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95" r:id="rId2"/>
    <p:sldId id="257" r:id="rId3"/>
    <p:sldId id="258" r:id="rId4"/>
    <p:sldId id="263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70" r:id="rId14"/>
    <p:sldId id="271" r:id="rId15"/>
    <p:sldId id="272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135993025712096E-2"/>
          <c:y val="3.3295501508426834E-2"/>
          <c:w val="0.96486400697428787"/>
          <c:h val="0.911141528046633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ЭГ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7030A0"/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149970836978712E-3"/>
                  <c:y val="8.7301587301587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D9-4A90-9535-8FC42B487C10}"/>
                </c:ext>
              </c:extLst>
            </c:dLbl>
            <c:dLbl>
              <c:idx val="1"/>
              <c:layout>
                <c:manualLayout>
                  <c:x val="4.6296296296296346E-3"/>
                  <c:y val="7.9365079365079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D9-4A90-9535-8FC42B487C10}"/>
                </c:ext>
              </c:extLst>
            </c:dLbl>
            <c:dLbl>
              <c:idx val="2"/>
              <c:layout>
                <c:manualLayout>
                  <c:x val="-4.6296296296296346E-3"/>
                  <c:y val="0.21031746031746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D9-4A90-9535-8FC42B487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10.7</c:v>
                </c:pt>
                <c:pt idx="1">
                  <c:v>28.6</c:v>
                </c:pt>
                <c:pt idx="2">
                  <c:v>60.7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D9-4A90-9535-8FC42B487C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КГ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7030A0"/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51E-3"/>
                  <c:y val="8.333333333333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D9-4A90-9535-8FC42B487C10}"/>
                </c:ext>
              </c:extLst>
            </c:dLbl>
            <c:dLbl>
              <c:idx val="1"/>
              <c:layout>
                <c:manualLayout>
                  <c:x val="0"/>
                  <c:y val="0.13492063492063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D9-4A90-9535-8FC42B487C10}"/>
                </c:ext>
              </c:extLst>
            </c:dLbl>
            <c:dLbl>
              <c:idx val="2"/>
              <c:layout>
                <c:manualLayout>
                  <c:x val="6.944444444444451E-3"/>
                  <c:y val="7.9365079365079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D9-4A90-9535-8FC42B487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21.5</c:v>
                </c:pt>
                <c:pt idx="2">
                  <c:v>71.5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5D9-4A90-9535-8FC42B487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171328"/>
        <c:axId val="102389952"/>
        <c:axId val="0"/>
      </c:bar3DChart>
      <c:catAx>
        <c:axId val="1151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389952"/>
        <c:crosses val="autoZero"/>
        <c:auto val="1"/>
        <c:lblAlgn val="ctr"/>
        <c:lblOffset val="100"/>
        <c:noMultiLvlLbl val="0"/>
      </c:catAx>
      <c:valAx>
        <c:axId val="10238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231855954130649"/>
          <c:y val="0.93303345959283246"/>
          <c:w val="0.10260194587103157"/>
          <c:h val="6.6966540407167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ЭГ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7030A0"/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226888305628505E-7"/>
                  <c:y val="0.10317460317460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30-405E-8236-C46A1F39DABA}"/>
                </c:ext>
              </c:extLst>
            </c:dLbl>
            <c:dLbl>
              <c:idx val="1"/>
              <c:layout>
                <c:manualLayout>
                  <c:x val="2.3148148148148147E-3"/>
                  <c:y val="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30-405E-8236-C46A1F39DABA}"/>
                </c:ext>
              </c:extLst>
            </c:dLbl>
            <c:dLbl>
              <c:idx val="2"/>
              <c:layout>
                <c:manualLayout>
                  <c:x val="0"/>
                  <c:y val="9.9206036745406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30-405E-8236-C46A1F39D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67.900000000000006</c:v>
                </c:pt>
                <c:pt idx="1">
                  <c:v>17.8</c:v>
                </c:pt>
                <c:pt idx="2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30-405E-8236-C46A1F39DA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КГ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7030A0"/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62962962962982E-2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30-405E-8236-C46A1F39DABA}"/>
                </c:ext>
              </c:extLst>
            </c:dLbl>
            <c:dLbl>
              <c:idx val="1"/>
              <c:layout>
                <c:manualLayout>
                  <c:x val="2.3148148148148147E-3"/>
                  <c:y val="0.11904761904761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30-405E-8236-C46A1F39DABA}"/>
                </c:ext>
              </c:extLst>
            </c:dLbl>
            <c:dLbl>
              <c:idx val="2"/>
              <c:layout>
                <c:manualLayout>
                  <c:x val="0"/>
                  <c:y val="0.11507936507936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30-405E-8236-C46A1F39D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3.5</c:v>
                </c:pt>
                <c:pt idx="1">
                  <c:v>21.5</c:v>
                </c:pt>
                <c:pt idx="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430-405E-8236-C46A1F39D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063808"/>
        <c:axId val="55419456"/>
        <c:axId val="0"/>
      </c:bar3DChart>
      <c:catAx>
        <c:axId val="1150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19456"/>
        <c:crosses val="autoZero"/>
        <c:auto val="1"/>
        <c:lblAlgn val="ctr"/>
        <c:lblOffset val="100"/>
        <c:noMultiLvlLbl val="0"/>
      </c:catAx>
      <c:valAx>
        <c:axId val="5541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6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101B94-04F5-46C5-B53F-879263F81C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B313A1-54BE-4477-A4ED-5CCACB286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85" y="866899"/>
            <a:ext cx="9404723" cy="26488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физической культуры, как средство формирования основ здорового образа жизни обучающихся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25091" y="4595751"/>
            <a:ext cx="7612084" cy="165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                                </a:t>
            </a:r>
            <a:r>
              <a:rPr lang="ru-RU" sz="2400" b="1" dirty="0" smtClean="0"/>
              <a:t>Николаева </a:t>
            </a:r>
            <a:r>
              <a:rPr lang="ru-RU" sz="2400" b="1" dirty="0"/>
              <a:t>Наталия Игоревна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392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83322" y="724396"/>
            <a:ext cx="8946541" cy="5524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Организованный образовательный процесс по программе «Будь здоров» на уроках физической культуры, позволяет сделать вывод о том, что основой воспитания здорового поколения являются система оздоровительной деятельности, а также формирование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учащихся установок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собственные усилия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сохранению и укреплению своего личного здоровья.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9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59" y="83127"/>
            <a:ext cx="10813577" cy="15912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Обобщенные </a:t>
            </a:r>
            <a:r>
              <a:rPr lang="ru-RU" sz="2800" b="1" dirty="0"/>
              <a:t>показатели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основ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ЗОЖ у детей младшего школьного возраста в начале эксперимента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6142729"/>
              </p:ext>
            </p:extLst>
          </p:nvPr>
        </p:nvGraphicFramePr>
        <p:xfrm>
          <a:off x="1198315" y="1436915"/>
          <a:ext cx="8947150" cy="542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01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67312" cy="9723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Обобщенные показатели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основ ЗОЖ у детей младшего школьного возраста в конце эксперимента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0341397"/>
              </p:ext>
            </p:extLst>
          </p:nvPr>
        </p:nvGraphicFramePr>
        <p:xfrm>
          <a:off x="865805" y="1318162"/>
          <a:ext cx="10368251" cy="529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40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498" y="-465863"/>
            <a:ext cx="10481235" cy="1400530"/>
          </a:xfrm>
        </p:spPr>
        <p:txBody>
          <a:bodyPr/>
          <a:lstStyle/>
          <a:p>
            <a:pPr algn="ctr"/>
            <a:r>
              <a:rPr lang="ru-RU" sz="3200" dirty="0"/>
              <a:t>Модель процесса формирования основ ЗОЖ у детей младшего школьного возраста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06256" y="1940127"/>
            <a:ext cx="2963487" cy="4193771"/>
          </a:xfrm>
        </p:spPr>
      </p:pic>
    </p:spTree>
    <p:extLst>
      <p:ext uri="{BB962C8B-B14F-4D97-AF65-F5344CB8AC3E}">
        <p14:creationId xmlns:p14="http://schemas.microsoft.com/office/powerpoint/2010/main" val="190644249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68" y="144499"/>
            <a:ext cx="10494114" cy="1008484"/>
          </a:xfrm>
        </p:spPr>
        <p:txBody>
          <a:bodyPr/>
          <a:lstStyle/>
          <a:p>
            <a:pPr algn="ctr"/>
            <a:r>
              <a:rPr lang="ru-RU" dirty="0"/>
              <a:t>"Будь здоров"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t="17686" r="4884" b="20309"/>
          <a:stretch/>
        </p:blipFill>
        <p:spPr>
          <a:xfrm>
            <a:off x="7650051" y="611010"/>
            <a:ext cx="4443212" cy="26015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44" y="3185663"/>
            <a:ext cx="3797394" cy="2909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4" y="752039"/>
            <a:ext cx="4031518" cy="3023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21" y="1152983"/>
            <a:ext cx="3626208" cy="2719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40" y="4221028"/>
            <a:ext cx="3418804" cy="2321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2" y="3775678"/>
            <a:ext cx="3361131" cy="2654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11" y="3476676"/>
            <a:ext cx="2257034" cy="33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16" y="-319178"/>
            <a:ext cx="10468357" cy="140053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5013" y="1460664"/>
            <a:ext cx="10639455" cy="4051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ЗОЖ- это знания, умения, навыки, проявляющиеся в определенных действиях  и поступках человека, нацеленных на сохранение, улучшение и </a:t>
            </a:r>
            <a:r>
              <a:rPr lang="ru-RU" sz="2400" dirty="0" smtClean="0"/>
              <a:t>совершенствование </a:t>
            </a:r>
            <a:r>
              <a:rPr lang="ru-RU" sz="2400" dirty="0"/>
              <a:t>здоровья;</a:t>
            </a:r>
          </a:p>
          <a:p>
            <a:pPr marL="0" indent="0">
              <a:buNone/>
            </a:pPr>
            <a:r>
              <a:rPr lang="ru-RU" sz="2400" dirty="0"/>
              <a:t>2. Разработаны уровни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основ здорового образа жизни у детей младшего школьного возраста</a:t>
            </a:r>
          </a:p>
          <a:p>
            <a:pPr marL="0" indent="0">
              <a:buNone/>
            </a:pPr>
            <a:r>
              <a:rPr lang="ru-RU" sz="2400" dirty="0"/>
              <a:t>3. Разработана и внедрена в школьную практику модель организации педагогического процесса</a:t>
            </a:r>
          </a:p>
          <a:p>
            <a:pPr marL="0" indent="0">
              <a:buNone/>
            </a:pPr>
            <a:r>
              <a:rPr lang="ru-RU" sz="2400" dirty="0"/>
              <a:t>4. Разработана и экспериментально подтверждена эффективность программы третьего урока по физической культуре «Будь здоров»</a:t>
            </a:r>
          </a:p>
        </p:txBody>
      </p:sp>
    </p:spTree>
    <p:extLst>
      <p:ext uri="{BB962C8B-B14F-4D97-AF65-F5344CB8AC3E}">
        <p14:creationId xmlns:p14="http://schemas.microsoft.com/office/powerpoint/2010/main" val="13810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1235" cy="1400530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8" y="3399851"/>
            <a:ext cx="3016697" cy="2485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12" y="414213"/>
            <a:ext cx="3835028" cy="287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2" y="414213"/>
            <a:ext cx="3282682" cy="2462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6" y="1152983"/>
            <a:ext cx="3158823" cy="4213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12" y="3741262"/>
            <a:ext cx="3609430" cy="2707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38" y="4518795"/>
            <a:ext cx="3432813" cy="21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144" y="2603490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626321"/>
            <a:ext cx="7315200" cy="4821382"/>
          </a:xfrm>
        </p:spPr>
      </p:pic>
    </p:spTree>
    <p:extLst>
      <p:ext uri="{BB962C8B-B14F-4D97-AF65-F5344CB8AC3E}">
        <p14:creationId xmlns:p14="http://schemas.microsoft.com/office/powerpoint/2010/main" val="26303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93043" cy="1400530"/>
          </a:xfrm>
        </p:spPr>
        <p:txBody>
          <a:bodyPr/>
          <a:lstStyle/>
          <a:p>
            <a:pPr algn="ctr"/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853248"/>
            <a:ext cx="10515600" cy="4006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формирование основных </a:t>
            </a:r>
            <a:r>
              <a:rPr lang="ru-RU" sz="2800" dirty="0" smtClean="0">
                <a:solidFill>
                  <a:srgbClr val="FF0000"/>
                </a:solidFill>
              </a:rPr>
              <a:t>компонентов</a:t>
            </a:r>
            <a:r>
              <a:rPr lang="ru-RU" sz="2800" dirty="0" smtClean="0"/>
              <a:t> здорового образа жизни у детей младшего школьного возраста: первоначальных знаний (представлений) о здоровом образе жизни, практических умений и навыков ведения здорового образа жизни, </a:t>
            </a:r>
            <a:r>
              <a:rPr lang="ru-RU" sz="2800" dirty="0" err="1" smtClean="0"/>
              <a:t>здравосберегающего</a:t>
            </a:r>
            <a:r>
              <a:rPr lang="ru-RU" sz="2800" dirty="0" smtClean="0"/>
              <a:t> поведения в условиях уроков физической культуры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48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382" y="-232276"/>
            <a:ext cx="10483443" cy="1400530"/>
          </a:xfrm>
        </p:spPr>
        <p:txBody>
          <a:bodyPr/>
          <a:lstStyle/>
          <a:p>
            <a:pPr algn="ctr"/>
            <a:r>
              <a:rPr lang="ru-RU" sz="2800" dirty="0"/>
              <a:t>Организация </a:t>
            </a:r>
            <a:r>
              <a:rPr lang="ru-RU" sz="2800" dirty="0" smtClean="0"/>
              <a:t>исследования: Государственное бюджетное образовательное учреждение </a:t>
            </a:r>
            <a:r>
              <a:rPr lang="ru-RU" sz="2800" dirty="0"/>
              <a:t>«1-й МОК»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5" y="3394075"/>
            <a:ext cx="2381250" cy="1285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4" y="1411074"/>
            <a:ext cx="3048000" cy="40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44" y="1182219"/>
            <a:ext cx="3309256" cy="2481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2" b="20898"/>
          <a:stretch/>
        </p:blipFill>
        <p:spPr>
          <a:xfrm>
            <a:off x="3631904" y="1411074"/>
            <a:ext cx="4380400" cy="299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3468" r="10122" b="21743"/>
          <a:stretch/>
        </p:blipFill>
        <p:spPr>
          <a:xfrm>
            <a:off x="7754906" y="3911831"/>
            <a:ext cx="4216804" cy="27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03312" y="581892"/>
            <a:ext cx="10083244" cy="5666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1 сентября 2011 года третий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физической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культуры приобрел официальный статус в образовательных учреждениях города Москвы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Однако, с самого начала, многие учебные заведения оказались не готовы к его внедрению. В школах, в которых есть несколько спортивных залов, бассейн и другие современные условия, трудностей с системой введения третьего урока нет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Но, к сожалению, таких школ очень мало. В большинстве школ старой постройки существуют объективные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проблемы - 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недостаточная материально-техническая база. </a:t>
            </a:r>
          </a:p>
        </p:txBody>
      </p:sp>
    </p:spTree>
    <p:extLst>
      <p:ext uri="{BB962C8B-B14F-4D97-AF65-F5344CB8AC3E}">
        <p14:creationId xmlns:p14="http://schemas.microsoft.com/office/powerpoint/2010/main" val="319048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1999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Еще одна проблема –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незаинтересованность обучающихся в уроке физической культуры.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Так, нежелание заниматься наблюдается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55-60%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опрошенных школьников.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старше обучающиеся тем выше процент школьников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пассивно относящихся к урокам физической культуры: от 14% младших школьников до 85% старших школьников.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Проведенное нами анкетирование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старшеклассников показало, что урок физической культуры необходим только для 54%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опрошенных.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По-разному обучающиеся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понимают значимость физической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культуры: 21% опрошенных школьников считают,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занятия физическими упражнениями помогают снять утомление от учебы,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26%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утверждают, что урок нужен, но только без сдачи зачетов и нормативов. Из числа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отметивших пользу уроков физической культуры,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лучше чувствуют себя после занятий всего 12%.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42%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либо сомневаются в нужности физической культуры, либо вообще не считают нужной эту дисциплину</a:t>
            </a:r>
          </a:p>
        </p:txBody>
      </p:sp>
    </p:spTree>
    <p:extLst>
      <p:ext uri="{BB962C8B-B14F-4D97-AF65-F5344CB8AC3E}">
        <p14:creationId xmlns:p14="http://schemas.microsoft.com/office/powerpoint/2010/main" val="12571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5642" y="712520"/>
            <a:ext cx="10474036" cy="553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Еще одна проблема - наличие в программе по физическому воспитанию нормативов и оценивания по ним обучающихся. Только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небольшой процент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школьников способен справиться с нормативами на положительную отметку.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нашему мнению, задачей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физического воспитания должна стать не оценка физического развития детей, а само это развитие.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сдачи нормативов от нетренированных детей не приносит никакой пользы, оно способно причинить лишь вред здоровью, вплоть до трагических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случаев.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3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514" y="249382"/>
            <a:ext cx="10901548" cy="59990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смысл сначала стимулировать родителей к занятиям физическими упражнениями и спортом, так как именно в семье, а не в школе, формируется культура отношения к чему-либо, в том числе и к физической активности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большинстве современных семей не уделяют надлежащего внимания физическому развитию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детей. Результаты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многочисленных исследований говорят о дефиците двигательной активности у школьников: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начальной школе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30-45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 детей,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средней и старшей школе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70-75%.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сведениям Департамента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дополнительного образования и соцзащиты детей, около 50% школьников имеют проблемы со здоровьем, а к окончанию общеобразовательного учреждения, здоровыми, без различных патологий, остаются лишь 10-15 % выпускников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81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62" y="912887"/>
            <a:ext cx="9584480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Внедрение третьего урока физической культуры в учебные программы школ, продиктовано необходимостью увеличения роли физической культуры в воспитании современных школьников, укреплении их здоровья, увеличения объема двигательной активности, развития их физических качеств и совершенствования физической подготовленности, привития навыков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1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373</TotalTime>
  <Words>551</Words>
  <Application>Microsoft Office PowerPoint</Application>
  <PresentationFormat>Произвольный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Урок физической культуры, как средство формирования основ здорового образа жизни обучающихся </vt:lpstr>
      <vt:lpstr>Презентация PowerPoint</vt:lpstr>
      <vt:lpstr>Цель исследования:</vt:lpstr>
      <vt:lpstr>Организация исследования: Государственное бюджетное образовательное учреждение «1-й МОК»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Обобщенные показатели сформированности основ  ЗОЖ у детей младшего школьного возраста в начале эксперимента </vt:lpstr>
      <vt:lpstr>Обобщенные показатели сформированности основ ЗОЖ у детей младшего школьного возраста в конце эксперимента</vt:lpstr>
      <vt:lpstr>Модель процесса формирования основ ЗОЖ у детей младшего школьного возраста</vt:lpstr>
      <vt:lpstr>"Будь здоров"</vt:lpstr>
      <vt:lpstr>Выводы: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здорового образа жизни у детей младшего школьного возраста  в условиях трех уроков физической культуры   Шавензова Анна Александровна</dc:title>
  <dc:creator>kult1</dc:creator>
  <cp:lastModifiedBy>А</cp:lastModifiedBy>
  <cp:revision>34</cp:revision>
  <dcterms:created xsi:type="dcterms:W3CDTF">2017-05-29T04:38:30Z</dcterms:created>
  <dcterms:modified xsi:type="dcterms:W3CDTF">2018-04-17T19:35:04Z</dcterms:modified>
</cp:coreProperties>
</file>