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339" r:id="rId3"/>
    <p:sldId id="343" r:id="rId4"/>
    <p:sldId id="350" r:id="rId5"/>
    <p:sldId id="347" r:id="rId6"/>
    <p:sldId id="352" r:id="rId7"/>
    <p:sldId id="351" r:id="rId8"/>
    <p:sldId id="354" r:id="rId9"/>
    <p:sldId id="355" r:id="rId10"/>
    <p:sldId id="345" r:id="rId11"/>
    <p:sldId id="353" r:id="rId12"/>
    <p:sldId id="346" r:id="rId13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33CC"/>
    <a:srgbClr val="CDF3F3"/>
    <a:srgbClr val="DAF3F4"/>
    <a:srgbClr val="CDF3E5"/>
    <a:srgbClr val="FFFFCC"/>
    <a:srgbClr val="FFFFDD"/>
    <a:srgbClr val="FFFFFF"/>
    <a:srgbClr val="F3F6F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403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11143-61A7-49CC-ADF3-895665FE7297}" type="datetimeFigureOut">
              <a:rPr lang="ru-RU" smtClean="0"/>
              <a:pPr/>
              <a:t>06.09.2017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EC967-0902-4822-A674-C31BA16166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05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921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35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16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761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25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85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EC967-0902-4822-A674-C31BA161666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99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DB0A-277C-43B3-BE3F-AC235DC1C430}" type="datetime1">
              <a:rPr lang="ru-RU" smtClean="0"/>
              <a:pPr/>
              <a:t>06.09.2017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8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7A8E-DC58-459E-9FC8-03AB4B291A1B}" type="datetime1">
              <a:rPr lang="ru-RU" smtClean="0"/>
              <a:pPr/>
              <a:t>06.09.2017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2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7450-51B4-410C-BD48-7DD59C0A05CC}" type="datetime1">
              <a:rPr lang="ru-RU" smtClean="0"/>
              <a:pPr/>
              <a:t>06.09.2017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1C9D-ADB6-4025-9E3D-73DFB0918A76}" type="datetime1">
              <a:rPr lang="ru-RU" smtClean="0"/>
              <a:pPr/>
              <a:t>06.09.2017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6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4095D-FB7C-4804-B799-691128558FB0}" type="datetime1">
              <a:rPr lang="ru-RU" smtClean="0"/>
              <a:pPr/>
              <a:t>06.09.2017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13A2-4359-4FFE-835C-FD3861630D2D}" type="datetime1">
              <a:rPr lang="ru-RU" smtClean="0"/>
              <a:pPr/>
              <a:t>06.09.2017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5556-17A0-4AD3-9C8C-9137F506B308}" type="datetime1">
              <a:rPr lang="ru-RU" smtClean="0"/>
              <a:pPr/>
              <a:t>06.09.2017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20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484D-B469-478D-A9F1-54957FFA51C3}" type="datetime1">
              <a:rPr lang="ru-RU" smtClean="0"/>
              <a:pPr/>
              <a:t>06.09.2017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75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DC0AA-9EA3-4565-9BED-E35A7973641E}" type="datetime1">
              <a:rPr lang="ru-RU" smtClean="0"/>
              <a:pPr/>
              <a:t>06.09.2017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4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2101-8AAC-4B48-A996-19845E1D4677}" type="datetime1">
              <a:rPr lang="ru-RU" smtClean="0"/>
              <a:pPr/>
              <a:t>06.09.2017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8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BFE20-1ABA-45B0-BDD0-E2D148ADC326}" type="datetime1">
              <a:rPr lang="ru-RU" smtClean="0"/>
              <a:pPr/>
              <a:t>06.09.2017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3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BEE25-1839-4AF2-8D89-4CBA4E007F30}" type="datetime1">
              <a:rPr lang="ru-RU" smtClean="0"/>
              <a:pPr/>
              <a:t>06.09.2017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21712-4B04-4E5F-A3BC-D8F30268D7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52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18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hyperlink" Target="http://png-images.ru/futbol/football_png1082/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5788" y="5561959"/>
            <a:ext cx="7162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ФГБУ </a:t>
            </a:r>
            <a:r>
              <a:rPr lang="ru-RU" b="1" dirty="0">
                <a:solidFill>
                  <a:srgbClr val="002060"/>
                </a:solidFill>
              </a:rPr>
              <a:t>«ФЕДЕРАЛЬНЫЙ ЦЕНТР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ОРГАНИЗАЦИОННО-МЕТОДИЧЕСКОГО ОБЕСПЕЧЕНИЯ ФИЗИЧЕСКОГО ВОСПИТАНИЯ»</a:t>
            </a:r>
            <a:endParaRPr lang="ru-RU" sz="600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4456" y="2405483"/>
            <a:ext cx="970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ПРОЕКТ</a:t>
            </a:r>
            <a:endParaRPr lang="ru-RU" sz="3600" b="1" dirty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«ФУТБОЛ В ОБРАЗОВАНИИ»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ЛОГО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996" y="462603"/>
            <a:ext cx="758825" cy="95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16" descr="http://www.rfs.ru/data/media/folder.634453994545932469.720x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55" r="25880"/>
          <a:stretch>
            <a:fillRect/>
          </a:stretch>
        </p:blipFill>
        <p:spPr bwMode="auto">
          <a:xfrm>
            <a:off x="669609" y="220294"/>
            <a:ext cx="1129694" cy="1313679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50000"/>
              </a:schemeClr>
            </a:glow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408" y="167655"/>
            <a:ext cx="1214022" cy="1366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3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578" y="159463"/>
            <a:ext cx="11020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ПОКАЗАТЕЛИ УСПЕШНОСТИ ПРОЕКТА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38200" y="3496876"/>
            <a:ext cx="2359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578" y="819219"/>
            <a:ext cx="11167635" cy="5632311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sz="2000" dirty="0" smtClean="0">
                <a:solidFill>
                  <a:srgbClr val="002060"/>
                </a:solidFill>
              </a:rPr>
              <a:t>   существенное </a:t>
            </a:r>
            <a:r>
              <a:rPr lang="ru-RU" sz="2000" b="1" dirty="0" smtClean="0">
                <a:solidFill>
                  <a:srgbClr val="002060"/>
                </a:solidFill>
              </a:rPr>
              <a:t>увеличение количества </a:t>
            </a:r>
            <a:r>
              <a:rPr lang="ru-RU" sz="2000" b="1" dirty="0">
                <a:solidFill>
                  <a:srgbClr val="002060"/>
                </a:solidFill>
              </a:rPr>
              <a:t>детей и подростков</a:t>
            </a:r>
            <a:r>
              <a:rPr lang="ru-RU" sz="2000" dirty="0">
                <a:solidFill>
                  <a:srgbClr val="002060"/>
                </a:solidFill>
              </a:rPr>
              <a:t>, систематически занимающихся </a:t>
            </a:r>
            <a:r>
              <a:rPr lang="ru-RU" sz="2000" dirty="0" smtClean="0">
                <a:solidFill>
                  <a:srgbClr val="002060"/>
                </a:solidFill>
              </a:rPr>
              <a:t>физической культурой и спортом, в том числе видом спорота «Футбол»;</a:t>
            </a:r>
            <a:endParaRPr lang="ru-RU" sz="200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      внесение  значительного вклада </a:t>
            </a:r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укрепление </a:t>
            </a:r>
            <a:r>
              <a:rPr lang="ru-RU" sz="2000" dirty="0" smtClean="0">
                <a:solidFill>
                  <a:srgbClr val="002060"/>
                </a:solidFill>
              </a:rPr>
              <a:t>здоровья, физической </a:t>
            </a:r>
            <a:r>
              <a:rPr lang="ru-RU" sz="2000" dirty="0">
                <a:solidFill>
                  <a:srgbClr val="002060"/>
                </a:solidFill>
              </a:rPr>
              <a:t>подготовленности </a:t>
            </a:r>
            <a:r>
              <a:rPr lang="ru-RU" sz="2000" dirty="0" smtClean="0">
                <a:solidFill>
                  <a:srgbClr val="002060"/>
                </a:solidFill>
              </a:rPr>
              <a:t>и социальной адаптации подрастающего поколения;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       </a:t>
            </a:r>
            <a:r>
              <a:rPr lang="ru-RU" sz="2000" b="1" dirty="0" smtClean="0">
                <a:solidFill>
                  <a:srgbClr val="002060"/>
                </a:solidFill>
              </a:rPr>
              <a:t>увеличение </a:t>
            </a:r>
            <a:r>
              <a:rPr lang="ru-RU" sz="2000" b="1" dirty="0">
                <a:solidFill>
                  <a:srgbClr val="002060"/>
                </a:solidFill>
              </a:rPr>
              <a:t>количества школьных спортивных клубов</a:t>
            </a:r>
            <a:r>
              <a:rPr lang="ru-RU" sz="2000" dirty="0">
                <a:solidFill>
                  <a:srgbClr val="002060"/>
                </a:solidFill>
              </a:rPr>
              <a:t>, пропагандирующих </a:t>
            </a:r>
            <a:r>
              <a:rPr lang="ru-RU" sz="2000" dirty="0" smtClean="0">
                <a:solidFill>
                  <a:srgbClr val="002060"/>
                </a:solidFill>
              </a:rPr>
              <a:t>футбол, </a:t>
            </a:r>
            <a:r>
              <a:rPr lang="ru-RU" sz="2000" dirty="0">
                <a:solidFill>
                  <a:srgbClr val="002060"/>
                </a:solidFill>
              </a:rPr>
              <a:t>секций по </a:t>
            </a:r>
            <a:r>
              <a:rPr lang="ru-RU" sz="2000" dirty="0" smtClean="0">
                <a:solidFill>
                  <a:srgbClr val="002060"/>
                </a:solidFill>
              </a:rPr>
              <a:t> футболу </a:t>
            </a:r>
            <a:r>
              <a:rPr lang="ru-RU" sz="2000" dirty="0">
                <a:solidFill>
                  <a:srgbClr val="002060"/>
                </a:solidFill>
              </a:rPr>
              <a:t>в образовательных организациях;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       </a:t>
            </a:r>
            <a:r>
              <a:rPr lang="ru-RU" sz="2000" b="1" dirty="0" smtClean="0">
                <a:solidFill>
                  <a:srgbClr val="002060"/>
                </a:solidFill>
              </a:rPr>
              <a:t>повышение </a:t>
            </a:r>
            <a:r>
              <a:rPr lang="ru-RU" sz="2000" b="1" dirty="0">
                <a:solidFill>
                  <a:srgbClr val="002060"/>
                </a:solidFill>
              </a:rPr>
              <a:t>мотивации и ориентации </a:t>
            </a:r>
            <a:r>
              <a:rPr lang="ru-RU" sz="2000" dirty="0">
                <a:solidFill>
                  <a:srgbClr val="002060"/>
                </a:solidFill>
              </a:rPr>
              <a:t>подрастающего поколения на занятия футболом в школьных спортивных клубах </a:t>
            </a:r>
            <a:r>
              <a:rPr lang="ru-RU" sz="2000" dirty="0" smtClean="0">
                <a:solidFill>
                  <a:srgbClr val="002060"/>
                </a:solidFill>
              </a:rPr>
              <a:t>, секциях и спортивных школах;</a:t>
            </a:r>
            <a:endParaRPr lang="ru-RU" sz="2000" dirty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       </a:t>
            </a:r>
            <a:r>
              <a:rPr lang="ru-RU" sz="2000" b="1" dirty="0" smtClean="0">
                <a:solidFill>
                  <a:srgbClr val="002060"/>
                </a:solidFill>
              </a:rPr>
              <a:t>возможность поиска и </a:t>
            </a:r>
            <a:r>
              <a:rPr lang="ru-RU" sz="2000" b="1" dirty="0">
                <a:solidFill>
                  <a:srgbClr val="002060"/>
                </a:solidFill>
              </a:rPr>
              <a:t>отбора </a:t>
            </a:r>
            <a:r>
              <a:rPr lang="ru-RU" sz="2000" dirty="0">
                <a:solidFill>
                  <a:srgbClr val="002060"/>
                </a:solidFill>
              </a:rPr>
              <a:t>талантливых юных </a:t>
            </a:r>
            <a:r>
              <a:rPr lang="ru-RU" sz="2000" dirty="0" smtClean="0">
                <a:solidFill>
                  <a:srgbClr val="002060"/>
                </a:solidFill>
              </a:rPr>
              <a:t>футболистов; 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        </a:t>
            </a:r>
            <a:r>
              <a:rPr lang="ru-RU" sz="2000" b="1" dirty="0" smtClean="0">
                <a:solidFill>
                  <a:srgbClr val="002060"/>
                </a:solidFill>
              </a:rPr>
              <a:t>повышение </a:t>
            </a:r>
            <a:r>
              <a:rPr lang="ru-RU" sz="2000" b="1" dirty="0">
                <a:solidFill>
                  <a:srgbClr val="002060"/>
                </a:solidFill>
              </a:rPr>
              <a:t>уровня профессиональной компетенции </a:t>
            </a:r>
            <a:r>
              <a:rPr lang="ru-RU" sz="2000" dirty="0">
                <a:solidFill>
                  <a:srgbClr val="002060"/>
                </a:solidFill>
              </a:rPr>
              <a:t>педагогических кадров;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</a:rPr>
              <a:t>        </a:t>
            </a:r>
            <a:r>
              <a:rPr lang="ru-RU" sz="2000" b="1" dirty="0" smtClean="0">
                <a:solidFill>
                  <a:srgbClr val="002060"/>
                </a:solidFill>
              </a:rPr>
              <a:t>развитие  материально-технических </a:t>
            </a:r>
            <a:r>
              <a:rPr lang="ru-RU" sz="2000" b="1" dirty="0">
                <a:solidFill>
                  <a:srgbClr val="002060"/>
                </a:solidFill>
              </a:rPr>
              <a:t>условий </a:t>
            </a:r>
            <a:r>
              <a:rPr lang="ru-RU" sz="2000" dirty="0">
                <a:solidFill>
                  <a:srgbClr val="002060"/>
                </a:solidFill>
              </a:rPr>
              <a:t>для занятий </a:t>
            </a:r>
            <a:r>
              <a:rPr lang="ru-RU" sz="2000" dirty="0" smtClean="0">
                <a:solidFill>
                  <a:srgbClr val="002060"/>
                </a:solidFill>
              </a:rPr>
              <a:t>футболом  </a:t>
            </a:r>
            <a:r>
              <a:rPr lang="ru-RU" sz="2000" dirty="0">
                <a:solidFill>
                  <a:srgbClr val="002060"/>
                </a:solidFill>
              </a:rPr>
              <a:t>на базе общеобразовательных организаций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  <a:endParaRPr lang="ru-RU" altLang="ru-RU" sz="20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        развитие инноваций</a:t>
            </a:r>
            <a:r>
              <a:rPr lang="ru-RU" altLang="ru-RU" sz="20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002060"/>
                </a:solidFill>
              </a:rPr>
              <a:t> части содержания, форм,  средств  образовательной, физкультурно- спортивной </a:t>
            </a:r>
            <a:r>
              <a:rPr lang="ru-RU" sz="2000" dirty="0">
                <a:solidFill>
                  <a:srgbClr val="002060"/>
                </a:solidFill>
              </a:rPr>
              <a:t>и досуговой деятельности </a:t>
            </a:r>
            <a:r>
              <a:rPr lang="ru-RU" sz="2000" dirty="0" smtClean="0">
                <a:solidFill>
                  <a:srgbClr val="002060"/>
                </a:solidFill>
              </a:rPr>
              <a:t>подрастающего поколения средствами футбола;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altLang="ru-RU" sz="2000" dirty="0" smtClean="0">
                <a:solidFill>
                  <a:srgbClr val="002060"/>
                </a:solidFill>
                <a:cs typeface="Times New Roman" pitchFamily="18" charset="0"/>
              </a:rPr>
              <a:t>       </a:t>
            </a:r>
            <a:r>
              <a:rPr lang="ru-RU" alt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конкурентоспособность образовательных программ и проектов </a:t>
            </a:r>
            <a:r>
              <a:rPr lang="ru-RU" altLang="ru-RU" sz="2000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altLang="ru-RU" sz="2000" dirty="0">
                <a:solidFill>
                  <a:srgbClr val="002060"/>
                </a:solidFill>
                <a:cs typeface="Times New Roman" pitchFamily="18" charset="0"/>
              </a:rPr>
              <a:t>о</a:t>
            </a:r>
            <a:r>
              <a:rPr lang="ru-RU" altLang="ru-RU" sz="2000" dirty="0" smtClean="0">
                <a:solidFill>
                  <a:srgbClr val="002060"/>
                </a:solidFill>
                <a:cs typeface="Times New Roman" pitchFamily="18" charset="0"/>
              </a:rPr>
              <a:t>бласти футбола на </a:t>
            </a:r>
            <a:r>
              <a:rPr lang="ru-RU" altLang="ru-RU" sz="2000" dirty="0">
                <a:solidFill>
                  <a:srgbClr val="002060"/>
                </a:solidFill>
                <a:cs typeface="Times New Roman" pitchFamily="18" charset="0"/>
              </a:rPr>
              <a:t>международном </a:t>
            </a:r>
            <a:r>
              <a:rPr lang="ru-RU" altLang="ru-RU" sz="2000" dirty="0" smtClean="0">
                <a:solidFill>
                  <a:srgbClr val="002060"/>
                </a:solidFill>
                <a:cs typeface="Times New Roman" pitchFamily="18" charset="0"/>
              </a:rPr>
              <a:t>уровне.</a:t>
            </a:r>
            <a:endParaRPr lang="ru-RU" alt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2"/>
          <a:stretch/>
        </p:blipFill>
        <p:spPr bwMode="auto">
          <a:xfrm>
            <a:off x="9982200" y="3490684"/>
            <a:ext cx="1400039" cy="137094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40332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5591" y="693174"/>
            <a:ext cx="104717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/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«Годы </a:t>
            </a:r>
            <a:r>
              <a:rPr lang="ru-RU" sz="2000" b="1" dirty="0">
                <a:solidFill>
                  <a:srgbClr val="C00000"/>
                </a:solidFill>
              </a:rPr>
              <a:t>идут, а любовь к футболу не проходит</a:t>
            </a:r>
            <a:r>
              <a:rPr lang="ru-RU" sz="2000" b="1" dirty="0" smtClean="0">
                <a:solidFill>
                  <a:srgbClr val="C00000"/>
                </a:solidFill>
              </a:rPr>
              <a:t>...»</a:t>
            </a:r>
          </a:p>
          <a:p>
            <a:pPr marL="722313"/>
            <a:endParaRPr lang="ru-RU" sz="2000" b="1" dirty="0">
              <a:solidFill>
                <a:srgbClr val="C00000"/>
              </a:solidFill>
            </a:endParaRPr>
          </a:p>
          <a:p>
            <a:pPr marL="722313"/>
            <a:r>
              <a:rPr lang="ru-RU" sz="2000" b="1" dirty="0" smtClean="0">
                <a:solidFill>
                  <a:srgbClr val="C00000"/>
                </a:solidFill>
              </a:rPr>
              <a:t> «Помните</a:t>
            </a:r>
            <a:r>
              <a:rPr lang="ru-RU" sz="2000" b="1" dirty="0">
                <a:solidFill>
                  <a:srgbClr val="C00000"/>
                </a:solidFill>
              </a:rPr>
              <a:t>: футбол – это не работа, это творчество</a:t>
            </a:r>
            <a:r>
              <a:rPr lang="ru-RU" sz="2000" b="1" dirty="0" smtClean="0">
                <a:solidFill>
                  <a:srgbClr val="C00000"/>
                </a:solidFill>
              </a:rPr>
              <a:t>!» </a:t>
            </a:r>
          </a:p>
          <a:p>
            <a:pPr marL="722313"/>
            <a:endParaRPr lang="ru-RU" sz="2000" b="1" dirty="0" smtClean="0">
              <a:solidFill>
                <a:srgbClr val="C00000"/>
              </a:solidFill>
            </a:endParaRPr>
          </a:p>
          <a:p>
            <a:pPr marL="722313"/>
            <a:r>
              <a:rPr lang="ru-RU" sz="2000" b="1" dirty="0" smtClean="0">
                <a:solidFill>
                  <a:srgbClr val="C00000"/>
                </a:solidFill>
              </a:rPr>
              <a:t>«Иметь </a:t>
            </a:r>
            <a:r>
              <a:rPr lang="ru-RU" sz="2000" b="1" dirty="0">
                <a:solidFill>
                  <a:srgbClr val="C00000"/>
                </a:solidFill>
              </a:rPr>
              <a:t>хороших друзей - одна из лучших ценностей жизни... Вдвойне приятно, когда они ещё являются и партнёрами по команде</a:t>
            </a:r>
            <a:r>
              <a:rPr lang="ru-RU" sz="2000" b="1" dirty="0" smtClean="0">
                <a:solidFill>
                  <a:srgbClr val="C00000"/>
                </a:solidFill>
              </a:rPr>
              <a:t>...»</a:t>
            </a:r>
          </a:p>
          <a:p>
            <a:pPr marL="722313"/>
            <a:endParaRPr lang="ru-RU" sz="2000" b="1" dirty="0" smtClean="0">
              <a:solidFill>
                <a:srgbClr val="C00000"/>
              </a:solidFill>
            </a:endParaRPr>
          </a:p>
          <a:p>
            <a:pPr marL="722313"/>
            <a:r>
              <a:rPr lang="ru-RU" sz="2000" b="1" dirty="0" smtClean="0">
                <a:solidFill>
                  <a:srgbClr val="C00000"/>
                </a:solidFill>
              </a:rPr>
              <a:t> «Никогда </a:t>
            </a:r>
            <a:r>
              <a:rPr lang="ru-RU" sz="2000" b="1" dirty="0">
                <a:solidFill>
                  <a:srgbClr val="C00000"/>
                </a:solidFill>
              </a:rPr>
              <a:t>не выходи на поле с мыслями о поражении... Думай только о победе</a:t>
            </a:r>
            <a:r>
              <a:rPr lang="ru-RU" sz="2000" b="1" dirty="0" smtClean="0">
                <a:solidFill>
                  <a:srgbClr val="C00000"/>
                </a:solidFill>
              </a:rPr>
              <a:t>!!!» </a:t>
            </a:r>
          </a:p>
          <a:p>
            <a:pPr marL="722313"/>
            <a:endParaRPr lang="ru-RU" sz="2000" b="1" dirty="0" smtClean="0">
              <a:solidFill>
                <a:srgbClr val="C00000"/>
              </a:solidFill>
            </a:endParaRPr>
          </a:p>
          <a:p>
            <a:pPr marL="722313"/>
            <a:r>
              <a:rPr lang="ru-RU" sz="2000" b="1" dirty="0" smtClean="0">
                <a:solidFill>
                  <a:srgbClr val="C00000"/>
                </a:solidFill>
              </a:rPr>
              <a:t> «Если </a:t>
            </a:r>
            <a:r>
              <a:rPr lang="ru-RU" sz="2000" b="1" dirty="0">
                <a:solidFill>
                  <a:srgbClr val="C00000"/>
                </a:solidFill>
              </a:rPr>
              <a:t>ты слаб, то не </a:t>
            </a:r>
            <a:r>
              <a:rPr lang="ru-RU" sz="2000" b="1" dirty="0" err="1">
                <a:solidFill>
                  <a:srgbClr val="C00000"/>
                </a:solidFill>
              </a:rPr>
              <a:t>cиди</a:t>
            </a:r>
            <a:r>
              <a:rPr lang="ru-RU" sz="2000" b="1" dirty="0">
                <a:solidFill>
                  <a:srgbClr val="C00000"/>
                </a:solidFill>
              </a:rPr>
              <a:t> и не жди чуда... Иди на тренировку и становись сильным</a:t>
            </a:r>
            <a:r>
              <a:rPr lang="ru-RU" sz="2000" b="1" dirty="0" smtClean="0">
                <a:solidFill>
                  <a:srgbClr val="C00000"/>
                </a:solidFill>
              </a:rPr>
              <a:t>...»</a:t>
            </a:r>
            <a:r>
              <a:rPr lang="ru-RU" sz="2000" b="1" dirty="0">
                <a:solidFill>
                  <a:srgbClr val="C00000"/>
                </a:solidFill>
              </a:rPr>
              <a:t> 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722313"/>
            <a:endParaRPr lang="ru-RU" sz="2000" b="1" dirty="0">
              <a:solidFill>
                <a:srgbClr val="C00000"/>
              </a:solidFill>
            </a:endParaRPr>
          </a:p>
          <a:p>
            <a:pPr marL="722313"/>
            <a:r>
              <a:rPr lang="ru-RU" sz="2000" b="1" dirty="0" smtClean="0">
                <a:solidFill>
                  <a:srgbClr val="C00000"/>
                </a:solidFill>
              </a:rPr>
              <a:t> «Все </a:t>
            </a:r>
            <a:r>
              <a:rPr lang="ru-RU" sz="2000" b="1" dirty="0">
                <a:solidFill>
                  <a:srgbClr val="C00000"/>
                </a:solidFill>
              </a:rPr>
              <a:t>в жизни нужно зарабатывать трудом, талантом и способностями... Даже </a:t>
            </a:r>
            <a:r>
              <a:rPr lang="ru-RU" sz="2000" b="1" dirty="0" smtClean="0">
                <a:solidFill>
                  <a:srgbClr val="C00000"/>
                </a:solidFill>
              </a:rPr>
              <a:t>везение…». </a:t>
            </a:r>
          </a:p>
          <a:p>
            <a:pPr marL="722313"/>
            <a:endParaRPr lang="ru-RU" sz="2000" b="1" dirty="0">
              <a:solidFill>
                <a:srgbClr val="C00000"/>
              </a:solidFill>
            </a:endParaRPr>
          </a:p>
          <a:p>
            <a:pPr marL="722313"/>
            <a:r>
              <a:rPr lang="ru-RU" sz="2000" b="1" dirty="0" smtClean="0">
                <a:solidFill>
                  <a:srgbClr val="C00000"/>
                </a:solidFill>
              </a:rPr>
              <a:t>«Хочешь </a:t>
            </a:r>
            <a:r>
              <a:rPr lang="ru-RU" sz="2000" b="1" dirty="0">
                <a:solidFill>
                  <a:srgbClr val="C00000"/>
                </a:solidFill>
              </a:rPr>
              <a:t>быть поистине сильным? Научись признавать победы своих соперников</a:t>
            </a:r>
            <a:r>
              <a:rPr lang="ru-RU" sz="2000" b="1" dirty="0" smtClean="0">
                <a:solidFill>
                  <a:srgbClr val="C00000"/>
                </a:solidFill>
              </a:rPr>
              <a:t>...»</a:t>
            </a:r>
          </a:p>
          <a:p>
            <a:pPr marL="722313"/>
            <a:endParaRPr lang="ru-RU" sz="2000" b="1" dirty="0" smtClean="0">
              <a:solidFill>
                <a:srgbClr val="C00000"/>
              </a:solidFill>
            </a:endParaRPr>
          </a:p>
          <a:p>
            <a:pPr marL="722313"/>
            <a:r>
              <a:rPr lang="ru-RU" sz="2000" b="1" dirty="0" smtClean="0">
                <a:solidFill>
                  <a:srgbClr val="C00000"/>
                </a:solidFill>
              </a:rPr>
              <a:t>«Спорт </a:t>
            </a:r>
            <a:r>
              <a:rPr lang="ru-RU" sz="2000" b="1" dirty="0">
                <a:solidFill>
                  <a:srgbClr val="C00000"/>
                </a:solidFill>
              </a:rPr>
              <a:t>– это жизнь, а футбол делает ее еще прекраснее</a:t>
            </a:r>
            <a:r>
              <a:rPr lang="ru-RU" sz="2000" b="1" dirty="0" smtClean="0">
                <a:solidFill>
                  <a:srgbClr val="C00000"/>
                </a:solidFill>
              </a:rPr>
              <a:t>!»</a:t>
            </a:r>
            <a:endParaRPr lang="ru-RU" sz="2000" b="1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861186" y="177891"/>
            <a:ext cx="6794705" cy="7207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ФИЛОСОФИЯ  ФУТБОЛА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2"/>
          <a:stretch/>
        </p:blipFill>
        <p:spPr bwMode="auto">
          <a:xfrm>
            <a:off x="412534" y="2789276"/>
            <a:ext cx="1326515" cy="1384518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301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5122" name="Picture 2" descr="http://cs627616.vk.me/v627616249/7d86/WDmfZMOiJ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82" y="2172027"/>
            <a:ext cx="3273206" cy="2183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99onlinebola.co/wp-content/uploads/2015/10/Fifa-world-cup-2018-Qualifi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3" y="2206719"/>
            <a:ext cx="3265651" cy="2114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14" y="5039422"/>
            <a:ext cx="2633591" cy="143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Users\user\Desktop\Фото футбол в образовании\ЮВАО фото\29.09.2013 FIFA FOTO\IMG_612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7" b="35859"/>
          <a:stretch/>
        </p:blipFill>
        <p:spPr bwMode="auto">
          <a:xfrm>
            <a:off x="2418735" y="385953"/>
            <a:ext cx="7186894" cy="1423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4" descr="C:\Users\user\AppData\Local\Temp\Temp1_Фото спортивного праздника 16.09.2012.zip\DSCN30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1" b="22104"/>
          <a:stretch>
            <a:fillRect/>
          </a:stretch>
        </p:blipFill>
        <p:spPr bwMode="auto">
          <a:xfrm>
            <a:off x="2057179" y="4660490"/>
            <a:ext cx="7910006" cy="1817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1893" y="2248336"/>
            <a:ext cx="4640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"</a:t>
            </a:r>
            <a:r>
              <a:rPr lang="ru-RU" b="1" dirty="0">
                <a:solidFill>
                  <a:srgbClr val="C00000"/>
                </a:solidFill>
              </a:rPr>
              <a:t>Кем ты будешь, когда вырастешь? Футболистом, хоккеистом, политиком, юристом, экономистом, учёным, музыкантом? Не важно... Помни одно...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Ты </a:t>
            </a:r>
            <a:r>
              <a:rPr lang="ru-RU" b="1" dirty="0">
                <a:solidFill>
                  <a:srgbClr val="C00000"/>
                </a:solidFill>
              </a:rPr>
              <a:t>будешь точно Человеком...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первую очередь Человеком! "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i="1" dirty="0" smtClean="0">
                <a:solidFill>
                  <a:srgbClr val="C00000"/>
                </a:solidFill>
              </a:rPr>
              <a:t>                            (</a:t>
            </a:r>
            <a:r>
              <a:rPr lang="ru-RU" i="1" dirty="0">
                <a:solidFill>
                  <a:srgbClr val="C00000"/>
                </a:solidFill>
              </a:rPr>
              <a:t>Андре-Пьер </a:t>
            </a:r>
            <a:r>
              <a:rPr lang="ru-RU" i="1" dirty="0" err="1">
                <a:solidFill>
                  <a:srgbClr val="C00000"/>
                </a:solidFill>
              </a:rPr>
              <a:t>Жиньяк</a:t>
            </a:r>
            <a:r>
              <a:rPr lang="ru-RU" i="1" dirty="0" smtClean="0">
                <a:solidFill>
                  <a:srgbClr val="C00000"/>
                </a:solidFill>
              </a:rPr>
              <a:t>)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29772" y="175811"/>
            <a:ext cx="9342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cs typeface="Times New Roman" pitchFamily="18" charset="0"/>
              </a:rPr>
              <a:t>Соглашение о взаимодействии </a:t>
            </a:r>
            <a:endParaRPr lang="ru-RU" altLang="ru-RU" sz="20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между </a:t>
            </a:r>
            <a:r>
              <a:rPr lang="ru-RU" sz="2000" b="1" dirty="0" smtClean="0">
                <a:solidFill>
                  <a:srgbClr val="002060"/>
                </a:solidFill>
              </a:rPr>
              <a:t>Министерством </a:t>
            </a:r>
            <a:r>
              <a:rPr lang="ru-RU" sz="2000" b="1" dirty="0">
                <a:solidFill>
                  <a:srgbClr val="002060"/>
                </a:solidFill>
              </a:rPr>
              <a:t>образования и науки Российской Федерации и </a:t>
            </a:r>
            <a:r>
              <a:rPr lang="ru-RU" sz="2000" b="1" dirty="0" smtClean="0">
                <a:solidFill>
                  <a:srgbClr val="002060"/>
                </a:solidFill>
              </a:rPr>
              <a:t>Общероссийской общественной организацией «Российский </a:t>
            </a:r>
            <a:r>
              <a:rPr lang="ru-RU" sz="2000" b="1" dirty="0">
                <a:solidFill>
                  <a:srgbClr val="002060"/>
                </a:solidFill>
              </a:rPr>
              <a:t>футбольный союз»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 </a:t>
            </a:r>
            <a:r>
              <a:rPr lang="ru-RU" sz="2000" b="1" dirty="0">
                <a:solidFill>
                  <a:srgbClr val="002060"/>
                </a:solidFill>
              </a:rPr>
              <a:t>развитию условий </a:t>
            </a:r>
            <a:r>
              <a:rPr lang="ru-RU" sz="2000" b="1" dirty="0" smtClean="0">
                <a:solidFill>
                  <a:srgbClr val="002060"/>
                </a:solidFill>
              </a:rPr>
              <a:t>для </a:t>
            </a:r>
            <a:r>
              <a:rPr lang="ru-RU" sz="2000" b="1" dirty="0">
                <a:solidFill>
                  <a:srgbClr val="002060"/>
                </a:solidFill>
              </a:rPr>
              <a:t>физкультурно-спортивной деятельности, в том числе футбола, в образовательных организациях Российской </a:t>
            </a:r>
            <a:r>
              <a:rPr lang="ru-RU" sz="2000" b="1" dirty="0" smtClean="0">
                <a:solidFill>
                  <a:srgbClr val="002060"/>
                </a:solidFill>
              </a:rPr>
              <a:t>Федерации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altLang="ru-RU" sz="1600" dirty="0">
                <a:solidFill>
                  <a:srgbClr val="002060"/>
                </a:solidFill>
                <a:cs typeface="Times New Roman" pitchFamily="18" charset="0"/>
              </a:rPr>
              <a:t>11 ноября  2011 </a:t>
            </a:r>
            <a:r>
              <a:rPr lang="ru-RU" altLang="ru-RU" sz="1600" dirty="0" smtClean="0">
                <a:solidFill>
                  <a:srgbClr val="002060"/>
                </a:solidFill>
                <a:cs typeface="Times New Roman" pitchFamily="18" charset="0"/>
              </a:rPr>
              <a:t>года) </a:t>
            </a:r>
          </a:p>
        </p:txBody>
      </p:sp>
      <p:pic>
        <p:nvPicPr>
          <p:cNvPr id="2052" name="Picture 4" descr="http://piter-news.net/img/20140227/deaae3766e66150e9363c6ee569942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7658" r="18898"/>
          <a:stretch/>
        </p:blipFill>
        <p:spPr bwMode="auto">
          <a:xfrm>
            <a:off x="10872788" y="184867"/>
            <a:ext cx="1159632" cy="12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43174" y="2589077"/>
            <a:ext cx="9489246" cy="6113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пропаганда физической культуры и спорта, в том числе футбола, здорового образа жизни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в образовательных организациях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1888" y="2134273"/>
            <a:ext cx="748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28750" algn="l"/>
              </a:tabLst>
            </a:pP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                ОСНОВНЫЕ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НАПРАВЛЕНИЯ СОГЛАШЕНИЯ: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43174" y="4170446"/>
            <a:ext cx="9489245" cy="6266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совершенствование системы физкультурно-спортивных мероприятий по футболу 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в образовательных организациях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43175" y="3391657"/>
            <a:ext cx="9489245" cy="6213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 создание условий для систематических занятий футболом, его спортивными дисциплинами 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разновидностями среди обучающихся образовательных организаций;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43174" y="4997117"/>
            <a:ext cx="9489246" cy="5785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реализация </a:t>
            </a:r>
            <a:r>
              <a:rPr lang="ru-RU" dirty="0">
                <a:solidFill>
                  <a:srgbClr val="002060"/>
                </a:solidFill>
              </a:rPr>
              <a:t>мероприятий по футболу, направленных на максимальное привлечение обучающихся </a:t>
            </a:r>
            <a:r>
              <a:rPr lang="ru-RU" dirty="0" smtClean="0">
                <a:solidFill>
                  <a:srgbClr val="002060"/>
                </a:solidFill>
              </a:rPr>
              <a:t>к </a:t>
            </a:r>
            <a:r>
              <a:rPr lang="ru-RU" dirty="0">
                <a:solidFill>
                  <a:srgbClr val="002060"/>
                </a:solidFill>
              </a:rPr>
              <a:t>занятиям </a:t>
            </a:r>
            <a:r>
              <a:rPr lang="ru-RU" dirty="0" smtClean="0">
                <a:solidFill>
                  <a:srgbClr val="002060"/>
                </a:solidFill>
              </a:rPr>
              <a:t>ФК и С  </a:t>
            </a:r>
            <a:r>
              <a:rPr lang="ru-RU" dirty="0">
                <a:solidFill>
                  <a:srgbClr val="002060"/>
                </a:solidFill>
              </a:rPr>
              <a:t>в общеобразовательных организациях;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43174" y="5750864"/>
            <a:ext cx="9481587" cy="65471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развитие международного сотрудничества в сфере физической культуры и спорта, 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частности футбола,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образовательных </a:t>
            </a:r>
            <a:r>
              <a:rPr lang="ru-RU" dirty="0" smtClean="0">
                <a:solidFill>
                  <a:srgbClr val="002060"/>
                </a:solidFill>
              </a:rPr>
              <a:t>организациях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9" y="2894739"/>
            <a:ext cx="1973986" cy="2856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9" y="184866"/>
            <a:ext cx="1033622" cy="1163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4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рограмма интегративного курса физического воспитания для учащихся начальной школы на основе футбола, М. А. Грибачева, В. А. Круглыхи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700" y="108990"/>
            <a:ext cx="1101685" cy="1619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2"/>
          <a:stretch/>
        </p:blipFill>
        <p:spPr bwMode="auto">
          <a:xfrm>
            <a:off x="-48886" y="3337522"/>
            <a:ext cx="1862263" cy="190222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1725209" y="108990"/>
            <a:ext cx="9590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b="1" dirty="0" smtClean="0">
                <a:solidFill>
                  <a:srgbClr val="002060"/>
                </a:solidFill>
              </a:rPr>
              <a:t>Программы интегративного курса по физическому воспитанию на основе футбола, рекомендованные  </a:t>
            </a:r>
            <a:r>
              <a:rPr lang="ru-RU" sz="2000" b="1" dirty="0">
                <a:solidFill>
                  <a:srgbClr val="002060"/>
                </a:solidFill>
              </a:rPr>
              <a:t>экспертным советом Министерства образования и науки Российской Федерации по совершенствованию системы физического воспитания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образовательных учреждениях Российской Федерации 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00183" y="1574670"/>
            <a:ext cx="8315325" cy="9137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«Программа интегративного курса физического воспитания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для </a:t>
            </a:r>
            <a:r>
              <a:rPr lang="ru-RU" sz="2000" dirty="0">
                <a:solidFill>
                  <a:srgbClr val="002060"/>
                </a:solidFill>
              </a:rPr>
              <a:t>дошкольников подготовительной группы на основе футбола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68168" y="2807330"/>
            <a:ext cx="8315325" cy="9491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Программа «Интегративный </a:t>
            </a:r>
            <a:r>
              <a:rPr lang="ru-RU" sz="2000" dirty="0">
                <a:solidFill>
                  <a:srgbClr val="002060"/>
                </a:solidFill>
              </a:rPr>
              <a:t>курс физического </a:t>
            </a:r>
            <a:r>
              <a:rPr lang="ru-RU" sz="2000" dirty="0" smtClean="0">
                <a:solidFill>
                  <a:srgbClr val="002060"/>
                </a:solidFill>
              </a:rPr>
              <a:t>воспитания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для учащихся начальной школы на основе футбола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85798" y="4076934"/>
            <a:ext cx="8315325" cy="9164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Программа «Интегративный курс физического воспитания 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для </a:t>
            </a:r>
            <a:r>
              <a:rPr lang="ru-RU" sz="2000" dirty="0">
                <a:solidFill>
                  <a:srgbClr val="002060"/>
                </a:solidFill>
              </a:rPr>
              <a:t>обучающихся основного общего образования на основе футбола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42838" y="5353141"/>
            <a:ext cx="8258285" cy="11613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>
                <a:solidFill>
                  <a:srgbClr val="002060"/>
                </a:solidFill>
              </a:rPr>
              <a:t>Программа физического воспитания на основе дополнительных занятий по футболу для обучающихся в рамках общего и среднего профессионального образования</a:t>
            </a:r>
            <a:r>
              <a:rPr lang="ru-RU" sz="2000" dirty="0" smtClean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5829412" y="2488464"/>
            <a:ext cx="400049" cy="34046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vdetskommire.ru/wp-content/uploads/2011/06/7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111" y="1181581"/>
            <a:ext cx="1774016" cy="1332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18" descr="C:\Users\Марина\Desktop\УЧЕБНИК ФК (1-4 кл)\ФОТО к учебнику\63.JPG"/>
          <p:cNvPicPr>
            <a:picLocks noChangeAspect="1" noChangeArrowheads="1"/>
          </p:cNvPicPr>
          <p:nvPr/>
        </p:nvPicPr>
        <p:blipFill>
          <a:blip r:embed="rId5" cstate="print"/>
          <a:srcRect l="31706" t="16667"/>
          <a:stretch>
            <a:fillRect/>
          </a:stretch>
        </p:blipFill>
        <p:spPr bwMode="auto">
          <a:xfrm>
            <a:off x="10038382" y="2569241"/>
            <a:ext cx="1794519" cy="1291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0" name="Picture 8" descr="http://asptthandball36.fr/images/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111" y="3860388"/>
            <a:ext cx="1774016" cy="1349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port-xl.org/uploads/posts/2013-03/1363241421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234" y="5241851"/>
            <a:ext cx="1771667" cy="1383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низ 28"/>
          <p:cNvSpPr/>
          <p:nvPr/>
        </p:nvSpPr>
        <p:spPr>
          <a:xfrm>
            <a:off x="5829411" y="3762375"/>
            <a:ext cx="400049" cy="35207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5814980" y="4993402"/>
            <a:ext cx="400049" cy="35973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405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2"/>
          <a:stretch/>
        </p:blipFill>
        <p:spPr bwMode="auto">
          <a:xfrm>
            <a:off x="107125" y="69645"/>
            <a:ext cx="1100155" cy="110957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1725209" y="108990"/>
            <a:ext cx="9590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>Особенности программ  интегративного курса по физическому воспитанию на основе футбола по уровням образования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5792" y="1218563"/>
            <a:ext cx="9779694" cy="149513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    Д</a:t>
            </a:r>
            <a:r>
              <a:rPr lang="ru-RU" sz="1600" b="1" dirty="0" smtClean="0">
                <a:solidFill>
                  <a:srgbClr val="002060"/>
                </a:solidFill>
              </a:rPr>
              <a:t>ошкольное  образование</a:t>
            </a:r>
            <a:r>
              <a:rPr lang="ru-RU" sz="1600" dirty="0" smtClean="0">
                <a:solidFill>
                  <a:srgbClr val="002060"/>
                </a:solidFill>
              </a:rPr>
              <a:t> -  </a:t>
            </a:r>
            <a:r>
              <a:rPr lang="ru-RU" sz="1600" dirty="0">
                <a:solidFill>
                  <a:srgbClr val="002060"/>
                </a:solidFill>
              </a:rPr>
              <a:t>ведущий вид </a:t>
            </a:r>
            <a:r>
              <a:rPr lang="ru-RU" sz="1600" dirty="0" smtClean="0">
                <a:solidFill>
                  <a:srgbClr val="002060"/>
                </a:solidFill>
              </a:rPr>
              <a:t>деятельности </a:t>
            </a:r>
            <a:r>
              <a:rPr lang="ru-RU" sz="1600" dirty="0">
                <a:solidFill>
                  <a:srgbClr val="002060"/>
                </a:solidFill>
              </a:rPr>
              <a:t>– </a:t>
            </a:r>
            <a:r>
              <a:rPr lang="ru-RU" sz="1600" dirty="0" smtClean="0">
                <a:solidFill>
                  <a:srgbClr val="002060"/>
                </a:solidFill>
              </a:rPr>
              <a:t>игра, </a:t>
            </a:r>
            <a:r>
              <a:rPr lang="ru-RU" sz="1600" dirty="0">
                <a:solidFill>
                  <a:srgbClr val="002060"/>
                </a:solidFill>
              </a:rPr>
              <a:t>как  </a:t>
            </a:r>
            <a:r>
              <a:rPr lang="ru-RU" sz="1600" dirty="0" smtClean="0">
                <a:solidFill>
                  <a:srgbClr val="002060"/>
                </a:solidFill>
              </a:rPr>
              <a:t>уникальная </a:t>
            </a:r>
            <a:r>
              <a:rPr lang="ru-RU" sz="1600" dirty="0">
                <a:solidFill>
                  <a:srgbClr val="002060"/>
                </a:solidFill>
              </a:rPr>
              <a:t>возможность  для физического и нравственного воспитания детей,  </a:t>
            </a:r>
            <a:r>
              <a:rPr lang="ru-RU" sz="1600" dirty="0" smtClean="0">
                <a:solidFill>
                  <a:srgbClr val="002060"/>
                </a:solidFill>
              </a:rPr>
              <a:t>формирования </a:t>
            </a:r>
            <a:r>
              <a:rPr lang="ru-RU" sz="1600" dirty="0">
                <a:solidFill>
                  <a:srgbClr val="002060"/>
                </a:solidFill>
              </a:rPr>
              <a:t>интереса </a:t>
            </a:r>
            <a:r>
              <a:rPr lang="ru-RU" sz="1600" dirty="0" smtClean="0">
                <a:solidFill>
                  <a:srgbClr val="002060"/>
                </a:solidFill>
              </a:rPr>
              <a:t>к </a:t>
            </a:r>
            <a:r>
              <a:rPr lang="ru-RU" sz="1600" dirty="0">
                <a:solidFill>
                  <a:srgbClr val="002060"/>
                </a:solidFill>
              </a:rPr>
              <a:t>занятиям физической культурой с элементами футбола, для дальнейшей спортивной ориентации на вид спорта футбол через </a:t>
            </a:r>
            <a:r>
              <a:rPr lang="ru-RU" sz="1600" dirty="0" smtClean="0">
                <a:solidFill>
                  <a:srgbClr val="002060"/>
                </a:solidFill>
              </a:rPr>
              <a:t>интеграцию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с образовательными областями «Здоровье», «Безопасность», «Социализация», «Труд», «Познание», «Коммуникация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3610" y="3007916"/>
            <a:ext cx="9724058" cy="15493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</a:t>
            </a:r>
            <a:r>
              <a:rPr lang="ru-RU" sz="1600" b="1" dirty="0" smtClean="0">
                <a:solidFill>
                  <a:srgbClr val="002060"/>
                </a:solidFill>
              </a:rPr>
              <a:t>Начальное  общее  образование</a:t>
            </a:r>
            <a:r>
              <a:rPr lang="ru-RU" sz="1600" dirty="0" smtClean="0">
                <a:solidFill>
                  <a:srgbClr val="002060"/>
                </a:solidFill>
              </a:rPr>
              <a:t> -  </a:t>
            </a:r>
            <a:r>
              <a:rPr lang="ru-RU" sz="1600" dirty="0">
                <a:solidFill>
                  <a:srgbClr val="002060"/>
                </a:solidFill>
              </a:rPr>
              <a:t>наряду с решением образовательных, оздоровительных и воспитательных задач, заложена идея возможности осуществлять системный отбор обучающихся, имеющих </a:t>
            </a:r>
            <a:r>
              <a:rPr lang="ru-RU" sz="1600" dirty="0" smtClean="0">
                <a:solidFill>
                  <a:srgbClr val="002060"/>
                </a:solidFill>
              </a:rPr>
              <a:t>способности </a:t>
            </a:r>
            <a:r>
              <a:rPr lang="ru-RU" sz="1600" dirty="0">
                <a:solidFill>
                  <a:srgbClr val="002060"/>
                </a:solidFill>
              </a:rPr>
              <a:t>к дальнейшей спортивной ориентации и профессиональной деятельности в области </a:t>
            </a:r>
            <a:r>
              <a:rPr lang="ru-RU" sz="1600" dirty="0" smtClean="0">
                <a:solidFill>
                  <a:srgbClr val="002060"/>
                </a:solidFill>
              </a:rPr>
              <a:t>футбола;  созданы </a:t>
            </a:r>
            <a:r>
              <a:rPr lang="ru-RU" sz="1600" dirty="0">
                <a:solidFill>
                  <a:srgbClr val="002060"/>
                </a:solidFill>
              </a:rPr>
              <a:t>оптимальные условия для раз­вития и подъема массовости детско-юношеского футбола, формирования клубного </a:t>
            </a:r>
            <a:r>
              <a:rPr lang="ru-RU" sz="1600" dirty="0" smtClean="0">
                <a:solidFill>
                  <a:srgbClr val="002060"/>
                </a:solidFill>
              </a:rPr>
              <a:t>спортивно-патриотического движения  в школах, </a:t>
            </a:r>
            <a:r>
              <a:rPr lang="ru-RU" sz="1600" dirty="0">
                <a:solidFill>
                  <a:srgbClr val="002060"/>
                </a:solidFill>
              </a:rPr>
              <a:t>формирования 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основ культуры поведения болельщиков</a:t>
            </a:r>
            <a:r>
              <a:rPr lang="ru-RU" sz="1600" dirty="0"/>
              <a:t>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1429" y="4896642"/>
            <a:ext cx="9724057" cy="15264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   О</a:t>
            </a:r>
            <a:r>
              <a:rPr lang="ru-RU" sz="1600" b="1" dirty="0" smtClean="0">
                <a:solidFill>
                  <a:srgbClr val="002060"/>
                </a:solidFill>
              </a:rPr>
              <a:t>сновное общее образование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 -  решение </a:t>
            </a:r>
            <a:r>
              <a:rPr lang="ru-RU" sz="1600" dirty="0">
                <a:solidFill>
                  <a:srgbClr val="002060"/>
                </a:solidFill>
              </a:rPr>
              <a:t>задач формирования физической культуры в </a:t>
            </a:r>
            <a:r>
              <a:rPr lang="ru-RU" sz="1600" dirty="0" smtClean="0">
                <a:solidFill>
                  <a:srgbClr val="002060"/>
                </a:solidFill>
              </a:rPr>
              <a:t>целом  </a:t>
            </a:r>
            <a:r>
              <a:rPr lang="ru-RU" sz="1600" dirty="0">
                <a:solidFill>
                  <a:srgbClr val="002060"/>
                </a:solidFill>
              </a:rPr>
              <a:t>с</a:t>
            </a:r>
            <a:r>
              <a:rPr lang="ru-RU" sz="1600" dirty="0" smtClean="0">
                <a:solidFill>
                  <a:srgbClr val="002060"/>
                </a:solidFill>
              </a:rPr>
              <a:t>  акцентом  </a:t>
            </a:r>
            <a:r>
              <a:rPr lang="ru-RU" sz="1600" dirty="0">
                <a:solidFill>
                  <a:srgbClr val="002060"/>
                </a:solidFill>
              </a:rPr>
              <a:t>на  достижения обучающимися </a:t>
            </a:r>
            <a:r>
              <a:rPr lang="ru-RU" sz="1600" dirty="0" err="1">
                <a:solidFill>
                  <a:srgbClr val="002060"/>
                </a:solidFill>
              </a:rPr>
              <a:t>метапредметных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результатов (оценка ситуаций и принятие правильных решений, корректировка индивид., групп. и командных действий в различных условиях; определение целей, планирования их достижений…); создание оптимальных условий </a:t>
            </a:r>
            <a:r>
              <a:rPr lang="ru-RU" sz="1600" dirty="0">
                <a:solidFill>
                  <a:srgbClr val="002060"/>
                </a:solidFill>
              </a:rPr>
              <a:t>для  обучающихся, не прошедших отбор для участия в тренировочном процессе по дополнительной предпрофессиональной программе, и </a:t>
            </a:r>
            <a:r>
              <a:rPr lang="ru-RU" sz="1600" dirty="0" err="1" smtClean="0">
                <a:solidFill>
                  <a:srgbClr val="002060"/>
                </a:solidFill>
              </a:rPr>
              <a:t>обеспечиение</a:t>
            </a:r>
            <a:r>
              <a:rPr lang="ru-RU" sz="1600" dirty="0" smtClean="0">
                <a:solidFill>
                  <a:srgbClr val="002060"/>
                </a:solidFill>
              </a:rPr>
              <a:t> им </a:t>
            </a:r>
            <a:r>
              <a:rPr lang="ru-RU" sz="1600" dirty="0">
                <a:solidFill>
                  <a:srgbClr val="002060"/>
                </a:solidFill>
              </a:rPr>
              <a:t>возможность заниматься футболом по месту учебы и </a:t>
            </a:r>
            <a:r>
              <a:rPr lang="ru-RU" sz="1600" dirty="0" smtClean="0">
                <a:solidFill>
                  <a:srgbClr val="002060"/>
                </a:solidFill>
              </a:rPr>
              <a:t>жительства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cs622427.vk.me/v622427974/5002e/vlVl1AIseK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234" y="1218563"/>
            <a:ext cx="1943953" cy="1495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actionsport.be/public/uploaded/New_photos_2013/shutterstock_721362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234" y="3007916"/>
            <a:ext cx="1943953" cy="1549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fclm.ru/thumbs/uploads/publication_gallery/54a16a17d0051/orig.jpeg/orig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234" y="4896642"/>
            <a:ext cx="1943953" cy="1526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950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2"/>
          <a:stretch/>
        </p:blipFill>
        <p:spPr bwMode="auto">
          <a:xfrm>
            <a:off x="5153940" y="3103455"/>
            <a:ext cx="1400039" cy="1370948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" name="Рисунок 9" descr="Программа интегративного курса физического воспитания для учащихся начальной школы на основе футбола, М. А. Грибачева, В. А. Круглыхи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9077" y="1030802"/>
            <a:ext cx="1090629" cy="154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Футбол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1" y="1970096"/>
            <a:ext cx="291781" cy="2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Футбол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5" y="3688787"/>
            <a:ext cx="291781" cy="2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Футбол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4" y="5728695"/>
            <a:ext cx="291781" cy="2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9079" y="227374"/>
            <a:ext cx="434196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Направленность программ  </a:t>
            </a:r>
            <a:r>
              <a:rPr lang="ru-RU" sz="2000" b="1" dirty="0">
                <a:solidFill>
                  <a:srgbClr val="C00000"/>
                </a:solidFill>
              </a:rPr>
              <a:t>интегративных курсов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 </a:t>
            </a:r>
            <a:r>
              <a:rPr lang="ru-RU" sz="2000" b="1" dirty="0">
                <a:solidFill>
                  <a:srgbClr val="C00000"/>
                </a:solidFill>
              </a:rPr>
              <a:t>физическому воспитанию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на основе </a:t>
            </a:r>
            <a:r>
              <a:rPr lang="ru-RU" sz="2000" b="1" dirty="0" smtClean="0">
                <a:solidFill>
                  <a:srgbClr val="C00000"/>
                </a:solidFill>
              </a:rPr>
              <a:t>футбола в образовании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ru-RU" sz="2000" dirty="0"/>
          </a:p>
          <a:p>
            <a:pPr marL="441325"/>
            <a:r>
              <a:rPr lang="ru-RU" sz="1900" b="1" dirty="0" smtClean="0">
                <a:solidFill>
                  <a:srgbClr val="002060"/>
                </a:solidFill>
              </a:rPr>
              <a:t>решение </a:t>
            </a:r>
            <a:r>
              <a:rPr lang="ru-RU" sz="1900" b="1" dirty="0">
                <a:solidFill>
                  <a:srgbClr val="002060"/>
                </a:solidFill>
              </a:rPr>
              <a:t>основных задач физического </a:t>
            </a:r>
            <a:r>
              <a:rPr lang="ru-RU" sz="1900" b="1" dirty="0" smtClean="0">
                <a:solidFill>
                  <a:srgbClr val="002060"/>
                </a:solidFill>
              </a:rPr>
              <a:t>воспитания</a:t>
            </a:r>
            <a:endParaRPr lang="ru-RU" sz="1900" b="1" dirty="0">
              <a:solidFill>
                <a:srgbClr val="002060"/>
              </a:solidFill>
            </a:endParaRPr>
          </a:p>
          <a:p>
            <a:pPr marL="441325"/>
            <a:endParaRPr lang="ru-RU" sz="1900" b="1" dirty="0">
              <a:solidFill>
                <a:srgbClr val="002060"/>
              </a:solidFill>
            </a:endParaRPr>
          </a:p>
          <a:p>
            <a:pPr marL="441325"/>
            <a:r>
              <a:rPr lang="ru-RU" sz="1900" b="1" dirty="0" smtClean="0">
                <a:solidFill>
                  <a:srgbClr val="002060"/>
                </a:solidFill>
              </a:rPr>
              <a:t>создание единого образовательного пространства </a:t>
            </a:r>
          </a:p>
          <a:p>
            <a:pPr marL="441325"/>
            <a:r>
              <a:rPr lang="ru-RU" sz="1900" b="1" dirty="0" smtClean="0">
                <a:solidFill>
                  <a:srgbClr val="002060"/>
                </a:solidFill>
              </a:rPr>
              <a:t>на </a:t>
            </a:r>
            <a:r>
              <a:rPr lang="ru-RU" sz="1900" b="1" dirty="0">
                <a:solidFill>
                  <a:srgbClr val="002060"/>
                </a:solidFill>
              </a:rPr>
              <a:t>основе  интеграции уроков физической культуры </a:t>
            </a:r>
            <a:endParaRPr lang="ru-RU" sz="1900" b="1" dirty="0" smtClean="0">
              <a:solidFill>
                <a:srgbClr val="002060"/>
              </a:solidFill>
            </a:endParaRPr>
          </a:p>
          <a:p>
            <a:pPr marL="441325"/>
            <a:r>
              <a:rPr lang="ru-RU" sz="1900" b="1" dirty="0" smtClean="0">
                <a:solidFill>
                  <a:srgbClr val="002060"/>
                </a:solidFill>
              </a:rPr>
              <a:t>с </a:t>
            </a:r>
            <a:r>
              <a:rPr lang="ru-RU" sz="1900" b="1" dirty="0">
                <a:solidFill>
                  <a:srgbClr val="002060"/>
                </a:solidFill>
              </a:rPr>
              <a:t>формами дополнительного </a:t>
            </a:r>
            <a:r>
              <a:rPr lang="ru-RU" sz="1900" b="1" dirty="0" smtClean="0">
                <a:solidFill>
                  <a:srgbClr val="002060"/>
                </a:solidFill>
              </a:rPr>
              <a:t>физкультурно-спортивного образования</a:t>
            </a:r>
          </a:p>
          <a:p>
            <a:pPr marL="441325"/>
            <a:endParaRPr lang="ru-RU" sz="1900" b="1" dirty="0" smtClean="0">
              <a:solidFill>
                <a:srgbClr val="002060"/>
              </a:solidFill>
            </a:endParaRPr>
          </a:p>
          <a:p>
            <a:pPr marL="441325"/>
            <a:r>
              <a:rPr lang="ru-RU" sz="1900" b="1" dirty="0" smtClean="0">
                <a:solidFill>
                  <a:srgbClr val="002060"/>
                </a:solidFill>
              </a:rPr>
              <a:t> </a:t>
            </a:r>
            <a:r>
              <a:rPr lang="ru-RU" sz="1900" b="1" dirty="0">
                <a:solidFill>
                  <a:srgbClr val="002060"/>
                </a:solidFill>
              </a:rPr>
              <a:t>преемственность программ физического воспитания </a:t>
            </a:r>
            <a:r>
              <a:rPr lang="ru-RU" sz="1900" b="1" dirty="0" smtClean="0">
                <a:solidFill>
                  <a:srgbClr val="002060"/>
                </a:solidFill>
              </a:rPr>
              <a:t>по уровням образования (дошкольное,   начальное  </a:t>
            </a:r>
            <a:r>
              <a:rPr lang="ru-RU" sz="1900" b="1" dirty="0">
                <a:solidFill>
                  <a:srgbClr val="002060"/>
                </a:solidFill>
              </a:rPr>
              <a:t>и </a:t>
            </a:r>
            <a:r>
              <a:rPr lang="ru-RU" sz="1900" b="1" dirty="0" smtClean="0">
                <a:solidFill>
                  <a:srgbClr val="002060"/>
                </a:solidFill>
              </a:rPr>
              <a:t>основное общее образование)</a:t>
            </a:r>
            <a:endParaRPr lang="ru-RU" sz="1900" b="1" dirty="0">
              <a:solidFill>
                <a:srgbClr val="002060"/>
              </a:solidFill>
            </a:endParaRPr>
          </a:p>
        </p:txBody>
      </p:sp>
      <p:sp>
        <p:nvSpPr>
          <p:cNvPr id="21" name="Левая фигурная скобка 20"/>
          <p:cNvSpPr/>
          <p:nvPr/>
        </p:nvSpPr>
        <p:spPr>
          <a:xfrm>
            <a:off x="6976872" y="389001"/>
            <a:ext cx="1130808" cy="4845270"/>
          </a:xfrm>
          <a:prstGeom prst="leftBrac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107680" y="393605"/>
            <a:ext cx="3307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системность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4360" y="1278642"/>
            <a:ext cx="315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комплексность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61020" y="2109979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конкретность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47660" y="2981974"/>
            <a:ext cx="352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вариативность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07680" y="3828670"/>
            <a:ext cx="3307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доступность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14360" y="4682255"/>
            <a:ext cx="2788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простота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" name="Рисунок 39" descr="C:\Users\user\Desktop\Фото футбол в образовании\ЮВАО фото\29.09.2013 FIFA FOTO\IMG_6122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7" b="35859"/>
          <a:stretch/>
        </p:blipFill>
        <p:spPr bwMode="auto">
          <a:xfrm>
            <a:off x="4739635" y="5234271"/>
            <a:ext cx="7186894" cy="1548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936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686875" y="447724"/>
            <a:ext cx="638812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ПРОЕКТ «ФУТБОЛ В ОБРАЗОВАНИИ»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16" descr="http://www.rfs.ru/data/media/folder.634453994545932469.720x4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55" r="25880"/>
          <a:stretch>
            <a:fillRect/>
          </a:stretch>
        </p:blipFill>
        <p:spPr bwMode="auto">
          <a:xfrm>
            <a:off x="2887954" y="114722"/>
            <a:ext cx="926699" cy="1077624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50000"/>
              </a:schemeClr>
            </a:glow>
            <a:softEdge rad="63500"/>
          </a:effectLst>
        </p:spPr>
      </p:pic>
      <p:pic>
        <p:nvPicPr>
          <p:cNvPr id="8" name="Picture 3" descr="ЛОГО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95" y="285746"/>
            <a:ext cx="619945" cy="78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78968" y="1172817"/>
            <a:ext cx="11568256" cy="2129038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 Цель проекта: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C00000"/>
                </a:solidFill>
              </a:rPr>
              <a:t>пропаганда здорового и безопасного образа жизни среди обучающихся, максимальное привлечение их к занятиям физической культурой и спортом через образовательные программы и организацию занятий футболом, </a:t>
            </a:r>
            <a:r>
              <a:rPr lang="ru-RU" sz="2200" dirty="0" smtClean="0">
                <a:solidFill>
                  <a:srgbClr val="C00000"/>
                </a:solidFill>
              </a:rPr>
              <a:t>совершенствование </a:t>
            </a:r>
            <a:r>
              <a:rPr lang="ru-RU" sz="2200" dirty="0">
                <a:solidFill>
                  <a:srgbClr val="C00000"/>
                </a:solidFill>
              </a:rPr>
              <a:t>системы физкультурно-спортивных мероприятий по футболу </a:t>
            </a:r>
            <a:r>
              <a:rPr lang="ru-RU" sz="2200" dirty="0" smtClean="0">
                <a:solidFill>
                  <a:srgbClr val="C00000"/>
                </a:solidFill>
              </a:rPr>
              <a:t>и </a:t>
            </a:r>
            <a:r>
              <a:rPr lang="ru-RU" sz="2200" dirty="0">
                <a:solidFill>
                  <a:srgbClr val="C00000"/>
                </a:solidFill>
              </a:rPr>
              <a:t>развитие международного сотрудничества в области футбола </a:t>
            </a:r>
            <a:r>
              <a:rPr lang="ru-RU" sz="2200" dirty="0" smtClean="0">
                <a:solidFill>
                  <a:srgbClr val="C00000"/>
                </a:solidFill>
              </a:rPr>
              <a:t>в </a:t>
            </a:r>
            <a:r>
              <a:rPr lang="ru-RU" sz="2200" dirty="0">
                <a:solidFill>
                  <a:srgbClr val="C00000"/>
                </a:solidFill>
              </a:rPr>
              <a:t>системе образования Российской </a:t>
            </a:r>
            <a:r>
              <a:rPr lang="ru-RU" sz="2200" dirty="0" smtClean="0">
                <a:solidFill>
                  <a:srgbClr val="C00000"/>
                </a:solidFill>
              </a:rPr>
              <a:t>Федерации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68" y="102482"/>
            <a:ext cx="942329" cy="10605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78968" y="3486762"/>
            <a:ext cx="118130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                                                 </a:t>
            </a:r>
            <a:r>
              <a:rPr lang="ru-RU" sz="2200" b="1" dirty="0" smtClean="0">
                <a:solidFill>
                  <a:srgbClr val="002060"/>
                </a:solidFill>
              </a:rPr>
              <a:t>Приоритетные задачи проекта:</a:t>
            </a:r>
            <a:endParaRPr lang="ru-RU" sz="2200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</a:rPr>
              <a:t>приобщение </a:t>
            </a:r>
            <a:r>
              <a:rPr lang="ru-RU" sz="2200" dirty="0">
                <a:solidFill>
                  <a:srgbClr val="002060"/>
                </a:solidFill>
              </a:rPr>
              <a:t>детей через футбол к разносторонней двигательной активности</a:t>
            </a:r>
            <a:r>
              <a:rPr lang="ru-RU" sz="2200" dirty="0" smtClean="0">
                <a:solidFill>
                  <a:srgbClr val="002060"/>
                </a:solidFill>
              </a:rPr>
              <a:t>;</a:t>
            </a:r>
            <a:endParaRPr lang="ru-RU" sz="2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rgbClr val="002060"/>
                </a:solidFill>
              </a:rPr>
              <a:t>формирование системы непрерывного  футбольного образования </a:t>
            </a:r>
            <a:r>
              <a:rPr lang="ru-RU" sz="2200" dirty="0" smtClean="0">
                <a:solidFill>
                  <a:srgbClr val="002060"/>
                </a:solidFill>
              </a:rPr>
              <a:t>(</a:t>
            </a:r>
            <a:r>
              <a:rPr lang="ru-RU" sz="2200" dirty="0">
                <a:solidFill>
                  <a:srgbClr val="002060"/>
                </a:solidFill>
              </a:rPr>
              <a:t>урок </a:t>
            </a:r>
            <a:r>
              <a:rPr lang="ru-RU" sz="2200" dirty="0" smtClean="0">
                <a:solidFill>
                  <a:srgbClr val="002060"/>
                </a:solidFill>
              </a:rPr>
              <a:t>ФК </a:t>
            </a:r>
            <a:r>
              <a:rPr lang="ru-RU" sz="2200" dirty="0">
                <a:solidFill>
                  <a:srgbClr val="002060"/>
                </a:solidFill>
              </a:rPr>
              <a:t>на основе футбола + внеурочная деятельность и дополнительное образование</a:t>
            </a:r>
            <a:r>
              <a:rPr lang="ru-RU" sz="2200" dirty="0" smtClean="0">
                <a:solidFill>
                  <a:srgbClr val="002060"/>
                </a:solidFill>
              </a:rPr>
              <a:t>);</a:t>
            </a:r>
            <a:endParaRPr lang="ru-RU" sz="2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rgbClr val="002060"/>
                </a:solidFill>
              </a:rPr>
              <a:t>создание условий для занятий в секциях футбола</a:t>
            </a:r>
            <a:r>
              <a:rPr lang="ru-RU" sz="2200" dirty="0" smtClean="0">
                <a:solidFill>
                  <a:srgbClr val="002060"/>
                </a:solidFill>
              </a:rPr>
              <a:t>;</a:t>
            </a:r>
            <a:endParaRPr lang="ru-RU" sz="2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rgbClr val="002060"/>
                </a:solidFill>
              </a:rPr>
              <a:t>создание системы всероссийских соревнований по футболу/фестивалей</a:t>
            </a:r>
            <a:r>
              <a:rPr lang="ru-RU" sz="2200" dirty="0" smtClean="0">
                <a:solidFill>
                  <a:srgbClr val="002060"/>
                </a:solidFill>
              </a:rPr>
              <a:t>;</a:t>
            </a:r>
            <a:endParaRPr lang="ru-RU" sz="2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rgbClr val="002060"/>
                </a:solidFill>
              </a:rPr>
              <a:t>проведение обучения и курсов повышения квалификации для педагогических работников</a:t>
            </a:r>
            <a:r>
              <a:rPr lang="ru-RU" sz="2200" dirty="0" smtClean="0">
                <a:solidFill>
                  <a:srgbClr val="002060"/>
                </a:solidFill>
              </a:rPr>
              <a:t>;</a:t>
            </a:r>
            <a:endParaRPr lang="ru-RU" sz="2200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200" dirty="0">
                <a:solidFill>
                  <a:srgbClr val="002060"/>
                </a:solidFill>
              </a:rPr>
              <a:t>установление связи между школами и ДЮСШ с целю отбора талантливых детей.</a:t>
            </a:r>
          </a:p>
        </p:txBody>
      </p:sp>
    </p:spTree>
    <p:extLst>
      <p:ext uri="{BB962C8B-B14F-4D97-AF65-F5344CB8AC3E}">
        <p14:creationId xmlns:p14="http://schemas.microsoft.com/office/powerpoint/2010/main" val="17124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Picture 4" descr="http://3.bp.blogspot.com/-It-8btvxOek/TtOud3fIQEI/AAAAAAAABgE/VG8IjINE5n0/s1600/russ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849" y="3098898"/>
            <a:ext cx="1991683" cy="12283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27625" y="2391012"/>
            <a:ext cx="3392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ПРОЕКТ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«ФУТБОЛ В ОБРАЗОВАНИИ»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07974" y="2164256"/>
            <a:ext cx="2138516" cy="19767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5408" y="270901"/>
            <a:ext cx="3392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Фестивали  </a:t>
            </a:r>
            <a:r>
              <a:rPr lang="ru-RU" b="1" dirty="0">
                <a:solidFill>
                  <a:srgbClr val="002060"/>
                </a:solidFill>
              </a:rPr>
              <a:t>«Футбол в школе», «Всей семьей на стадион»,  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Мой друг мяч»,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>
                <a:solidFill>
                  <a:srgbClr val="002060"/>
                </a:solidFill>
              </a:rPr>
              <a:t>Футбол класс</a:t>
            </a:r>
            <a:r>
              <a:rPr lang="ru-RU" b="1" dirty="0" smtClean="0">
                <a:solidFill>
                  <a:srgbClr val="002060"/>
                </a:solidFill>
              </a:rPr>
              <a:t>!»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798" y="268186"/>
            <a:ext cx="3817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портивные </a:t>
            </a:r>
            <a:r>
              <a:rPr lang="ru-RU" b="1" dirty="0">
                <a:solidFill>
                  <a:srgbClr val="002060"/>
                </a:solidFill>
              </a:rPr>
              <a:t>праздники, приуроченные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 </a:t>
            </a:r>
            <a:r>
              <a:rPr lang="ru-RU" b="1" dirty="0">
                <a:solidFill>
                  <a:srgbClr val="002060"/>
                </a:solidFill>
              </a:rPr>
              <a:t>знаменательным </a:t>
            </a:r>
            <a:r>
              <a:rPr lang="ru-RU" b="1" dirty="0" smtClean="0">
                <a:solidFill>
                  <a:srgbClr val="002060"/>
                </a:solidFill>
              </a:rPr>
              <a:t> футбольным датам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408" y="1786477"/>
            <a:ext cx="3243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Образовательные программы, к</a:t>
            </a:r>
            <a:r>
              <a:rPr lang="ru-RU" b="1" dirty="0" smtClean="0">
                <a:solidFill>
                  <a:srgbClr val="002060"/>
                </a:solidFill>
              </a:rPr>
              <a:t>онкурсы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акции,  </a:t>
            </a:r>
            <a:r>
              <a:rPr lang="ru-RU" b="1" dirty="0" smtClean="0">
                <a:solidFill>
                  <a:srgbClr val="002060"/>
                </a:solidFill>
              </a:rPr>
              <a:t>викторины,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флеш</a:t>
            </a:r>
            <a:r>
              <a:rPr lang="ru-RU" b="1" dirty="0" smtClean="0">
                <a:solidFill>
                  <a:srgbClr val="002060"/>
                </a:solidFill>
              </a:rPr>
              <a:t>-мобы, выставки, </a:t>
            </a:r>
            <a:r>
              <a:rPr lang="ru-RU" b="1" dirty="0">
                <a:solidFill>
                  <a:srgbClr val="002060"/>
                </a:solidFill>
              </a:rPr>
              <a:t>тематические </a:t>
            </a:r>
            <a:r>
              <a:rPr lang="ru-RU" b="1" dirty="0" smtClean="0">
                <a:solidFill>
                  <a:srgbClr val="002060"/>
                </a:solidFill>
              </a:rPr>
              <a:t>недели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408" y="3905367"/>
            <a:ext cx="349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</a:t>
            </a:r>
            <a:r>
              <a:rPr lang="ru-RU" b="1" dirty="0" smtClean="0">
                <a:solidFill>
                  <a:srgbClr val="002060"/>
                </a:solidFill>
              </a:rPr>
              <a:t>ероприятия  </a:t>
            </a:r>
            <a:r>
              <a:rPr lang="ru-RU" b="1" dirty="0">
                <a:solidFill>
                  <a:srgbClr val="002060"/>
                </a:solidFill>
              </a:rPr>
              <a:t>с приглашением спортсменов, </a:t>
            </a:r>
            <a:r>
              <a:rPr lang="ru-RU" b="1" dirty="0" smtClean="0">
                <a:solidFill>
                  <a:srgbClr val="002060"/>
                </a:solidFill>
              </a:rPr>
              <a:t> ветеранов спорта, представителей  </a:t>
            </a:r>
            <a:r>
              <a:rPr lang="ru-RU" b="1" dirty="0">
                <a:solidFill>
                  <a:srgbClr val="002060"/>
                </a:solidFill>
              </a:rPr>
              <a:t>федераций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0731" y="5425408"/>
            <a:ext cx="6278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</a:t>
            </a:r>
            <a:r>
              <a:rPr lang="ru-RU" b="1" dirty="0" smtClean="0">
                <a:solidFill>
                  <a:srgbClr val="002060"/>
                </a:solidFill>
              </a:rPr>
              <a:t>изкультурно-спортивные лагерные кампании по футболу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для непрерывного </a:t>
            </a:r>
            <a:r>
              <a:rPr lang="ru-RU" b="1" dirty="0">
                <a:solidFill>
                  <a:srgbClr val="002060"/>
                </a:solidFill>
              </a:rPr>
              <a:t>освоения обучающимися образовательных программ и </a:t>
            </a:r>
            <a:r>
              <a:rPr lang="ru-RU" b="1" dirty="0" smtClean="0">
                <a:solidFill>
                  <a:srgbClr val="002060"/>
                </a:solidFill>
              </a:rPr>
              <a:t>программ спортивной подготовки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75946" y="270901"/>
            <a:ext cx="36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Проведение  конференций, мастер-классов, совещаний, </a:t>
            </a:r>
            <a:r>
              <a:rPr lang="ru-RU" dirty="0"/>
              <a:t> </a:t>
            </a:r>
            <a:r>
              <a:rPr lang="ru-RU" b="1" dirty="0" err="1">
                <a:solidFill>
                  <a:srgbClr val="002060"/>
                </a:solidFill>
              </a:rPr>
              <a:t>вэбинаров</a:t>
            </a:r>
            <a:r>
              <a:rPr lang="ru-RU" b="1" dirty="0">
                <a:solidFill>
                  <a:srgbClr val="002060"/>
                </a:solidFill>
              </a:rPr>
              <a:t>, КПК, телемостов, </a:t>
            </a:r>
            <a:r>
              <a:rPr lang="ru-RU" b="1" dirty="0" smtClean="0">
                <a:solidFill>
                  <a:srgbClr val="002060"/>
                </a:solidFill>
              </a:rPr>
              <a:t>форумов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5111" y="3905367"/>
            <a:ext cx="3055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Организация ШСК на основе футбола, </a:t>
            </a:r>
            <a:r>
              <a:rPr lang="ru-RU" b="1" dirty="0">
                <a:solidFill>
                  <a:srgbClr val="002060"/>
                </a:solidFill>
              </a:rPr>
              <a:t>секций </a:t>
            </a:r>
            <a:r>
              <a:rPr lang="ru-RU" b="1" dirty="0" smtClean="0">
                <a:solidFill>
                  <a:srgbClr val="002060"/>
                </a:solidFill>
              </a:rPr>
              <a:t>по футболу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 образовательных </a:t>
            </a:r>
            <a:r>
              <a:rPr lang="ru-RU" b="1" dirty="0" smtClean="0">
                <a:solidFill>
                  <a:srgbClr val="002060"/>
                </a:solidFill>
              </a:rPr>
              <a:t>организациях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06580" y="1786477"/>
            <a:ext cx="33921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</a:t>
            </a:r>
            <a:r>
              <a:rPr lang="ru-RU" b="1" dirty="0" smtClean="0">
                <a:solidFill>
                  <a:srgbClr val="002060"/>
                </a:solidFill>
              </a:rPr>
              <a:t>портивно-массовые мероприятия </a:t>
            </a:r>
            <a:r>
              <a:rPr lang="ru-RU" b="1" dirty="0">
                <a:solidFill>
                  <a:srgbClr val="002060"/>
                </a:solidFill>
              </a:rPr>
              <a:t>всероссийского и международного </a:t>
            </a:r>
            <a:r>
              <a:rPr lang="ru-RU" b="1" dirty="0" smtClean="0">
                <a:solidFill>
                  <a:srgbClr val="002060"/>
                </a:solidFill>
              </a:rPr>
              <a:t>уровней для общеобразовательных организаций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408" y="5425408"/>
            <a:ext cx="506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/>
            <a:r>
              <a:rPr lang="ru-RU" b="1" dirty="0">
                <a:solidFill>
                  <a:srgbClr val="002060"/>
                </a:solidFill>
              </a:rPr>
              <a:t>М</a:t>
            </a:r>
            <a:r>
              <a:rPr lang="ru-RU" b="1" dirty="0" smtClean="0">
                <a:solidFill>
                  <a:srgbClr val="002060"/>
                </a:solidFill>
              </a:rPr>
              <a:t>еждународное </a:t>
            </a:r>
            <a:r>
              <a:rPr lang="ru-RU" b="1" dirty="0">
                <a:solidFill>
                  <a:srgbClr val="002060"/>
                </a:solidFill>
              </a:rPr>
              <a:t>сотрудничество в сфере  </a:t>
            </a:r>
            <a:r>
              <a:rPr lang="ru-RU" b="1" dirty="0" smtClean="0">
                <a:solidFill>
                  <a:srgbClr val="002060"/>
                </a:solidFill>
              </a:rPr>
              <a:t>образовательных проектов и программ </a:t>
            </a:r>
            <a:r>
              <a:rPr lang="ru-RU" b="1" dirty="0">
                <a:solidFill>
                  <a:srgbClr val="002060"/>
                </a:solidFill>
              </a:rPr>
              <a:t>по </a:t>
            </a:r>
            <a:r>
              <a:rPr lang="ru-RU" b="1" dirty="0" smtClean="0">
                <a:solidFill>
                  <a:srgbClr val="002060"/>
                </a:solidFill>
              </a:rPr>
              <a:t>футболу, реализуемых </a:t>
            </a:r>
            <a:r>
              <a:rPr lang="ru-RU" b="1" dirty="0">
                <a:solidFill>
                  <a:srgbClr val="002060"/>
                </a:solidFill>
              </a:rPr>
              <a:t>в системах образования других </a:t>
            </a:r>
            <a:r>
              <a:rPr lang="ru-RU" b="1" dirty="0" smtClean="0">
                <a:solidFill>
                  <a:srgbClr val="002060"/>
                </a:solidFill>
              </a:rPr>
              <a:t>стран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048" name="Прямая со стрелкой 2047"/>
          <p:cNvCxnSpPr/>
          <p:nvPr/>
        </p:nvCxnSpPr>
        <p:spPr>
          <a:xfrm flipV="1">
            <a:off x="6030041" y="1475105"/>
            <a:ext cx="0" cy="622743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 flipV="1">
            <a:off x="4070526" y="1643218"/>
            <a:ext cx="484697" cy="52461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7295588" y="1639641"/>
            <a:ext cx="636996" cy="52461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3480619" y="2979174"/>
            <a:ext cx="832255" cy="17343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751354" y="3085411"/>
            <a:ext cx="855355" cy="13440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4053776" y="3958449"/>
            <a:ext cx="840092" cy="18251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146002" y="3946656"/>
            <a:ext cx="786582" cy="130011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4791197" y="4437763"/>
            <a:ext cx="621410" cy="57367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574552" y="4437763"/>
            <a:ext cx="548919" cy="54719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5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578" y="159463"/>
            <a:ext cx="11020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ПЛАН РЕАЛИЗАЦИИ МЕРОПРИЯТИЙ ПРОЕКТА «ФУТБОЛ В ОБРАЗОВАНИИ»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(в рамках проекта РФС «Футбол в школе»)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38200" y="3496876"/>
            <a:ext cx="2359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2"/>
          <a:stretch/>
        </p:blipFill>
        <p:spPr bwMode="auto">
          <a:xfrm>
            <a:off x="5474447" y="3267216"/>
            <a:ext cx="1626517" cy="15154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4168618" y="932055"/>
            <a:ext cx="3886845" cy="1415616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Проведение в сентябре 2017 г. во всех общеобразовательных организациях России   первого урока физической культуры, посвящённого  «Истории развития отечественного футбола»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24780" y="2736100"/>
            <a:ext cx="4440036" cy="1062233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Проведение всероссийских конкурсов,  акций на лучшую постановку физкультурно-спортивной работы по футболу в преддверии Чемпионата мира 2018 года   в </a:t>
            </a:r>
            <a:r>
              <a:rPr lang="ru-RU" sz="1600" dirty="0" smtClean="0">
                <a:solidFill>
                  <a:srgbClr val="002060"/>
                </a:solidFill>
              </a:rPr>
              <a:t>России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03665" y="5473401"/>
            <a:ext cx="4390442" cy="1248074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Организация </a:t>
            </a:r>
            <a:r>
              <a:rPr lang="ru-RU" sz="1600" dirty="0">
                <a:solidFill>
                  <a:srgbClr val="002060"/>
                </a:solidFill>
              </a:rPr>
              <a:t>и проведение образовательной программы по футболу для учителей физической культуры и педагогов дополнительного образования 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00486" y="1377168"/>
            <a:ext cx="3564330" cy="1012180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Проведение всероссийского фестиваля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«</a:t>
            </a:r>
            <a:r>
              <a:rPr lang="ru-RU" sz="1600" dirty="0">
                <a:solidFill>
                  <a:srgbClr val="002060"/>
                </a:solidFill>
              </a:rPr>
              <a:t>День массового футбола» </a:t>
            </a:r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>
                <a:solidFill>
                  <a:srgbClr val="002060"/>
                </a:solidFill>
              </a:rPr>
              <a:t>май, ежегодно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17396" y="5491775"/>
            <a:ext cx="4448724" cy="1229699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Подготовка методических материалов для занятий футболом с обучающимися общеобразовательных </a:t>
            </a:r>
            <a:r>
              <a:rPr lang="ru-RU" sz="1600" dirty="0" smtClean="0">
                <a:solidFill>
                  <a:srgbClr val="002060"/>
                </a:solidFill>
              </a:rPr>
              <a:t>организаций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82578" y="3993079"/>
            <a:ext cx="4782237" cy="1368014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Учреждение и проведение всероссийских соревнований по футболу среди общеобразовательных организаций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</a:rPr>
              <a:t>(этапы: муниципальный, региональный, всероссийский</a:t>
            </a:r>
            <a:r>
              <a:rPr lang="ru-RU" sz="1600" dirty="0" smtClean="0">
                <a:solidFill>
                  <a:srgbClr val="002060"/>
                </a:solidFill>
              </a:rPr>
              <a:t>)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2675" y="1377168"/>
            <a:ext cx="3550920" cy="1047136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Проведение всероссийского фестиваля «Неделя массового футбола» (23-30 сентября 2017 г.)   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2675" y="2717934"/>
            <a:ext cx="4416239" cy="1047136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Подготовка </a:t>
            </a:r>
            <a:r>
              <a:rPr lang="ru-RU" sz="1600" dirty="0">
                <a:solidFill>
                  <a:srgbClr val="002060"/>
                </a:solidFill>
              </a:rPr>
              <a:t>Программно-методического комплекса по физическому воспитанию обучающихся 1-8 классов на основе футбола для общеобразовательных </a:t>
            </a:r>
            <a:r>
              <a:rPr lang="ru-RU" sz="1600" dirty="0" smtClean="0">
                <a:solidFill>
                  <a:srgbClr val="002060"/>
                </a:solidFill>
              </a:rPr>
              <a:t>организаций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2675" y="3993079"/>
            <a:ext cx="4756525" cy="1342390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Организация и проведение пропагандистских мероприятий, посвящённых футболу (показательные выступления, мастер-классы с участием действующих спортсменов РФПЛ, ФНЛ, ПФЛ, ЛФЛ, ветеранов </a:t>
            </a:r>
            <a:r>
              <a:rPr lang="ru-RU" sz="1600" dirty="0" smtClean="0">
                <a:solidFill>
                  <a:srgbClr val="002060"/>
                </a:solidFill>
              </a:rPr>
              <a:t>футбола)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1712-4B04-4E5F-A3BC-D8F30268D7D7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64011" y="155168"/>
            <a:ext cx="8280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Фестиваль </a:t>
            </a:r>
            <a:r>
              <a:rPr lang="ru-RU" sz="2200" b="1" dirty="0">
                <a:solidFill>
                  <a:srgbClr val="C00000"/>
                </a:solidFill>
              </a:rPr>
              <a:t>«Неделя массового футбола» 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среди </a:t>
            </a:r>
            <a:r>
              <a:rPr lang="ru-RU" sz="2200" b="1" dirty="0">
                <a:solidFill>
                  <a:srgbClr val="C00000"/>
                </a:solidFill>
              </a:rPr>
              <a:t>обучающихся общеобразовательных организаций </a:t>
            </a:r>
            <a:r>
              <a:rPr lang="ru-RU" sz="2200" b="1" dirty="0" smtClean="0">
                <a:solidFill>
                  <a:srgbClr val="C00000"/>
                </a:solidFill>
              </a:rPr>
              <a:t>Российской </a:t>
            </a:r>
            <a:r>
              <a:rPr lang="ru-RU" sz="2200" b="1" dirty="0">
                <a:solidFill>
                  <a:srgbClr val="C00000"/>
                </a:solidFill>
              </a:rPr>
              <a:t>Федерации 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38200" y="3496876"/>
            <a:ext cx="2359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2"/>
          <a:stretch/>
        </p:blipFill>
        <p:spPr bwMode="auto">
          <a:xfrm>
            <a:off x="5215775" y="3122353"/>
            <a:ext cx="1626517" cy="151543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464011" y="1482002"/>
            <a:ext cx="3966398" cy="1036048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«Футбольная </a:t>
            </a:r>
            <a:r>
              <a:rPr lang="ru-RU" sz="2000" b="1" dirty="0">
                <a:solidFill>
                  <a:srgbClr val="002060"/>
                </a:solidFill>
              </a:rPr>
              <a:t>карусель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27572" y="2817211"/>
            <a:ext cx="3966397" cy="990608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Творческий </a:t>
            </a:r>
            <a:r>
              <a:rPr lang="ru-RU" sz="2000" b="1" dirty="0" smtClean="0">
                <a:solidFill>
                  <a:srgbClr val="002060"/>
                </a:solidFill>
              </a:rPr>
              <a:t>конкурс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7401" y="1463092"/>
            <a:ext cx="3966397" cy="1048908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«Первый </a:t>
            </a:r>
            <a:r>
              <a:rPr lang="ru-RU" sz="2000" b="1" dirty="0">
                <a:solidFill>
                  <a:srgbClr val="002060"/>
                </a:solidFill>
              </a:rPr>
              <a:t>шаг в футбол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53470" y="4265249"/>
            <a:ext cx="3966397" cy="1022909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Турнир школьных </a:t>
            </a:r>
            <a:r>
              <a:rPr lang="ru-RU" sz="2000" b="1" dirty="0" smtClean="0">
                <a:solidFill>
                  <a:srgbClr val="002060"/>
                </a:solidFill>
              </a:rPr>
              <a:t>команд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98350" y="5502864"/>
            <a:ext cx="3966397" cy="1036048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Мастер-класс профессиональных футболистов и </a:t>
            </a:r>
            <a:r>
              <a:rPr lang="ru-RU" sz="2000" b="1" dirty="0" smtClean="0">
                <a:solidFill>
                  <a:srgbClr val="002060"/>
                </a:solidFill>
              </a:rPr>
              <a:t>тренеров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4097" y="2851436"/>
            <a:ext cx="3966398" cy="1009349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Товарищеские </a:t>
            </a:r>
            <a:r>
              <a:rPr lang="ru-RU" sz="2000" b="1" dirty="0">
                <a:solidFill>
                  <a:srgbClr val="002060"/>
                </a:solidFill>
              </a:rPr>
              <a:t>турниры </a:t>
            </a:r>
            <a:r>
              <a:rPr lang="ru-RU" sz="2000" b="1" dirty="0" smtClean="0">
                <a:solidFill>
                  <a:srgbClr val="002060"/>
                </a:solidFill>
              </a:rPr>
              <a:t>родителей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8200" y="4194171"/>
            <a:ext cx="3966397" cy="1036048"/>
          </a:xfrm>
          <a:prstGeom prst="round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День футбольного </a:t>
            </a:r>
            <a:r>
              <a:rPr lang="ru-RU" sz="2000" b="1" dirty="0" smtClean="0">
                <a:solidFill>
                  <a:srgbClr val="002060"/>
                </a:solidFill>
              </a:rPr>
              <a:t>болельщика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9" name="Picture 16" descr="http://www.rfs.ru/data/media/folder.634453994545932469.720x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55" r="25880"/>
          <a:stretch>
            <a:fillRect/>
          </a:stretch>
        </p:blipFill>
        <p:spPr bwMode="auto">
          <a:xfrm>
            <a:off x="272675" y="105304"/>
            <a:ext cx="841229" cy="978234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50000"/>
              </a:schemeClr>
            </a:glow>
            <a:softEdge rad="63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957" y="114404"/>
            <a:ext cx="791686" cy="891001"/>
          </a:xfrm>
          <a:prstGeom prst="rect">
            <a:avLst/>
          </a:prstGeom>
          <a:noFill/>
        </p:spPr>
      </p:pic>
      <p:pic>
        <p:nvPicPr>
          <p:cNvPr id="21" name="Picture 3" descr="ЛОГО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30889"/>
            <a:ext cx="577303" cy="72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9646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10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5893</TotalTime>
  <Words>1267</Words>
  <Application>Microsoft Office PowerPoint</Application>
  <PresentationFormat>Широкоэкранный</PresentationFormat>
  <Paragraphs>158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«ФУТБОЛ В ОБРАЗОВАНИИ»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Zhalnin</dc:creator>
  <cp:lastModifiedBy>Пользователь Windows</cp:lastModifiedBy>
  <cp:revision>655</cp:revision>
  <cp:lastPrinted>2015-09-17T14:52:23Z</cp:lastPrinted>
  <dcterms:created xsi:type="dcterms:W3CDTF">2014-02-06T05:55:02Z</dcterms:created>
  <dcterms:modified xsi:type="dcterms:W3CDTF">2017-09-06T20:56:41Z</dcterms:modified>
</cp:coreProperties>
</file>