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sldIdLst>
    <p:sldId id="323" r:id="rId2"/>
    <p:sldId id="327" r:id="rId3"/>
    <p:sldId id="380" r:id="rId4"/>
    <p:sldId id="381" r:id="rId5"/>
    <p:sldId id="328" r:id="rId6"/>
    <p:sldId id="319" r:id="rId7"/>
    <p:sldId id="320" r:id="rId8"/>
    <p:sldId id="385" r:id="rId9"/>
    <p:sldId id="333" r:id="rId10"/>
    <p:sldId id="406" r:id="rId11"/>
    <p:sldId id="409" r:id="rId12"/>
    <p:sldId id="395" r:id="rId13"/>
    <p:sldId id="401" r:id="rId14"/>
    <p:sldId id="402" r:id="rId15"/>
    <p:sldId id="403" r:id="rId16"/>
    <p:sldId id="407" r:id="rId17"/>
    <p:sldId id="397" r:id="rId18"/>
    <p:sldId id="410" r:id="rId19"/>
    <p:sldId id="398" r:id="rId20"/>
    <p:sldId id="393" r:id="rId21"/>
    <p:sldId id="394" r:id="rId22"/>
    <p:sldId id="375" r:id="rId23"/>
  </p:sldIdLst>
  <p:sldSz cx="9144000" cy="6858000" type="screen4x3"/>
  <p:notesSz cx="6858000" cy="9686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FF"/>
    <a:srgbClr val="FF3300"/>
    <a:srgbClr val="FF3399"/>
    <a:srgbClr val="1BE541"/>
    <a:srgbClr val="000000"/>
    <a:srgbClr val="FFFFFF"/>
    <a:srgbClr val="EAEAEA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3324" autoAdjust="0"/>
  </p:normalViewPr>
  <p:slideViewPr>
    <p:cSldViewPr>
      <p:cViewPr>
        <p:scale>
          <a:sx n="76" d="100"/>
          <a:sy n="76" d="100"/>
        </p:scale>
        <p:origin x="-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100716082051494E-3"/>
          <c:y val="3.6075001917372222E-2"/>
          <c:w val="0.65541694862187061"/>
          <c:h val="0.778862842085229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Общее количество региональных отделений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Лист1!$C$2:$E$2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53</c:v>
                </c:pt>
                <c:pt idx="1">
                  <c:v>56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в том числе количество юридических лиц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Лист1!$C$2:$E$2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42</c:v>
                </c:pt>
                <c:pt idx="1">
                  <c:v>45</c:v>
                </c:pt>
                <c:pt idx="2">
                  <c:v>49</c:v>
                </c:pt>
              </c:numCache>
            </c:numRef>
          </c:val>
        </c:ser>
        <c:dLbls>
          <c:showVal val="1"/>
        </c:dLbls>
        <c:shape val="cone"/>
        <c:axId val="34499584"/>
        <c:axId val="34566912"/>
        <c:axId val="0"/>
      </c:bar3DChart>
      <c:catAx>
        <c:axId val="34499584"/>
        <c:scaling>
          <c:orientation val="minMax"/>
        </c:scaling>
        <c:delete val="1"/>
        <c:axPos val="b"/>
        <c:numFmt formatCode="General" sourceLinked="1"/>
        <c:tickLblPos val="nextTo"/>
        <c:crossAx val="34566912"/>
        <c:crosses val="autoZero"/>
        <c:auto val="1"/>
        <c:lblAlgn val="ctr"/>
        <c:lblOffset val="100"/>
      </c:catAx>
      <c:valAx>
        <c:axId val="34566912"/>
        <c:scaling>
          <c:orientation val="minMax"/>
        </c:scaling>
        <c:delete val="1"/>
        <c:axPos val="l"/>
        <c:numFmt formatCode="General" sourceLinked="1"/>
        <c:tickLblPos val="none"/>
        <c:crossAx val="34499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9550087869024702"/>
          <c:y val="7.2203737597442808E-2"/>
          <c:w val="0.2996890497015483"/>
          <c:h val="0.87079692294725886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Процентное соотношение </a:t>
            </a:r>
            <a:r>
              <a:rPr lang="ru-RU" sz="2400" dirty="0" smtClean="0"/>
              <a:t>спортсменов</a:t>
            </a:r>
          </a:p>
          <a:p>
            <a:pPr>
              <a:defRPr/>
            </a:pPr>
            <a:r>
              <a:rPr lang="ru-RU" sz="2400" dirty="0" smtClean="0"/>
              <a:t> </a:t>
            </a:r>
            <a:r>
              <a:rPr lang="ru-RU" sz="2400" dirty="0"/>
              <a:t>по Федеральным округам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713136530211993E-2"/>
          <c:y val="0.41656087249228352"/>
          <c:w val="0.84088795818063899"/>
          <c:h val="0.57877860654722524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rgbClr val="FF33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explosion val="30"/>
            <c:spPr>
              <a:solidFill>
                <a:srgbClr val="92D050"/>
              </a:solidFill>
            </c:spPr>
          </c:dPt>
          <c:dPt>
            <c:idx val="5"/>
            <c:explosion val="58"/>
            <c:spPr>
              <a:solidFill>
                <a:srgbClr val="0000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4.4686713738191434E-2"/>
                  <c:y val="-2.515937680317779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7.0719976519585184E-2"/>
                  <c:y val="-1.788612898360672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4.6625630474530978E-2"/>
                  <c:y val="-1.8816374079834691E-2"/>
                </c:manualLayout>
              </c:layout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600" b="1"/>
                      <a:t>С</a:t>
                    </a:r>
                    <a:r>
                      <a:rPr lang="ru-RU"/>
                      <a:t>КФО
0,2%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5.5764458915134534E-2"/>
                  <c:y val="-2.6883688223115855E-2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Лист2!$A$2:$A$10</c:f>
              <c:strCache>
                <c:ptCount val="9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ПФО</c:v>
                </c:pt>
                <c:pt idx="4">
                  <c:v>СФО</c:v>
                </c:pt>
                <c:pt idx="5">
                  <c:v>СКФО</c:v>
                </c:pt>
                <c:pt idx="6">
                  <c:v>УФО</c:v>
                </c:pt>
                <c:pt idx="7">
                  <c:v>ДФО</c:v>
                </c:pt>
                <c:pt idx="8">
                  <c:v>Крым</c:v>
                </c:pt>
              </c:strCache>
            </c:strRef>
          </c:cat>
          <c:val>
            <c:numRef>
              <c:f>Лист2!$B$2:$B$10</c:f>
              <c:numCache>
                <c:formatCode>General</c:formatCode>
                <c:ptCount val="9"/>
                <c:pt idx="0">
                  <c:v>9286</c:v>
                </c:pt>
                <c:pt idx="1">
                  <c:v>5654</c:v>
                </c:pt>
                <c:pt idx="2">
                  <c:v>6358</c:v>
                </c:pt>
                <c:pt idx="3">
                  <c:v>7937</c:v>
                </c:pt>
                <c:pt idx="4">
                  <c:v>5253</c:v>
                </c:pt>
                <c:pt idx="5">
                  <c:v>80</c:v>
                </c:pt>
                <c:pt idx="6">
                  <c:v>3081</c:v>
                </c:pt>
                <c:pt idx="7">
                  <c:v>1564</c:v>
                </c:pt>
                <c:pt idx="8">
                  <c:v>394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9713136530211993E-2"/>
          <c:y val="0.41656087249228363"/>
          <c:w val="0.84088795818063899"/>
          <c:h val="0.5787786065472254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DF98-548C-4B36-8EE6-57A8BB7D66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AEDEC-3CBC-4541-94C2-47C7AFAEF3FF}">
      <dgm:prSet phldrT="[Текст]" custT="1"/>
      <dgm:spPr/>
      <dgm:t>
        <a:bodyPr/>
        <a:lstStyle/>
        <a:p>
          <a:r>
            <a:rPr lang="ru-RU" sz="1800" b="1" dirty="0" smtClean="0"/>
            <a:t>2017 г. –  Объединение  2-х видов спорта </a:t>
          </a:r>
        </a:p>
        <a:p>
          <a:r>
            <a:rPr lang="ru-RU" sz="1800" b="1" dirty="0" smtClean="0"/>
            <a:t>под названием «</a:t>
          </a:r>
          <a:r>
            <a:rPr lang="ru-RU" sz="1800" b="1" dirty="0" err="1" smtClean="0"/>
            <a:t>чир</a:t>
          </a:r>
          <a:r>
            <a:rPr lang="ru-RU" sz="1800" b="1" dirty="0" smtClean="0"/>
            <a:t> спорт» </a:t>
          </a:r>
          <a:endParaRPr lang="ru-RU" sz="1800" b="1" dirty="0"/>
        </a:p>
      </dgm:t>
    </dgm:pt>
    <dgm:pt modelId="{D6BEC6CC-29FB-48E6-9364-90AE8077CA4F}" type="parTrans" cxnId="{43040038-BA9A-4151-AC36-FB4982B40F64}">
      <dgm:prSet/>
      <dgm:spPr/>
      <dgm:t>
        <a:bodyPr/>
        <a:lstStyle/>
        <a:p>
          <a:endParaRPr lang="ru-RU"/>
        </a:p>
      </dgm:t>
    </dgm:pt>
    <dgm:pt modelId="{C838912F-D542-412C-9D19-7196FE907BEC}" type="sibTrans" cxnId="{43040038-BA9A-4151-AC36-FB4982B40F64}">
      <dgm:prSet/>
      <dgm:spPr/>
      <dgm:t>
        <a:bodyPr/>
        <a:lstStyle/>
        <a:p>
          <a:endParaRPr lang="ru-RU"/>
        </a:p>
      </dgm:t>
    </dgm:pt>
    <dgm:pt modelId="{4B6F56C9-92FE-4818-BB68-0DC1668B55E5}">
      <dgm:prSet phldrT="[Текст]" custT="1"/>
      <dgm:spPr/>
      <dgm:t>
        <a:bodyPr/>
        <a:lstStyle/>
        <a:p>
          <a:r>
            <a:rPr lang="ru-RU" sz="1800" b="1" dirty="0" smtClean="0"/>
            <a:t>2007 г – Внесение  </a:t>
          </a:r>
          <a:r>
            <a:rPr lang="ru-RU" sz="1800" b="1" dirty="0" err="1" smtClean="0"/>
            <a:t>черлидинга</a:t>
          </a:r>
          <a:r>
            <a:rPr lang="ru-RU" sz="1800" b="1" dirty="0" smtClean="0"/>
            <a:t> </a:t>
          </a:r>
        </a:p>
        <a:p>
          <a:r>
            <a:rPr lang="ru-RU" sz="1800" b="1" dirty="0" smtClean="0"/>
            <a:t>во Всероссийский реестр видов спорта </a:t>
          </a:r>
          <a:endParaRPr lang="ru-RU" sz="1800" b="1" dirty="0"/>
        </a:p>
      </dgm:t>
    </dgm:pt>
    <dgm:pt modelId="{1B20F451-65A5-4AA6-9EEE-3276D1BDA6F6}" type="sibTrans" cxnId="{AB2C2B57-B6E7-4C85-8763-C712FB7A8954}">
      <dgm:prSet/>
      <dgm:spPr/>
      <dgm:t>
        <a:bodyPr/>
        <a:lstStyle/>
        <a:p>
          <a:endParaRPr lang="ru-RU"/>
        </a:p>
      </dgm:t>
    </dgm:pt>
    <dgm:pt modelId="{07A9CCDB-B6FE-4225-8CCA-B9BDC96AB827}" type="parTrans" cxnId="{AB2C2B57-B6E7-4C85-8763-C712FB7A8954}">
      <dgm:prSet/>
      <dgm:spPr/>
      <dgm:t>
        <a:bodyPr/>
        <a:lstStyle/>
        <a:p>
          <a:endParaRPr lang="ru-RU"/>
        </a:p>
      </dgm:t>
    </dgm:pt>
    <dgm:pt modelId="{EE2A7247-D9F5-470C-8361-EB86AFC27EE6}">
      <dgm:prSet custT="1"/>
      <dgm:spPr/>
      <dgm:t>
        <a:bodyPr/>
        <a:lstStyle/>
        <a:p>
          <a:r>
            <a:rPr lang="ru-RU" sz="1600" b="1" dirty="0" smtClean="0"/>
            <a:t>  				Две дисциплины: ЧИР И ЧИР-ДАНС</a:t>
          </a:r>
          <a:endParaRPr lang="ru-RU" sz="1600" b="1" dirty="0"/>
        </a:p>
      </dgm:t>
    </dgm:pt>
    <dgm:pt modelId="{36CC3E9E-874D-45BD-9D4B-70D983E6868F}" type="parTrans" cxnId="{6260818F-1637-423D-ABCB-8A6B09BC54A9}">
      <dgm:prSet/>
      <dgm:spPr/>
      <dgm:t>
        <a:bodyPr/>
        <a:lstStyle/>
        <a:p>
          <a:endParaRPr lang="ru-RU"/>
        </a:p>
      </dgm:t>
    </dgm:pt>
    <dgm:pt modelId="{404587C0-002F-4521-91B8-F5933F0013EA}" type="sibTrans" cxnId="{6260818F-1637-423D-ABCB-8A6B09BC54A9}">
      <dgm:prSet/>
      <dgm:spPr/>
      <dgm:t>
        <a:bodyPr/>
        <a:lstStyle/>
        <a:p>
          <a:endParaRPr lang="ru-RU"/>
        </a:p>
      </dgm:t>
    </dgm:pt>
    <dgm:pt modelId="{D17E0381-0810-44B6-A4F1-6B620D84CE60}">
      <dgm:prSet custT="1"/>
      <dgm:spPr/>
      <dgm:t>
        <a:bodyPr/>
        <a:lstStyle/>
        <a:p>
          <a:r>
            <a:rPr lang="ru-RU" sz="1600" b="1" dirty="0" smtClean="0"/>
            <a:t>      		ЧЕРЛИДИНГ (6 дисциплин) ЧИР СПОРТ (6 ДИСЦИПЛИН)</a:t>
          </a:r>
          <a:endParaRPr lang="ru-RU" sz="1600" b="1" dirty="0"/>
        </a:p>
      </dgm:t>
    </dgm:pt>
    <dgm:pt modelId="{73B135BB-9088-438B-8F75-B4F454C2FC22}" type="parTrans" cxnId="{5B01F25D-9F15-4EF5-8A55-EB32124C5212}">
      <dgm:prSet/>
      <dgm:spPr/>
      <dgm:t>
        <a:bodyPr/>
        <a:lstStyle/>
        <a:p>
          <a:endParaRPr lang="ru-RU"/>
        </a:p>
      </dgm:t>
    </dgm:pt>
    <dgm:pt modelId="{246C96E5-3719-445E-8BCC-C000492A29AC}" type="sibTrans" cxnId="{5B01F25D-9F15-4EF5-8A55-EB32124C5212}">
      <dgm:prSet/>
      <dgm:spPr/>
      <dgm:t>
        <a:bodyPr/>
        <a:lstStyle/>
        <a:p>
          <a:endParaRPr lang="ru-RU"/>
        </a:p>
      </dgm:t>
    </dgm:pt>
    <dgm:pt modelId="{E92758F2-7F06-4307-9B20-5422040E8F1F}">
      <dgm:prSet phldrT="[Текст]" custT="1"/>
      <dgm:spPr/>
      <dgm:t>
        <a:bodyPr/>
        <a:lstStyle/>
        <a:p>
          <a:r>
            <a:rPr lang="ru-RU" sz="1800" b="1" dirty="0" smtClean="0"/>
            <a:t>2014 г. – Разделение  на два вида спорта </a:t>
          </a:r>
          <a:endParaRPr lang="ru-RU" sz="1800" b="1" dirty="0"/>
        </a:p>
      </dgm:t>
    </dgm:pt>
    <dgm:pt modelId="{E7B0BC42-75E8-499C-AB9F-6804CF3B01A4}" type="sibTrans" cxnId="{B5A864A8-050F-486D-945B-20AA15FB44B9}">
      <dgm:prSet/>
      <dgm:spPr/>
      <dgm:t>
        <a:bodyPr/>
        <a:lstStyle/>
        <a:p>
          <a:endParaRPr lang="ru-RU"/>
        </a:p>
      </dgm:t>
    </dgm:pt>
    <dgm:pt modelId="{8DEBF4ED-DFA0-4D3A-AC87-D8D81F4510C5}" type="parTrans" cxnId="{B5A864A8-050F-486D-945B-20AA15FB44B9}">
      <dgm:prSet/>
      <dgm:spPr/>
      <dgm:t>
        <a:bodyPr/>
        <a:lstStyle/>
        <a:p>
          <a:endParaRPr lang="ru-RU"/>
        </a:p>
      </dgm:t>
    </dgm:pt>
    <dgm:pt modelId="{A7D51575-0B54-40D8-9398-66E66877F0B1}">
      <dgm:prSet custT="1"/>
      <dgm:spPr/>
      <dgm:t>
        <a:bodyPr/>
        <a:lstStyle/>
        <a:p>
          <a:r>
            <a:rPr lang="ru-RU" sz="1400" b="1" dirty="0" smtClean="0"/>
            <a:t>  			 ЧИРЛИДИНГ дисциплины ПЕРФОМАНС дисциплины                            </a:t>
          </a:r>
          <a:endParaRPr lang="ru-RU" sz="1400" b="1" dirty="0"/>
        </a:p>
      </dgm:t>
    </dgm:pt>
    <dgm:pt modelId="{1BDB9825-3B0A-4002-B9E6-6D496B197F49}" type="parTrans" cxnId="{C33C7C7C-BB3B-4012-B13C-786DBBBC81EA}">
      <dgm:prSet/>
      <dgm:spPr/>
      <dgm:t>
        <a:bodyPr/>
        <a:lstStyle/>
        <a:p>
          <a:endParaRPr lang="ru-RU"/>
        </a:p>
      </dgm:t>
    </dgm:pt>
    <dgm:pt modelId="{74A02122-8167-4D16-BAE5-C5AC5ADE5CC1}" type="sibTrans" cxnId="{C33C7C7C-BB3B-4012-B13C-786DBBBC81EA}">
      <dgm:prSet/>
      <dgm:spPr/>
      <dgm:t>
        <a:bodyPr/>
        <a:lstStyle/>
        <a:p>
          <a:endParaRPr lang="ru-RU"/>
        </a:p>
      </dgm:t>
    </dgm:pt>
    <dgm:pt modelId="{AE4B5C7B-5772-42C4-BBD4-9013BAF87578}" type="pres">
      <dgm:prSet presAssocID="{E260DF98-548C-4B36-8EE6-57A8BB7D66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6B567-1B8B-4C26-A6DF-35B811977259}" type="pres">
      <dgm:prSet presAssocID="{4B6F56C9-92FE-4818-BB68-0DC1668B55E5}" presName="parentLin" presStyleCnt="0"/>
      <dgm:spPr/>
    </dgm:pt>
    <dgm:pt modelId="{6265D767-379B-41B9-BB5B-159DDBC1A4C3}" type="pres">
      <dgm:prSet presAssocID="{4B6F56C9-92FE-4818-BB68-0DC1668B55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498FF2-7737-4624-BCB6-298850404ECB}" type="pres">
      <dgm:prSet presAssocID="{4B6F56C9-92FE-4818-BB68-0DC1668B55E5}" presName="parentText" presStyleLbl="node1" presStyleIdx="0" presStyleCnt="3" custScaleY="239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B47C8-1416-4135-8B57-A9F137F9C6D7}" type="pres">
      <dgm:prSet presAssocID="{4B6F56C9-92FE-4818-BB68-0DC1668B55E5}" presName="negativeSpace" presStyleCnt="0"/>
      <dgm:spPr/>
    </dgm:pt>
    <dgm:pt modelId="{D5DD3721-FBB0-48B3-BC2A-F2DA97703FCA}" type="pres">
      <dgm:prSet presAssocID="{4B6F56C9-92FE-4818-BB68-0DC1668B55E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8AC6F-ABE5-496F-BAB3-21321C266DA3}" type="pres">
      <dgm:prSet presAssocID="{1B20F451-65A5-4AA6-9EEE-3276D1BDA6F6}" presName="spaceBetweenRectangles" presStyleCnt="0"/>
      <dgm:spPr/>
    </dgm:pt>
    <dgm:pt modelId="{D56369B4-21BD-4128-BDA1-F0852BA83335}" type="pres">
      <dgm:prSet presAssocID="{E92758F2-7F06-4307-9B20-5422040E8F1F}" presName="parentLin" presStyleCnt="0"/>
      <dgm:spPr/>
    </dgm:pt>
    <dgm:pt modelId="{E82D2D01-BD9D-4B08-A653-AFD12E705582}" type="pres">
      <dgm:prSet presAssocID="{E92758F2-7F06-4307-9B20-5422040E8F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9EB9F6E-941E-4CDD-81E3-3F37B884C645}" type="pres">
      <dgm:prSet presAssocID="{E92758F2-7F06-4307-9B20-5422040E8F1F}" presName="parentText" presStyleLbl="node1" presStyleIdx="1" presStyleCnt="3" custScaleY="234607" custLinFactNeighborX="-2784" custLinFactNeighborY="-31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869C4-1C81-4CB9-BCE9-A03719280CC9}" type="pres">
      <dgm:prSet presAssocID="{E92758F2-7F06-4307-9B20-5422040E8F1F}" presName="negativeSpace" presStyleCnt="0"/>
      <dgm:spPr/>
    </dgm:pt>
    <dgm:pt modelId="{AA3B5DEF-D7DA-4390-9F74-C38F1A408231}" type="pres">
      <dgm:prSet presAssocID="{E92758F2-7F06-4307-9B20-5422040E8F1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0B63A-4536-4435-B135-A72A456E437E}" type="pres">
      <dgm:prSet presAssocID="{E7B0BC42-75E8-499C-AB9F-6804CF3B01A4}" presName="spaceBetweenRectangles" presStyleCnt="0"/>
      <dgm:spPr/>
    </dgm:pt>
    <dgm:pt modelId="{D079EA1E-7E42-4A5F-A145-A73253616370}" type="pres">
      <dgm:prSet presAssocID="{BD9AEDEC-3CBC-4541-94C2-47C7AFAEF3FF}" presName="parentLin" presStyleCnt="0"/>
      <dgm:spPr/>
    </dgm:pt>
    <dgm:pt modelId="{7636DFF0-AB4F-4C1F-B8B3-38192F649364}" type="pres">
      <dgm:prSet presAssocID="{BD9AEDEC-3CBC-4541-94C2-47C7AFAEF3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9B7DA1-40B0-456C-AEFF-FE779133BF0B}" type="pres">
      <dgm:prSet presAssocID="{BD9AEDEC-3CBC-4541-94C2-47C7AFAEF3FF}" presName="parentText" presStyleLbl="node1" presStyleIdx="2" presStyleCnt="3" custScaleY="252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D99C-F488-4B9C-AC82-2EAD94B96F4D}" type="pres">
      <dgm:prSet presAssocID="{BD9AEDEC-3CBC-4541-94C2-47C7AFAEF3FF}" presName="negativeSpace" presStyleCnt="0"/>
      <dgm:spPr/>
    </dgm:pt>
    <dgm:pt modelId="{140CFB13-A8AD-44B5-8D4A-2523502F3AD0}" type="pres">
      <dgm:prSet presAssocID="{BD9AEDEC-3CBC-4541-94C2-47C7AFAEF3FF}" presName="childText" presStyleLbl="conFgAcc1" presStyleIdx="2" presStyleCnt="3" custLinFactNeighborX="520" custLinFactNeighborY="7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87E7A-4478-43DD-92C1-9DD625DD472D}" type="presOf" srcId="{A7D51575-0B54-40D8-9398-66E66877F0B1}" destId="{140CFB13-A8AD-44B5-8D4A-2523502F3AD0}" srcOrd="0" destOrd="0" presId="urn:microsoft.com/office/officeart/2005/8/layout/list1"/>
    <dgm:cxn modelId="{EF51064D-9A97-4777-A482-CF0E246A08C1}" type="presOf" srcId="{E92758F2-7F06-4307-9B20-5422040E8F1F}" destId="{69EB9F6E-941E-4CDD-81E3-3F37B884C645}" srcOrd="1" destOrd="0" presId="urn:microsoft.com/office/officeart/2005/8/layout/list1"/>
    <dgm:cxn modelId="{9E330F66-1B4B-4DFE-AD1D-86D7956C1843}" type="presOf" srcId="{EE2A7247-D9F5-470C-8361-EB86AFC27EE6}" destId="{D5DD3721-FBB0-48B3-BC2A-F2DA97703FCA}" srcOrd="0" destOrd="0" presId="urn:microsoft.com/office/officeart/2005/8/layout/list1"/>
    <dgm:cxn modelId="{EE115ACA-0B33-46EF-A067-28718C91D2AA}" type="presOf" srcId="{4B6F56C9-92FE-4818-BB68-0DC1668B55E5}" destId="{2C498FF2-7737-4624-BCB6-298850404ECB}" srcOrd="1" destOrd="0" presId="urn:microsoft.com/office/officeart/2005/8/layout/list1"/>
    <dgm:cxn modelId="{A1CC214A-13D7-41C6-BEA2-BA869AE7B895}" type="presOf" srcId="{E92758F2-7F06-4307-9B20-5422040E8F1F}" destId="{E82D2D01-BD9D-4B08-A653-AFD12E705582}" srcOrd="0" destOrd="0" presId="urn:microsoft.com/office/officeart/2005/8/layout/list1"/>
    <dgm:cxn modelId="{5B01F25D-9F15-4EF5-8A55-EB32124C5212}" srcId="{E92758F2-7F06-4307-9B20-5422040E8F1F}" destId="{D17E0381-0810-44B6-A4F1-6B620D84CE60}" srcOrd="0" destOrd="0" parTransId="{73B135BB-9088-438B-8F75-B4F454C2FC22}" sibTransId="{246C96E5-3719-445E-8BCC-C000492A29AC}"/>
    <dgm:cxn modelId="{43040038-BA9A-4151-AC36-FB4982B40F64}" srcId="{E260DF98-548C-4B36-8EE6-57A8BB7D66AC}" destId="{BD9AEDEC-3CBC-4541-94C2-47C7AFAEF3FF}" srcOrd="2" destOrd="0" parTransId="{D6BEC6CC-29FB-48E6-9364-90AE8077CA4F}" sibTransId="{C838912F-D542-412C-9D19-7196FE907BEC}"/>
    <dgm:cxn modelId="{B4367CFC-2D08-4CF4-A040-3D9B6CFA7A49}" type="presOf" srcId="{D17E0381-0810-44B6-A4F1-6B620D84CE60}" destId="{AA3B5DEF-D7DA-4390-9F74-C38F1A408231}" srcOrd="0" destOrd="0" presId="urn:microsoft.com/office/officeart/2005/8/layout/list1"/>
    <dgm:cxn modelId="{6260818F-1637-423D-ABCB-8A6B09BC54A9}" srcId="{4B6F56C9-92FE-4818-BB68-0DC1668B55E5}" destId="{EE2A7247-D9F5-470C-8361-EB86AFC27EE6}" srcOrd="0" destOrd="0" parTransId="{36CC3E9E-874D-45BD-9D4B-70D983E6868F}" sibTransId="{404587C0-002F-4521-91B8-F5933F0013EA}"/>
    <dgm:cxn modelId="{DB014737-8A8E-4EF3-82CA-9C7827D8A745}" type="presOf" srcId="{E260DF98-548C-4B36-8EE6-57A8BB7D66AC}" destId="{AE4B5C7B-5772-42C4-BBD4-9013BAF87578}" srcOrd="0" destOrd="0" presId="urn:microsoft.com/office/officeart/2005/8/layout/list1"/>
    <dgm:cxn modelId="{A116C887-988E-47C5-90CC-3F356F384583}" type="presOf" srcId="{BD9AEDEC-3CBC-4541-94C2-47C7AFAEF3FF}" destId="{179B7DA1-40B0-456C-AEFF-FE779133BF0B}" srcOrd="1" destOrd="0" presId="urn:microsoft.com/office/officeart/2005/8/layout/list1"/>
    <dgm:cxn modelId="{AB2C2B57-B6E7-4C85-8763-C712FB7A8954}" srcId="{E260DF98-548C-4B36-8EE6-57A8BB7D66AC}" destId="{4B6F56C9-92FE-4818-BB68-0DC1668B55E5}" srcOrd="0" destOrd="0" parTransId="{07A9CCDB-B6FE-4225-8CCA-B9BDC96AB827}" sibTransId="{1B20F451-65A5-4AA6-9EEE-3276D1BDA6F6}"/>
    <dgm:cxn modelId="{C33C7C7C-BB3B-4012-B13C-786DBBBC81EA}" srcId="{BD9AEDEC-3CBC-4541-94C2-47C7AFAEF3FF}" destId="{A7D51575-0B54-40D8-9398-66E66877F0B1}" srcOrd="0" destOrd="0" parTransId="{1BDB9825-3B0A-4002-B9E6-6D496B197F49}" sibTransId="{74A02122-8167-4D16-BAE5-C5AC5ADE5CC1}"/>
    <dgm:cxn modelId="{2B275EA5-A31E-4CED-822C-19C1223A8D5C}" type="presOf" srcId="{4B6F56C9-92FE-4818-BB68-0DC1668B55E5}" destId="{6265D767-379B-41B9-BB5B-159DDBC1A4C3}" srcOrd="0" destOrd="0" presId="urn:microsoft.com/office/officeart/2005/8/layout/list1"/>
    <dgm:cxn modelId="{B5A864A8-050F-486D-945B-20AA15FB44B9}" srcId="{E260DF98-548C-4B36-8EE6-57A8BB7D66AC}" destId="{E92758F2-7F06-4307-9B20-5422040E8F1F}" srcOrd="1" destOrd="0" parTransId="{8DEBF4ED-DFA0-4D3A-AC87-D8D81F4510C5}" sibTransId="{E7B0BC42-75E8-499C-AB9F-6804CF3B01A4}"/>
    <dgm:cxn modelId="{A592D2AC-4585-4F5C-8F25-8DB82C9E18D7}" type="presOf" srcId="{BD9AEDEC-3CBC-4541-94C2-47C7AFAEF3FF}" destId="{7636DFF0-AB4F-4C1F-B8B3-38192F649364}" srcOrd="0" destOrd="0" presId="urn:microsoft.com/office/officeart/2005/8/layout/list1"/>
    <dgm:cxn modelId="{62055194-96AF-4BEE-80C1-816C8AB543BE}" type="presParOf" srcId="{AE4B5C7B-5772-42C4-BBD4-9013BAF87578}" destId="{1C26B567-1B8B-4C26-A6DF-35B811977259}" srcOrd="0" destOrd="0" presId="urn:microsoft.com/office/officeart/2005/8/layout/list1"/>
    <dgm:cxn modelId="{69AB1638-125E-46A0-9C61-F4DEC8B17302}" type="presParOf" srcId="{1C26B567-1B8B-4C26-A6DF-35B811977259}" destId="{6265D767-379B-41B9-BB5B-159DDBC1A4C3}" srcOrd="0" destOrd="0" presId="urn:microsoft.com/office/officeart/2005/8/layout/list1"/>
    <dgm:cxn modelId="{C5158819-A56E-4729-A1FF-427CF55F62D6}" type="presParOf" srcId="{1C26B567-1B8B-4C26-A6DF-35B811977259}" destId="{2C498FF2-7737-4624-BCB6-298850404ECB}" srcOrd="1" destOrd="0" presId="urn:microsoft.com/office/officeart/2005/8/layout/list1"/>
    <dgm:cxn modelId="{C05B4459-5FD8-4D73-A76C-0F4CAE1C7A7E}" type="presParOf" srcId="{AE4B5C7B-5772-42C4-BBD4-9013BAF87578}" destId="{657B47C8-1416-4135-8B57-A9F137F9C6D7}" srcOrd="1" destOrd="0" presId="urn:microsoft.com/office/officeart/2005/8/layout/list1"/>
    <dgm:cxn modelId="{3FBE9CCF-1EED-4C5B-849A-B328FA2D9B50}" type="presParOf" srcId="{AE4B5C7B-5772-42C4-BBD4-9013BAF87578}" destId="{D5DD3721-FBB0-48B3-BC2A-F2DA97703FCA}" srcOrd="2" destOrd="0" presId="urn:microsoft.com/office/officeart/2005/8/layout/list1"/>
    <dgm:cxn modelId="{1E871F44-72E6-4FBF-8299-99A9DF5144F2}" type="presParOf" srcId="{AE4B5C7B-5772-42C4-BBD4-9013BAF87578}" destId="{48D8AC6F-ABE5-496F-BAB3-21321C266DA3}" srcOrd="3" destOrd="0" presId="urn:microsoft.com/office/officeart/2005/8/layout/list1"/>
    <dgm:cxn modelId="{1A2F1D49-BA37-4D2B-A2A1-7CE9863917A7}" type="presParOf" srcId="{AE4B5C7B-5772-42C4-BBD4-9013BAF87578}" destId="{D56369B4-21BD-4128-BDA1-F0852BA83335}" srcOrd="4" destOrd="0" presId="urn:microsoft.com/office/officeart/2005/8/layout/list1"/>
    <dgm:cxn modelId="{E02684C1-8A23-4057-8775-BCC6BB56CD3E}" type="presParOf" srcId="{D56369B4-21BD-4128-BDA1-F0852BA83335}" destId="{E82D2D01-BD9D-4B08-A653-AFD12E705582}" srcOrd="0" destOrd="0" presId="urn:microsoft.com/office/officeart/2005/8/layout/list1"/>
    <dgm:cxn modelId="{BB82D21B-2DD4-4F07-8D31-AFC3791F60EB}" type="presParOf" srcId="{D56369B4-21BD-4128-BDA1-F0852BA83335}" destId="{69EB9F6E-941E-4CDD-81E3-3F37B884C645}" srcOrd="1" destOrd="0" presId="urn:microsoft.com/office/officeart/2005/8/layout/list1"/>
    <dgm:cxn modelId="{9DB805F9-84C2-4073-8351-C4F3305AB253}" type="presParOf" srcId="{AE4B5C7B-5772-42C4-BBD4-9013BAF87578}" destId="{266869C4-1C81-4CB9-BCE9-A03719280CC9}" srcOrd="5" destOrd="0" presId="urn:microsoft.com/office/officeart/2005/8/layout/list1"/>
    <dgm:cxn modelId="{81425716-28C5-407D-A375-A08DC982EB8F}" type="presParOf" srcId="{AE4B5C7B-5772-42C4-BBD4-9013BAF87578}" destId="{AA3B5DEF-D7DA-4390-9F74-C38F1A408231}" srcOrd="6" destOrd="0" presId="urn:microsoft.com/office/officeart/2005/8/layout/list1"/>
    <dgm:cxn modelId="{0CBC93FB-E470-4B85-B657-9D87E73A41EA}" type="presParOf" srcId="{AE4B5C7B-5772-42C4-BBD4-9013BAF87578}" destId="{4730B63A-4536-4435-B135-A72A456E437E}" srcOrd="7" destOrd="0" presId="urn:microsoft.com/office/officeart/2005/8/layout/list1"/>
    <dgm:cxn modelId="{EE22E508-4A57-4DAD-BDC2-A9FF3604952A}" type="presParOf" srcId="{AE4B5C7B-5772-42C4-BBD4-9013BAF87578}" destId="{D079EA1E-7E42-4A5F-A145-A73253616370}" srcOrd="8" destOrd="0" presId="urn:microsoft.com/office/officeart/2005/8/layout/list1"/>
    <dgm:cxn modelId="{06EEA135-1543-412F-B084-F2302BEE1C75}" type="presParOf" srcId="{D079EA1E-7E42-4A5F-A145-A73253616370}" destId="{7636DFF0-AB4F-4C1F-B8B3-38192F649364}" srcOrd="0" destOrd="0" presId="urn:microsoft.com/office/officeart/2005/8/layout/list1"/>
    <dgm:cxn modelId="{1CA001BA-33DE-47C0-A539-344EC9355086}" type="presParOf" srcId="{D079EA1E-7E42-4A5F-A145-A73253616370}" destId="{179B7DA1-40B0-456C-AEFF-FE779133BF0B}" srcOrd="1" destOrd="0" presId="urn:microsoft.com/office/officeart/2005/8/layout/list1"/>
    <dgm:cxn modelId="{B86B1FDD-75AA-4B09-B0C3-2384B9225C03}" type="presParOf" srcId="{AE4B5C7B-5772-42C4-BBD4-9013BAF87578}" destId="{F9F7D99C-F488-4B9C-AC82-2EAD94B96F4D}" srcOrd="9" destOrd="0" presId="urn:microsoft.com/office/officeart/2005/8/layout/list1"/>
    <dgm:cxn modelId="{F6C5E39D-57FD-4DF6-97E8-A59F8979E211}" type="presParOf" srcId="{AE4B5C7B-5772-42C4-BBD4-9013BAF87578}" destId="{140CFB13-A8AD-44B5-8D4A-2523502F3AD0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D3721-FBB0-48B3-BC2A-F2DA97703FCA}">
      <dsp:nvSpPr>
        <dsp:cNvPr id="0" name=""/>
        <dsp:cNvSpPr/>
      </dsp:nvSpPr>
      <dsp:spPr>
        <a:xfrm>
          <a:off x="0" y="841720"/>
          <a:ext cx="8229600" cy="63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 				Две дисциплины: ЧИР И ЧИР-ДАНС</a:t>
          </a:r>
          <a:endParaRPr lang="ru-RU" sz="1600" b="1" kern="1200" dirty="0"/>
        </a:p>
      </dsp:txBody>
      <dsp:txXfrm>
        <a:off x="0" y="841720"/>
        <a:ext cx="8229600" cy="639450"/>
      </dsp:txXfrm>
    </dsp:sp>
    <dsp:sp modelId="{2C498FF2-7737-4624-BCB6-298850404ECB}">
      <dsp:nvSpPr>
        <dsp:cNvPr id="0" name=""/>
        <dsp:cNvSpPr/>
      </dsp:nvSpPr>
      <dsp:spPr>
        <a:xfrm>
          <a:off x="411078" y="59014"/>
          <a:ext cx="5755094" cy="989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2007 г – Внесение  </a:t>
          </a:r>
          <a:r>
            <a:rPr lang="ru-RU" sz="1800" b="1" kern="1200" dirty="0" err="1" smtClean="0"/>
            <a:t>черлидинга</a:t>
          </a:r>
          <a:r>
            <a:rPr lang="ru-RU" sz="1800" b="1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 Всероссийский реестр видов спорта </a:t>
          </a:r>
          <a:endParaRPr lang="ru-RU" sz="1800" b="1" kern="1200" dirty="0"/>
        </a:p>
      </dsp:txBody>
      <dsp:txXfrm>
        <a:off x="459374" y="107310"/>
        <a:ext cx="5658502" cy="892754"/>
      </dsp:txXfrm>
    </dsp:sp>
    <dsp:sp modelId="{AA3B5DEF-D7DA-4390-9F74-C38F1A408231}">
      <dsp:nvSpPr>
        <dsp:cNvPr id="0" name=""/>
        <dsp:cNvSpPr/>
      </dsp:nvSpPr>
      <dsp:spPr>
        <a:xfrm>
          <a:off x="0" y="2319714"/>
          <a:ext cx="8229600" cy="63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     		ЧЕРЛИДИНГ (6 дисциплин) ЧИР СПОРТ (6 ДИСЦИПЛИН)</a:t>
          </a:r>
          <a:endParaRPr lang="ru-RU" sz="1600" b="1" kern="1200" dirty="0"/>
        </a:p>
      </dsp:txBody>
      <dsp:txXfrm>
        <a:off x="0" y="2319714"/>
        <a:ext cx="8229600" cy="639450"/>
      </dsp:txXfrm>
    </dsp:sp>
    <dsp:sp modelId="{69EB9F6E-941E-4CDD-81E3-3F37B884C645}">
      <dsp:nvSpPr>
        <dsp:cNvPr id="0" name=""/>
        <dsp:cNvSpPr/>
      </dsp:nvSpPr>
      <dsp:spPr>
        <a:xfrm>
          <a:off x="400024" y="1426174"/>
          <a:ext cx="5760720" cy="969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2014 г. – Разделение  на два вида спорта </a:t>
          </a:r>
          <a:endParaRPr lang="ru-RU" sz="1800" b="1" kern="1200" dirty="0"/>
        </a:p>
      </dsp:txBody>
      <dsp:txXfrm>
        <a:off x="447355" y="1473505"/>
        <a:ext cx="5666058" cy="874921"/>
      </dsp:txXfrm>
    </dsp:sp>
    <dsp:sp modelId="{140CFB13-A8AD-44B5-8D4A-2523502F3AD0}">
      <dsp:nvSpPr>
        <dsp:cNvPr id="0" name=""/>
        <dsp:cNvSpPr/>
      </dsp:nvSpPr>
      <dsp:spPr>
        <a:xfrm>
          <a:off x="0" y="3930613"/>
          <a:ext cx="82296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 			 ЧИРЛИДИНГ дисциплины ПЕРФОМАНС дисциплины                            </a:t>
          </a:r>
          <a:endParaRPr lang="ru-RU" sz="1400" b="1" kern="1200" dirty="0"/>
        </a:p>
      </dsp:txBody>
      <dsp:txXfrm>
        <a:off x="0" y="3930613"/>
        <a:ext cx="8229600" cy="595350"/>
      </dsp:txXfrm>
    </dsp:sp>
    <dsp:sp modelId="{179B7DA1-40B0-456C-AEFF-FE779133BF0B}">
      <dsp:nvSpPr>
        <dsp:cNvPr id="0" name=""/>
        <dsp:cNvSpPr/>
      </dsp:nvSpPr>
      <dsp:spPr>
        <a:xfrm>
          <a:off x="411078" y="3034764"/>
          <a:ext cx="5755094" cy="1043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2017 г. –  Объединение  2-х видов спорта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 названием «</a:t>
          </a:r>
          <a:r>
            <a:rPr lang="ru-RU" sz="1800" b="1" kern="1200" dirty="0" err="1" smtClean="0"/>
            <a:t>чир</a:t>
          </a:r>
          <a:r>
            <a:rPr lang="ru-RU" sz="1800" b="1" kern="1200" dirty="0" smtClean="0"/>
            <a:t> спорт» </a:t>
          </a:r>
          <a:endParaRPr lang="ru-RU" sz="1800" b="1" kern="1200" dirty="0"/>
        </a:p>
      </dsp:txBody>
      <dsp:txXfrm>
        <a:off x="462016" y="3085702"/>
        <a:ext cx="5653218" cy="94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0.27424</cdr:x>
      <cdr:y>0.78355</cdr:y>
    </cdr:from>
    <cdr:to>
      <cdr:x>0.38968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2210" y="33672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0.37345</cdr:x>
      <cdr:y>0.78355</cdr:y>
    </cdr:from>
    <cdr:to>
      <cdr:x>0.48889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8028" y="40816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0.43658</cdr:x>
      <cdr:y>0.8309</cdr:y>
    </cdr:from>
    <cdr:to>
      <cdr:x>0.57186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8094" y="3510152"/>
          <a:ext cx="107157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0.03975</cdr:x>
      <cdr:y>0.78355</cdr:y>
    </cdr:from>
    <cdr:to>
      <cdr:x>0.20209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822" y="3310132"/>
          <a:ext cx="12858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0.23816</cdr:x>
      <cdr:y>0.78017</cdr:y>
    </cdr:from>
    <cdr:to>
      <cdr:x>0.41854</cdr:x>
      <cdr:y>0.99662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86458" y="3295838"/>
          <a:ext cx="14287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2400" b="1" dirty="0" smtClean="0"/>
            <a:t>     2016 г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0.04876</cdr:x>
      <cdr:y>0.78355</cdr:y>
    </cdr:from>
    <cdr:to>
      <cdr:x>0.23636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6260" y="3310132"/>
          <a:ext cx="14859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0.1119</cdr:x>
      <cdr:y>0.78355</cdr:y>
    </cdr:from>
    <cdr:to>
      <cdr:x>0.22734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86326" y="3795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0.07215</cdr:x>
      <cdr:y>0.78355</cdr:y>
    </cdr:from>
    <cdr:to>
      <cdr:x>0.21832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1504" y="3310132"/>
          <a:ext cx="11577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r>
            <a:rPr lang="ru-RU" sz="2400" b="1" dirty="0" smtClean="0"/>
            <a:t>2014 г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0.478</cdr:x>
      <cdr:y>0.78355</cdr:y>
    </cdr:from>
    <cdr:to>
      <cdr:x>0.6674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86214" y="3310132"/>
          <a:ext cx="150019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2400" b="1" dirty="0" smtClean="0"/>
            <a:t>2018 г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0.10316</cdr:x>
      <cdr:y>0.04677</cdr:y>
    </cdr:from>
    <cdr:to>
      <cdr:x>0.24504</cdr:x>
      <cdr:y>0.34321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44920" y="201269"/>
          <a:ext cx="1162104" cy="1275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1290"/>
            <a:ext cx="5486400" cy="43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46C38DDC-385A-4D5F-8569-12353AC7E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0049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38DDC-385A-4D5F-8569-12353AC7E9B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16BEA-4E8B-43FD-BE17-8C15D9D5FF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900B-0F2F-4D11-AA33-8118F4065D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F673-8080-4CDA-807D-5258BCB980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A94A-1BBE-439D-97A1-7F6C5DA2A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D9459-11A3-45A5-8534-4261B038B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5931A-42D0-40CE-AEA0-56300BC49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3E74E-034D-48DF-934A-57F0FF1C88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65AA3-B324-455E-8971-5F62FCF90E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3BD7-189F-4648-B7DB-BE51324F11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97BB4-5BF6-4A24-8B31-B91EA06659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94D0-2975-428B-95C6-83CF114D6A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530B8-378B-44E6-83D9-DD0B8E6DC2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5FCDC-4CD0-435D-A858-4652A49351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6274F4-2866-4414-9965-EB0F154713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nsport.gov.ru/sport/high-sport/pravila-vidov-sport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euro-mat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rry-sport.ru/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sports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heerleading\атрибутика\ле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"/>
            <a:ext cx="4173205" cy="6855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heerleading\атрибутика\прав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31" y="0"/>
            <a:ext cx="364947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143000"/>
          </a:xfrm>
        </p:spPr>
        <p:txBody>
          <a:bodyPr/>
          <a:lstStyle/>
          <a:p>
            <a:r>
              <a:rPr lang="ru-RU" sz="3200" b="1" dirty="0" smtClean="0"/>
              <a:t>                 </a:t>
            </a:r>
            <a:endParaRPr lang="ru-RU" sz="3200" b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6982544" cy="2712934"/>
          </a:xfrm>
          <a:ln w="57150"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 ЧИРЛИДИНГА И ЧИР СПОРТА РОССИИ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Общероссийская общественная 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физкультурно-спортивная организация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785794"/>
            <a:ext cx="2500330" cy="27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Правила соревнований по чирлидингу(</a:t>
            </a:r>
            <a:r>
              <a:rPr lang="ru-RU" sz="2800" b="1" dirty="0" err="1" smtClean="0">
                <a:solidFill>
                  <a:schemeClr val="tx2"/>
                </a:solidFill>
              </a:rPr>
              <a:t>чир</a:t>
            </a:r>
            <a:r>
              <a:rPr lang="ru-RU" sz="2800" b="1" dirty="0" smtClean="0">
                <a:solidFill>
                  <a:schemeClr val="tx2"/>
                </a:solidFill>
              </a:rPr>
              <a:t> спорту)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возрастные категории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Чирлидинг дисциплины</a:t>
            </a: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/>
              <a:t>Мужчины, женщины – 15 </a:t>
            </a:r>
            <a:r>
              <a:rPr lang="ru-RU" dirty="0" err="1" smtClean="0"/>
              <a:t>лет+</a:t>
            </a:r>
            <a:endParaRPr lang="ru-RU" dirty="0" smtClean="0"/>
          </a:p>
          <a:p>
            <a:pPr algn="ctr"/>
            <a:r>
              <a:rPr lang="ru-RU" dirty="0" smtClean="0"/>
              <a:t>Юниоры, юниорки – 12-16 лет</a:t>
            </a:r>
          </a:p>
          <a:p>
            <a:pPr algn="ctr"/>
            <a:r>
              <a:rPr lang="ru-RU" dirty="0" smtClean="0"/>
              <a:t>Мальчики, девочки – 8-11 лет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2"/>
                </a:solidFill>
              </a:rPr>
              <a:t>Перфоманс</a:t>
            </a:r>
            <a:r>
              <a:rPr lang="ru-RU" b="1" dirty="0" smtClean="0">
                <a:solidFill>
                  <a:schemeClr val="accent2"/>
                </a:solidFill>
              </a:rPr>
              <a:t> дисциплины</a:t>
            </a:r>
          </a:p>
          <a:p>
            <a:pPr algn="ctr"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dirty="0" smtClean="0"/>
              <a:t>Мужчины, женщины – 14 </a:t>
            </a:r>
            <a:r>
              <a:rPr lang="ru-RU" dirty="0" err="1" smtClean="0"/>
              <a:t>лет+</a:t>
            </a:r>
            <a:endParaRPr lang="ru-RU" dirty="0" smtClean="0"/>
          </a:p>
          <a:p>
            <a:pPr algn="ctr"/>
            <a:r>
              <a:rPr lang="ru-RU" dirty="0" smtClean="0"/>
              <a:t>Юниоры, юниорки – 12-16 лет</a:t>
            </a:r>
          </a:p>
          <a:p>
            <a:pPr algn="ctr"/>
            <a:r>
              <a:rPr lang="ru-RU" dirty="0" smtClean="0"/>
              <a:t>Мальчики, девочки – 8-11 лет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Правила соревнований по чирлидингу(</a:t>
            </a:r>
            <a:r>
              <a:rPr lang="ru-RU" sz="2800" b="1" dirty="0" err="1" smtClean="0">
                <a:solidFill>
                  <a:schemeClr val="tx2"/>
                </a:solidFill>
              </a:rPr>
              <a:t>чир</a:t>
            </a:r>
            <a:r>
              <a:rPr lang="ru-RU" sz="2800" b="1" dirty="0" smtClean="0">
                <a:solidFill>
                  <a:schemeClr val="tx2"/>
                </a:solidFill>
              </a:rPr>
              <a:t> спорту)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дисциплины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Чирлидинг:</a:t>
            </a:r>
          </a:p>
          <a:p>
            <a:r>
              <a:rPr lang="ru-RU" sz="2000" dirty="0" smtClean="0"/>
              <a:t>чирлидинг -группа </a:t>
            </a:r>
          </a:p>
          <a:p>
            <a:r>
              <a:rPr lang="ru-RU" sz="2000" dirty="0" smtClean="0"/>
              <a:t>чирлидинг – группа смешанная</a:t>
            </a:r>
          </a:p>
          <a:p>
            <a:r>
              <a:rPr lang="ru-RU" sz="2000" dirty="0" smtClean="0"/>
              <a:t>Чирлидинг – </a:t>
            </a:r>
            <a:r>
              <a:rPr lang="ru-RU" sz="2000" dirty="0" err="1" smtClean="0"/>
              <a:t>стант</a:t>
            </a:r>
            <a:endParaRPr lang="ru-RU" sz="2000" dirty="0" smtClean="0"/>
          </a:p>
          <a:p>
            <a:r>
              <a:rPr lang="ru-RU" sz="2000" dirty="0" smtClean="0"/>
              <a:t>Чирлидинг </a:t>
            </a:r>
            <a:r>
              <a:rPr lang="ru-RU" sz="2000" dirty="0" err="1" smtClean="0"/>
              <a:t>стант</a:t>
            </a:r>
            <a:r>
              <a:rPr lang="ru-RU" sz="2000" dirty="0" smtClean="0"/>
              <a:t> смешанный</a:t>
            </a:r>
          </a:p>
          <a:p>
            <a:r>
              <a:rPr lang="ru-RU" sz="2000" dirty="0" smtClean="0"/>
              <a:t>Чирлидинг – </a:t>
            </a:r>
            <a:r>
              <a:rPr lang="ru-RU" sz="2000" dirty="0" err="1" smtClean="0"/>
              <a:t>стант</a:t>
            </a:r>
            <a:r>
              <a:rPr lang="ru-RU" sz="2000" dirty="0" smtClean="0"/>
              <a:t> партнерский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2"/>
                </a:solidFill>
              </a:rPr>
              <a:t>Перфоманс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ru-RU" sz="2000" dirty="0" err="1" smtClean="0"/>
              <a:t>чир-джаз-группа</a:t>
            </a:r>
            <a:endParaRPr lang="ru-RU" sz="2000" dirty="0" smtClean="0"/>
          </a:p>
          <a:p>
            <a:r>
              <a:rPr lang="ru-RU" sz="2000" dirty="0" err="1" smtClean="0"/>
              <a:t>чир-фристайл-группа</a:t>
            </a:r>
            <a:endParaRPr lang="ru-RU" sz="2000" dirty="0" smtClean="0"/>
          </a:p>
          <a:p>
            <a:r>
              <a:rPr lang="ru-RU" sz="2000" dirty="0" err="1" smtClean="0"/>
              <a:t>чир-хип-хоп</a:t>
            </a:r>
            <a:r>
              <a:rPr lang="ru-RU" sz="2000" dirty="0" smtClean="0"/>
              <a:t>- группа</a:t>
            </a:r>
          </a:p>
          <a:p>
            <a:r>
              <a:rPr lang="ru-RU" sz="2000" dirty="0" err="1" smtClean="0"/>
              <a:t>чир</a:t>
            </a:r>
            <a:r>
              <a:rPr lang="ru-RU" sz="2000" dirty="0" smtClean="0"/>
              <a:t> фристайл – двойка</a:t>
            </a:r>
          </a:p>
          <a:p>
            <a:r>
              <a:rPr lang="ru-RU" sz="2000" dirty="0" err="1" smtClean="0"/>
              <a:t>чир</a:t>
            </a:r>
            <a:r>
              <a:rPr lang="ru-RU" sz="2000" dirty="0" smtClean="0"/>
              <a:t> </a:t>
            </a:r>
            <a:r>
              <a:rPr lang="ru-RU" sz="2000" dirty="0" err="1" smtClean="0"/>
              <a:t>хип-хоп</a:t>
            </a:r>
            <a:r>
              <a:rPr lang="ru-RU" sz="2000" dirty="0" smtClean="0"/>
              <a:t> - двойка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rcRect t="19531"/>
          <a:stretch>
            <a:fillRect/>
          </a:stretch>
        </p:blipFill>
        <p:spPr>
          <a:xfrm>
            <a:off x="571472" y="4374000"/>
            <a:ext cx="2057943" cy="2484000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 cstate="print"/>
          <a:srcRect l="38975" r="23225" b="17451"/>
          <a:stretch>
            <a:fillRect/>
          </a:stretch>
        </p:blipFill>
        <p:spPr>
          <a:xfrm>
            <a:off x="3071802" y="4071942"/>
            <a:ext cx="850483" cy="278605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6" cstate="print"/>
          <a:srcRect l="6141" t="14652" r="4015" b="14418"/>
          <a:stretch>
            <a:fillRect/>
          </a:stretch>
        </p:blipFill>
        <p:spPr>
          <a:xfrm>
            <a:off x="5072066" y="4643446"/>
            <a:ext cx="3351600" cy="176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214290"/>
            <a:ext cx="7772400" cy="15383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Правила соревнований по чирлидингу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 (</a:t>
            </a:r>
            <a:r>
              <a:rPr lang="ru-RU" sz="2700" b="1" dirty="0" err="1" smtClean="0">
                <a:solidFill>
                  <a:schemeClr val="tx2"/>
                </a:solidFill>
              </a:rPr>
              <a:t>чир</a:t>
            </a:r>
            <a:r>
              <a:rPr lang="ru-RU" sz="2700" b="1" dirty="0" smtClean="0">
                <a:solidFill>
                  <a:schemeClr val="tx2"/>
                </a:solidFill>
              </a:rPr>
              <a:t> спорту)</a:t>
            </a: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800" b="1" dirty="0" smtClean="0"/>
              <a:t>Сайт министерства спорта РФ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en-US" sz="1800" b="1" dirty="0" smtClean="0">
                <a:hlinkClick r:id="rId3"/>
              </a:rPr>
              <a:t>http://minsport.gov.ru/sport/high-sport/pravila-vidov-sporta</a:t>
            </a:r>
            <a:r>
              <a:rPr lang="en-US" sz="1600" b="1" dirty="0" smtClean="0">
                <a:hlinkClick r:id="rId3"/>
              </a:rPr>
              <a:t>/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 Площадка для соревнований</a:t>
            </a:r>
          </a:p>
          <a:p>
            <a:pPr algn="ctr">
              <a:buNone/>
            </a:pPr>
            <a:r>
              <a:rPr lang="ru-RU" sz="1600" dirty="0" smtClean="0"/>
              <a:t>Минимальный размер 12 </a:t>
            </a:r>
            <a:r>
              <a:rPr lang="ru-RU" sz="1600" dirty="0" err="1" smtClean="0"/>
              <a:t>х</a:t>
            </a:r>
            <a:r>
              <a:rPr lang="ru-RU" sz="1600" dirty="0" smtClean="0"/>
              <a:t> 12 м.</a:t>
            </a:r>
          </a:p>
          <a:p>
            <a:pPr algn="ctr">
              <a:buNone/>
            </a:pPr>
            <a:r>
              <a:rPr lang="ru-RU" sz="1600" b="1" dirty="0" smtClean="0"/>
              <a:t>Покрытие для ЧИР 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ролл-маты</a:t>
            </a:r>
            <a:r>
              <a:rPr lang="ru-RU" sz="1600" dirty="0" smtClean="0"/>
              <a:t>, гимнастическое покрытие</a:t>
            </a:r>
          </a:p>
          <a:p>
            <a:pPr algn="ctr">
              <a:buNone/>
            </a:pPr>
            <a:r>
              <a:rPr lang="en-US" sz="1600" dirty="0" smtClean="0">
                <a:hlinkClick r:id="rId4"/>
              </a:rPr>
              <a:t>https://euro-mat.ru/</a:t>
            </a:r>
            <a:r>
              <a:rPr lang="ru-RU" sz="1600" dirty="0" smtClean="0"/>
              <a:t> </a:t>
            </a:r>
          </a:p>
          <a:p>
            <a:pPr algn="ctr">
              <a:buNone/>
            </a:pPr>
            <a:r>
              <a:rPr lang="ru-RU" sz="1600" b="1" dirty="0" smtClean="0"/>
              <a:t>Покрытие для ПЕРФОМАНС </a:t>
            </a:r>
          </a:p>
          <a:p>
            <a:pPr algn="ctr">
              <a:buNone/>
            </a:pPr>
            <a:r>
              <a:rPr lang="ru-RU" sz="1600" dirty="0" smtClean="0"/>
              <a:t>паркет, линолеум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Количество спортсменов в команде (группе)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dirty="0" smtClean="0"/>
              <a:t>16-24 чел – «большие» команды</a:t>
            </a:r>
          </a:p>
          <a:p>
            <a:pPr algn="ctr">
              <a:buNone/>
            </a:pPr>
            <a:r>
              <a:rPr lang="ru-RU" sz="1800" dirty="0" smtClean="0"/>
              <a:t>2 чел- двойки</a:t>
            </a:r>
          </a:p>
          <a:p>
            <a:pPr algn="ctr">
              <a:buNone/>
            </a:pPr>
            <a:r>
              <a:rPr lang="ru-RU" sz="1800" dirty="0" smtClean="0"/>
              <a:t>3-5 чел - </a:t>
            </a:r>
            <a:r>
              <a:rPr lang="ru-RU" sz="1800" dirty="0" err="1" smtClean="0"/>
              <a:t>станты</a:t>
            </a:r>
            <a:endParaRPr lang="ru-RU" sz="1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                    Продолжительность выступления</a:t>
            </a:r>
          </a:p>
          <a:p>
            <a:pPr algn="ctr">
              <a:buNone/>
            </a:pPr>
            <a:r>
              <a:rPr lang="ru-RU" sz="2000" dirty="0" smtClean="0"/>
              <a:t>ЧИР – 2мин 30 сек + </a:t>
            </a:r>
            <a:r>
              <a:rPr lang="ru-RU" sz="2000" dirty="0" err="1" smtClean="0"/>
              <a:t>чир</a:t>
            </a:r>
            <a:r>
              <a:rPr lang="ru-RU" sz="2000" dirty="0" smtClean="0"/>
              <a:t> блок</a:t>
            </a:r>
          </a:p>
          <a:p>
            <a:pPr algn="ctr">
              <a:buNone/>
            </a:pPr>
            <a:r>
              <a:rPr lang="ru-RU" sz="2000" dirty="0" err="1" smtClean="0"/>
              <a:t>Перфоманс</a:t>
            </a:r>
            <a:r>
              <a:rPr lang="ru-RU" sz="2000" dirty="0" smtClean="0"/>
              <a:t> – 2 мин 30 сек</a:t>
            </a:r>
          </a:p>
          <a:p>
            <a:pPr algn="ctr">
              <a:buNone/>
            </a:pPr>
            <a:r>
              <a:rPr lang="ru-RU" sz="2000" dirty="0" err="1" smtClean="0"/>
              <a:t>Станты</a:t>
            </a:r>
            <a:r>
              <a:rPr lang="ru-RU" sz="2000" dirty="0" smtClean="0"/>
              <a:t> , двойки – 1 мин 30 сек</a:t>
            </a: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Оценка выступлений</a:t>
            </a:r>
          </a:p>
          <a:p>
            <a:pPr algn="ctr">
              <a:buNone/>
            </a:pPr>
            <a:r>
              <a:rPr lang="ru-RU" sz="1600" dirty="0" smtClean="0"/>
              <a:t>Максимальная оценка от каждого судьи – 100 баллов</a:t>
            </a:r>
          </a:p>
          <a:p>
            <a:pPr algn="ctr">
              <a:buNone/>
            </a:pPr>
            <a:r>
              <a:rPr lang="ru-RU" sz="1600" dirty="0" smtClean="0"/>
              <a:t>Все баллы суммируются за  исключением самой высокой и низкой  оценки</a:t>
            </a:r>
          </a:p>
          <a:p>
            <a:pPr algn="ctr">
              <a:buNone/>
            </a:pPr>
            <a:r>
              <a:rPr lang="ru-RU" sz="1600" dirty="0" smtClean="0"/>
              <a:t>Возможны штрафные баллы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21468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Правила соревнований по чирлидингу (</a:t>
            </a:r>
            <a:r>
              <a:rPr lang="ru-RU" b="1" dirty="0" err="1" smtClean="0">
                <a:solidFill>
                  <a:schemeClr val="tx2"/>
                </a:solidFill>
              </a:rPr>
              <a:t>чир</a:t>
            </a:r>
            <a:r>
              <a:rPr lang="ru-RU" b="1" dirty="0" smtClean="0">
                <a:solidFill>
                  <a:schemeClr val="tx2"/>
                </a:solidFill>
              </a:rPr>
              <a:t> спорту)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00166" y="1600200"/>
            <a:ext cx="8715436" cy="4525963"/>
          </a:xfrm>
        </p:spPr>
        <p:txBody>
          <a:bodyPr>
            <a:normAutofit fontScale="3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Оценочный лист.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Чирлидинг - группа/ чирлидинг - группа - смешанная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Судья_______________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Группа______________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ЧИР-БЛОК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на публику, использование 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стантов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пирамид,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табличек, мегафонов и т.д.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10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СТАНТЫ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Выполнение, сложность, синхронность, разнообразие	25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ПИРАМИДЫ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Исполнение, сложность, переходы, сходы,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тайминг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25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ТОССЫ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Исполнение, высота,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синхронность (если требуется),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сложность, разнообразие	  15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АКРОБАТИКА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 акробатика,	   10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элементов (включая прыжки), сложность, техника, синхронность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НЕПРЕРЫВНОСТЬ                 КОМПОЗИЦИИ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компонентов композиции:	5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Непрерывность,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тайминг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перемещения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ОБЩЕЕ      ВПЕЧАТЛЕНИЕ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презентация, артистичность,	   10  </a:t>
            </a:r>
            <a:r>
              <a:rPr lang="ru-RU" sz="4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воздействие на зрителей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ВСЕГО </a:t>
            </a:r>
            <a: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(100 баллов)</a:t>
            </a:r>
            <a:r>
              <a:rPr lang="ru-RU" sz="4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________________100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3588" algn="l"/>
                <a:tab pos="6429375" algn="l"/>
              </a:tabLst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Правила соревнований по чирлидингу (</a:t>
            </a:r>
            <a:r>
              <a:rPr lang="ru-RU" b="1" dirty="0" err="1" smtClean="0">
                <a:solidFill>
                  <a:schemeClr val="tx2"/>
                </a:solidFill>
              </a:rPr>
              <a:t>чир</a:t>
            </a:r>
            <a:r>
              <a:rPr lang="ru-RU" b="1" dirty="0" smtClean="0">
                <a:solidFill>
                  <a:schemeClr val="tx2"/>
                </a:solidFill>
              </a:rPr>
              <a:t> спорту)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600200"/>
            <a:ext cx="8286808" cy="5257800"/>
          </a:xfrm>
        </p:spPr>
        <p:txBody>
          <a:bodyPr>
            <a:normAutofit fontScale="47500" lnSpcReduction="20000"/>
          </a:bodyPr>
          <a:lstStyle/>
          <a:p>
            <a:pPr eaLnBrk="0" hangingPunct="0">
              <a:buNone/>
            </a:pPr>
            <a:endParaRPr lang="ru-RU" dirty="0" smtClean="0"/>
          </a:p>
          <a:p>
            <a:pPr eaLnBrk="0" hangingPunct="0"/>
            <a:r>
              <a:rPr lang="ru-RU" b="1" dirty="0" smtClean="0"/>
              <a:t>Оценочный лист.</a:t>
            </a:r>
            <a:endParaRPr lang="ru-RU" dirty="0" smtClean="0"/>
          </a:p>
          <a:p>
            <a:pPr eaLnBrk="0" hangingPunct="0"/>
            <a:r>
              <a:rPr lang="ru-RU" b="1" dirty="0" smtClean="0"/>
              <a:t>ЧИР ФРИСТАЙЛ-ГРУППА.</a:t>
            </a:r>
            <a:endParaRPr lang="ru-RU" dirty="0" smtClean="0"/>
          </a:p>
          <a:p>
            <a:pPr eaLnBrk="0" hangingPunct="0"/>
            <a:r>
              <a:rPr lang="ru-RU" dirty="0" smtClean="0"/>
              <a:t> </a:t>
            </a:r>
          </a:p>
          <a:p>
            <a:pPr eaLnBrk="0" hangingPunct="0"/>
            <a:r>
              <a:rPr lang="ru-RU" b="1" dirty="0" err="1" smtClean="0"/>
              <a:t>Судья_________________</a:t>
            </a:r>
            <a:r>
              <a:rPr lang="ru-RU" b="1" dirty="0" smtClean="0"/>
              <a:t>                                    </a:t>
            </a:r>
            <a:r>
              <a:rPr lang="ru-RU" b="1" dirty="0" err="1" smtClean="0"/>
              <a:t>Группа:____________________</a:t>
            </a:r>
            <a:r>
              <a:rPr lang="ru-RU" b="1" dirty="0" smtClean="0"/>
              <a:t> </a:t>
            </a:r>
            <a:endParaRPr lang="ru-RU" dirty="0" smtClean="0"/>
          </a:p>
          <a:p>
            <a:pPr eaLnBrk="0" hangingPunct="0"/>
            <a:r>
              <a:rPr lang="ru-RU" b="1" dirty="0" smtClean="0"/>
              <a:t>ТЕХНИКА (30 баллов)</a:t>
            </a:r>
          </a:p>
          <a:p>
            <a:pPr eaLnBrk="0" hangingPunct="0"/>
            <a:r>
              <a:rPr lang="ru-RU" u="sng" dirty="0" smtClean="0"/>
              <a:t>Техника работы с помпонами</a:t>
            </a:r>
            <a:r>
              <a:rPr lang="ru-RU" b="1" dirty="0" smtClean="0"/>
              <a:t>	          </a:t>
            </a:r>
            <a:r>
              <a:rPr lang="ru-RU" dirty="0" smtClean="0"/>
              <a:t>____________10</a:t>
            </a:r>
          </a:p>
          <a:p>
            <a:pPr eaLnBrk="0" hangingPunct="0"/>
            <a:r>
              <a:rPr lang="ru-RU" dirty="0" smtClean="0"/>
              <a:t>Чистота линий рук, уровни, резкость, фиксация.</a:t>
            </a:r>
          </a:p>
          <a:p>
            <a:pPr eaLnBrk="0" hangingPunct="0"/>
            <a:r>
              <a:rPr lang="ru-RU" u="sng" dirty="0" smtClean="0"/>
              <a:t>Уровень исполнения танцевальной техники</a:t>
            </a:r>
            <a:r>
              <a:rPr lang="ru-RU" b="1" dirty="0" smtClean="0"/>
              <a:t>	          </a:t>
            </a:r>
            <a:r>
              <a:rPr lang="ru-RU" dirty="0" smtClean="0"/>
              <a:t>____________10</a:t>
            </a:r>
          </a:p>
          <a:p>
            <a:pPr eaLnBrk="0" hangingPunct="0"/>
            <a:r>
              <a:rPr lang="ru-RU" dirty="0" smtClean="0"/>
              <a:t>Контроль положения частей тела, баланс, натянутость, </a:t>
            </a:r>
          </a:p>
          <a:p>
            <a:pPr eaLnBrk="0" hangingPunct="0"/>
            <a:r>
              <a:rPr lang="ru-RU" dirty="0" smtClean="0"/>
              <a:t>амплитуда, соответствие стилю.</a:t>
            </a:r>
          </a:p>
          <a:p>
            <a:pPr eaLnBrk="0" hangingPunct="0"/>
            <a:r>
              <a:rPr lang="ru-RU" u="sng" dirty="0" smtClean="0"/>
              <a:t>Уровень исполнения технических элементов</a:t>
            </a:r>
            <a:r>
              <a:rPr lang="ru-RU" b="1" dirty="0" smtClean="0"/>
              <a:t>	           </a:t>
            </a:r>
            <a:r>
              <a:rPr lang="ru-RU" dirty="0" smtClean="0"/>
              <a:t>____________10</a:t>
            </a:r>
          </a:p>
          <a:p>
            <a:pPr eaLnBrk="0" hangingPunct="0"/>
            <a:r>
              <a:rPr lang="ru-RU" dirty="0" smtClean="0"/>
              <a:t>Прыжки, повороты, поддержки, взаимодействие и т. д.</a:t>
            </a:r>
          </a:p>
          <a:p>
            <a:pPr eaLnBrk="0" hangingPunct="0"/>
            <a:r>
              <a:rPr lang="ru-RU" b="1" dirty="0" smtClean="0"/>
              <a:t>ГРУППОВОЕ ИСПОЛНЕНИЕ (30 баллов)</a:t>
            </a:r>
            <a:r>
              <a:rPr lang="ru-RU" dirty="0" smtClean="0"/>
              <a:t>	</a:t>
            </a:r>
            <a:endParaRPr lang="ru-RU" b="1" dirty="0" smtClean="0"/>
          </a:p>
          <a:p>
            <a:pPr eaLnBrk="0" hangingPunct="0"/>
            <a:r>
              <a:rPr lang="ru-RU" u="sng" dirty="0" smtClean="0"/>
              <a:t>Синхронность / Исполнение в ритм музыки</a:t>
            </a:r>
            <a:r>
              <a:rPr lang="ru-RU" dirty="0" smtClean="0"/>
              <a:t>                                            ____________10</a:t>
            </a:r>
          </a:p>
          <a:p>
            <a:pPr eaLnBrk="0" hangingPunct="0"/>
            <a:r>
              <a:rPr lang="ru-RU" dirty="0" smtClean="0"/>
              <a:t>Синхронное исполнение всеми членами команды </a:t>
            </a:r>
          </a:p>
          <a:p>
            <a:pPr eaLnBrk="0" hangingPunct="0"/>
            <a:r>
              <a:rPr lang="ru-RU" dirty="0" smtClean="0"/>
              <a:t>в соответствии с музыкой.</a:t>
            </a:r>
          </a:p>
          <a:p>
            <a:pPr eaLnBrk="0" hangingPunct="0"/>
            <a:r>
              <a:rPr lang="ru-RU" u="sng" dirty="0" smtClean="0"/>
              <a:t>Однородность движений</a:t>
            </a:r>
            <a:r>
              <a:rPr lang="ru-RU" dirty="0" smtClean="0"/>
              <a:t>                                                                     	          ____________10</a:t>
            </a:r>
          </a:p>
          <a:p>
            <a:pPr eaLnBrk="0" hangingPunct="0"/>
            <a:r>
              <a:rPr lang="ru-RU" dirty="0" smtClean="0"/>
              <a:t>Четкое, внятное исполнение движений каждым  </a:t>
            </a:r>
          </a:p>
          <a:p>
            <a:pPr eaLnBrk="0" hangingPunct="0"/>
            <a:r>
              <a:rPr lang="ru-RU" dirty="0" smtClean="0"/>
              <a:t>членом команды. «Одинаковость»</a:t>
            </a:r>
          </a:p>
          <a:p>
            <a:pPr eaLnBrk="0" hangingPunct="0"/>
            <a:r>
              <a:rPr lang="ru-RU" u="sng" dirty="0" smtClean="0"/>
              <a:t>Равнение</a:t>
            </a:r>
            <a:r>
              <a:rPr lang="ru-RU" dirty="0" smtClean="0"/>
              <a:t>                                                                                                          ____________10</a:t>
            </a:r>
          </a:p>
          <a:p>
            <a:pPr eaLnBrk="0" hangingPunct="0"/>
            <a:r>
              <a:rPr lang="ru-RU" dirty="0" smtClean="0"/>
              <a:t>Соблюдение дистанций и равнений всеми членами команды во время исполнения композиции, перемещений.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Правила соревнований по чирлидингу (</a:t>
            </a:r>
            <a:r>
              <a:rPr lang="ru-RU" b="1" dirty="0" err="1" smtClean="0">
                <a:solidFill>
                  <a:schemeClr val="tx2"/>
                </a:solidFill>
              </a:rPr>
              <a:t>чир</a:t>
            </a:r>
            <a:r>
              <a:rPr lang="ru-RU" b="1" dirty="0" smtClean="0">
                <a:solidFill>
                  <a:schemeClr val="tx2"/>
                </a:solidFill>
              </a:rPr>
              <a:t> спорту)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600200"/>
            <a:ext cx="8215370" cy="4525963"/>
          </a:xfrm>
        </p:spPr>
        <p:txBody>
          <a:bodyPr>
            <a:normAutofit fontScale="40000" lnSpcReduction="20000"/>
          </a:bodyPr>
          <a:lstStyle/>
          <a:p>
            <a:pPr eaLnBrk="0" hangingPunct="0"/>
            <a:r>
              <a:rPr lang="ru-RU" b="1" dirty="0" smtClean="0"/>
              <a:t>Оценочный лист.</a:t>
            </a:r>
            <a:endParaRPr lang="ru-RU" dirty="0" smtClean="0"/>
          </a:p>
          <a:p>
            <a:pPr eaLnBrk="0" hangingPunct="0"/>
            <a:r>
              <a:rPr lang="ru-RU" b="1" dirty="0" smtClean="0"/>
              <a:t>ЧИР ФРИСТАЙЛ-ГРУППА (продолжение)</a:t>
            </a:r>
          </a:p>
          <a:p>
            <a:pPr eaLnBrk="0" hangingPunct="0"/>
            <a:endParaRPr lang="ru-RU" b="1" dirty="0" smtClean="0"/>
          </a:p>
          <a:p>
            <a:pPr eaLnBrk="0" hangingPunct="0"/>
            <a:r>
              <a:rPr lang="ru-RU" b="1" dirty="0" smtClean="0"/>
              <a:t>ХОРЕОГРАФИЯ</a:t>
            </a:r>
            <a:r>
              <a:rPr lang="ru-RU" dirty="0" smtClean="0"/>
              <a:t> </a:t>
            </a:r>
            <a:r>
              <a:rPr lang="ru-RU" b="1" dirty="0" smtClean="0"/>
              <a:t>(30 баллов)</a:t>
            </a:r>
          </a:p>
          <a:p>
            <a:pPr eaLnBrk="0" hangingPunct="0"/>
            <a:r>
              <a:rPr lang="ru-RU" u="sng" dirty="0" smtClean="0"/>
              <a:t>Музыкальность / </a:t>
            </a:r>
            <a:r>
              <a:rPr lang="ru-RU" u="sng" dirty="0" err="1" smtClean="0"/>
              <a:t>Креативность</a:t>
            </a:r>
            <a:r>
              <a:rPr lang="ru-RU" u="sng" dirty="0" smtClean="0"/>
              <a:t> / Новизна</a:t>
            </a:r>
            <a:r>
              <a:rPr lang="ru-RU" b="1" dirty="0" smtClean="0"/>
              <a:t>                                                _</a:t>
            </a:r>
            <a:r>
              <a:rPr lang="ru-RU" dirty="0" smtClean="0"/>
              <a:t>___________10</a:t>
            </a:r>
          </a:p>
          <a:p>
            <a:pPr eaLnBrk="0" hangingPunct="0"/>
            <a:r>
              <a:rPr lang="ru-RU" dirty="0" smtClean="0"/>
              <a:t>Творческий подход, использование</a:t>
            </a:r>
          </a:p>
          <a:p>
            <a:pPr eaLnBrk="0" hangingPunct="0"/>
            <a:r>
              <a:rPr lang="ru-RU" dirty="0" smtClean="0"/>
              <a:t> музыкальных акцентов, оригинальных связок, </a:t>
            </a:r>
          </a:p>
          <a:p>
            <a:pPr eaLnBrk="0" hangingPunct="0"/>
            <a:r>
              <a:rPr lang="ru-RU" dirty="0" smtClean="0"/>
              <a:t>движений и т. д.</a:t>
            </a:r>
          </a:p>
          <a:p>
            <a:pPr eaLnBrk="0" hangingPunct="0"/>
            <a:r>
              <a:rPr lang="ru-RU" u="sng" dirty="0" smtClean="0"/>
              <a:t>Зрелищность композиции / Визуальные эффекты</a:t>
            </a:r>
            <a:r>
              <a:rPr lang="ru-RU" b="1" dirty="0" smtClean="0"/>
              <a:t>                                  _</a:t>
            </a:r>
            <a:r>
              <a:rPr lang="ru-RU" dirty="0" smtClean="0"/>
              <a:t>____________10</a:t>
            </a:r>
          </a:p>
          <a:p>
            <a:pPr eaLnBrk="0" hangingPunct="0"/>
            <a:r>
              <a:rPr lang="ru-RU" dirty="0" smtClean="0"/>
              <a:t>Построения, перестроения, разбивка на уровни, </a:t>
            </a:r>
          </a:p>
          <a:p>
            <a:pPr eaLnBrk="0" hangingPunct="0"/>
            <a:r>
              <a:rPr lang="ru-RU" dirty="0" smtClean="0"/>
              <a:t>визуальные эффекты и т.д.</a:t>
            </a:r>
          </a:p>
          <a:p>
            <a:pPr eaLnBrk="0" hangingPunct="0"/>
            <a:r>
              <a:rPr lang="ru-RU" u="sng" dirty="0" smtClean="0"/>
              <a:t>Уровень сложности</a:t>
            </a:r>
            <a:r>
              <a:rPr lang="ru-RU" dirty="0" smtClean="0"/>
              <a:t>                                                                                        _____________10</a:t>
            </a:r>
          </a:p>
          <a:p>
            <a:pPr eaLnBrk="0" hangingPunct="0"/>
            <a:r>
              <a:rPr lang="ru-RU" dirty="0" smtClean="0"/>
              <a:t>Уровень сложности элементов, </a:t>
            </a:r>
          </a:p>
          <a:p>
            <a:pPr eaLnBrk="0" hangingPunct="0"/>
            <a:r>
              <a:rPr lang="ru-RU" dirty="0" smtClean="0"/>
              <a:t>связок, музыкальности, переноса веса, темпа и т.д.</a:t>
            </a:r>
          </a:p>
          <a:p>
            <a:pPr eaLnBrk="0" hangingPunct="0"/>
            <a:r>
              <a:rPr lang="ru-RU" b="1" dirty="0" smtClean="0"/>
              <a:t>ОБЩЕЕ ВПЕЧАТЛЕНИЕ (10 баллов)</a:t>
            </a:r>
          </a:p>
          <a:p>
            <a:pPr eaLnBrk="0" hangingPunct="0"/>
            <a:r>
              <a:rPr lang="ru-RU" u="sng" dirty="0" smtClean="0"/>
              <a:t>Артистичность / Воздействие на зрителей</a:t>
            </a:r>
            <a:r>
              <a:rPr lang="ru-RU" b="1" dirty="0" smtClean="0"/>
              <a:t>                                                </a:t>
            </a:r>
            <a:r>
              <a:rPr lang="ru-RU" dirty="0" smtClean="0"/>
              <a:t>_____________10</a:t>
            </a:r>
          </a:p>
          <a:p>
            <a:pPr eaLnBrk="0" hangingPunct="0"/>
            <a:r>
              <a:rPr lang="ru-RU" dirty="0" smtClean="0"/>
              <a:t>Динамика, артистичность, зрелищность, </a:t>
            </a:r>
          </a:p>
          <a:p>
            <a:pPr eaLnBrk="0" hangingPunct="0"/>
            <a:r>
              <a:rPr lang="ru-RU" dirty="0" smtClean="0"/>
              <a:t>хореография, костюмы, музыка и т. д.</a:t>
            </a:r>
          </a:p>
          <a:p>
            <a:pPr eaLnBrk="0" hangingPunct="0"/>
            <a:r>
              <a:rPr lang="ru-RU" dirty="0" smtClean="0"/>
              <a:t> </a:t>
            </a:r>
          </a:p>
          <a:p>
            <a:pPr eaLnBrk="0" hangingPunct="0"/>
            <a:r>
              <a:rPr lang="ru-RU" dirty="0" smtClean="0"/>
              <a:t> </a:t>
            </a:r>
          </a:p>
          <a:p>
            <a:pPr eaLnBrk="0" hangingPunct="0"/>
            <a:r>
              <a:rPr lang="ru-RU" b="1" dirty="0" smtClean="0"/>
              <a:t>ВСЕГО (100 баллов)</a:t>
            </a:r>
            <a:r>
              <a:rPr lang="ru-RU" dirty="0" smtClean="0"/>
              <a:t>                                                                                   _____________</a:t>
            </a:r>
            <a:r>
              <a:rPr lang="ru-RU" b="1" dirty="0" smtClean="0"/>
              <a:t>100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Костюмы и аксессуары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Костюмы для чирлидинга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Помпоны для чирлидинга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868124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14554"/>
            <a:ext cx="2857520" cy="29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143380"/>
            <a:ext cx="181236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:\ЧЕРРИ СПОРТ\лого_Черри_Спорт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214554"/>
            <a:ext cx="1882709" cy="142851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94044" y="3214686"/>
            <a:ext cx="2200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8"/>
            </a:endParaRPr>
          </a:p>
          <a:p>
            <a:r>
              <a:rPr lang="en-US" dirty="0" smtClean="0">
                <a:hlinkClick r:id="rId8"/>
              </a:rPr>
              <a:t>http://www.cherry-sport.ru/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285992"/>
            <a:ext cx="2071670" cy="19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857628"/>
            <a:ext cx="2062717" cy="15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714620"/>
            <a:ext cx="1863600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1863600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319508"/>
            <a:ext cx="1893668" cy="15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http://cherry-sport.ru/images/photos/normal/1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4876" y="5276350"/>
            <a:ext cx="1571636" cy="1581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31" y="0"/>
            <a:ext cx="3649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72816"/>
            <a:ext cx="443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28605026"/>
              </p:ext>
            </p:extLst>
          </p:nvPr>
        </p:nvGraphicFramePr>
        <p:xfrm>
          <a:off x="369494" y="1656095"/>
          <a:ext cx="8190656" cy="430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Школьный чирлидинг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cap="all" dirty="0" smtClean="0"/>
          </a:p>
          <a:p>
            <a:pPr fontAlgn="base">
              <a:buNone/>
            </a:pPr>
            <a:endParaRPr lang="ru-RU" sz="1800" cap="all" dirty="0" smtClean="0"/>
          </a:p>
          <a:p>
            <a:pPr fontAlgn="base">
              <a:buNone/>
            </a:pPr>
            <a:endParaRPr lang="ru-RU" sz="1800" cap="all" dirty="0" smtClean="0"/>
          </a:p>
          <a:p>
            <a:pPr fontAlgn="base">
              <a:buNone/>
            </a:pPr>
            <a:endParaRPr lang="ru-RU" sz="1800" cap="all" dirty="0" smtClean="0"/>
          </a:p>
          <a:p>
            <a:pPr algn="ctr">
              <a:buNone/>
            </a:pPr>
            <a:r>
              <a:rPr lang="ru-RU" sz="1800" dirty="0" smtClean="0">
                <a:cs typeface="Andalus" pitchFamily="18" charset="-78"/>
              </a:rPr>
              <a:t>	</a:t>
            </a:r>
            <a:r>
              <a:rPr lang="ru-RU" sz="1500" b="1" dirty="0" smtClean="0">
                <a:cs typeface="Andalus" pitchFamily="18" charset="-78"/>
              </a:rPr>
              <a:t>2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015 год</a:t>
            </a: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Соглашение между </a:t>
            </a: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ООФСО</a:t>
            </a: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«Федерация чирлидинга и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чир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спорта России» </a:t>
            </a: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 ФГБУ «Федеральный центр организационно-методического обеспечения физического </a:t>
            </a: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воспитания»</a:t>
            </a:r>
          </a:p>
          <a:p>
            <a:pPr algn="ct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Примерная рабочая программа учебного предмета «Физическая культура» с модулем «чирлидинг (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чир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спорт»</a:t>
            </a:r>
          </a:p>
          <a:p>
            <a:pPr algn="ctr" fontAlgn="base">
              <a:buNone/>
            </a:pPr>
            <a:endParaRPr lang="ru-RU" sz="18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Соревнования</a:t>
            </a:r>
            <a:r>
              <a:rPr lang="ru-RU" dirty="0" smtClean="0"/>
              <a:t> школьных команд в рамках </a:t>
            </a:r>
            <a:r>
              <a:rPr lang="ru-RU" b="1" dirty="0" smtClean="0"/>
              <a:t>региональных</a:t>
            </a:r>
            <a:r>
              <a:rPr lang="ru-RU" dirty="0" smtClean="0"/>
              <a:t> чемпионатов по чирлидингу (</a:t>
            </a:r>
            <a:r>
              <a:rPr lang="ru-RU" dirty="0" err="1" smtClean="0"/>
              <a:t>чир</a:t>
            </a:r>
            <a:r>
              <a:rPr lang="ru-RU" dirty="0" smtClean="0"/>
              <a:t> спорту)</a:t>
            </a:r>
          </a:p>
          <a:p>
            <a:pPr algn="ctr"/>
            <a:r>
              <a:rPr lang="ru-RU" b="1" dirty="0" smtClean="0"/>
              <a:t>Соревнования </a:t>
            </a:r>
            <a:r>
              <a:rPr lang="ru-RU" dirty="0" smtClean="0"/>
              <a:t>школьных команд в программе </a:t>
            </a:r>
            <a:r>
              <a:rPr lang="ru-RU" b="1" dirty="0" smtClean="0"/>
              <a:t>Национального чемпионата </a:t>
            </a:r>
            <a:r>
              <a:rPr lang="ru-RU" dirty="0" smtClean="0"/>
              <a:t>России 2019 </a:t>
            </a:r>
            <a:endParaRPr lang="ru-RU" dirty="0"/>
          </a:p>
        </p:txBody>
      </p:sp>
      <p:pic>
        <p:nvPicPr>
          <p:cNvPr id="26625" name="Picture 1" descr="H:\УЦНВС новая\Минобр. Рабочие программы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643050"/>
            <a:ext cx="1504950" cy="15049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785926"/>
            <a:ext cx="1285884" cy="14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>
            <a:off x="4714876" y="56435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000496" y="56435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b="1" dirty="0" err="1" smtClean="0">
                <a:solidFill>
                  <a:schemeClr val="tx2"/>
                </a:solidFill>
              </a:rPr>
              <a:t>чирлидинга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для школ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Программа </a:t>
            </a:r>
          </a:p>
          <a:p>
            <a:pPr algn="ctr">
              <a:buNone/>
            </a:pPr>
            <a:r>
              <a:rPr lang="ru-RU" b="1" dirty="0" smtClean="0"/>
              <a:t>«Команда-класс»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Содержимое 4" descr="a29uZmV0dGktc2FzLnJ1!IMG_42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4822065" cy="321471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14941" y="1643050"/>
            <a:ext cx="3786215" cy="4093428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Современный, популярный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подростков вид спорта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Демократичный вид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разных уровней сложности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совместно мальчиков и девочек</a:t>
            </a:r>
            <a:endParaRPr kumimoji="0" lang="ru-RU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Командный вид спорта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требует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дорогой экипировки и сложного оборудования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Целенаправленный характер занятий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6"/>
            <a:ext cx="4185914" cy="6876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Учебно-методические мероприятия ФЧР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  <a:hlinkClick r:id="rId3"/>
              </a:rPr>
              <a:t>https://edu-sports.ru/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для педагогов и тренеров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428736"/>
          <a:ext cx="8143933" cy="5313416"/>
        </p:xfrm>
        <a:graphic>
          <a:graphicData uri="http://schemas.openxmlformats.org/drawingml/2006/table">
            <a:tbl>
              <a:tblPr/>
              <a:tblGrid>
                <a:gridCol w="415122"/>
                <a:gridCol w="3481361"/>
                <a:gridCol w="904777"/>
                <a:gridCol w="2005793"/>
                <a:gridCol w="1336880"/>
              </a:tblGrid>
              <a:tr h="364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SimSun"/>
                          <a:cs typeface="Calibri"/>
                        </a:rPr>
                        <a:t>№</a:t>
                      </a:r>
                      <a:endParaRPr lang="ru-RU" sz="9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Учебная программа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Объем часов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Сроки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Стоимость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(рублей)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SimSun"/>
                          <a:cs typeface="Calibri"/>
                        </a:rPr>
                        <a:t>1</a:t>
                      </a:r>
                      <a:endParaRPr lang="ru-RU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Образовательная программа профессиональной переподготовки  «Физическая культура и спорт. Тренер по чирлидингу 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чир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спорту)»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300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01.10.18-10.06.19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очно-заочно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40 000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  <a:endParaRPr lang="ru-RU" sz="9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Семинар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«Чирлидинг дисциплины. Экспресс-подготовка»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16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29-30.09.18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Очно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- Москва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4500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Семинар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 «Перфоманс дисциплины. Экспресс-подготовка»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16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22-23.09.18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Очно-Москва</a:t>
                      </a:r>
                      <a:endParaRPr lang="ru-RU" sz="11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4500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Экспресс-семинар по чирлидингу «Введение в чирлидинг»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Октябрь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он-лайн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1000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Консультация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«Методика постановки программ в чирлидинге (чир спорте)»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Ноябрь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он-лайн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1000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5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Семинар по правилам соревнований по чир спорту (чирлидинг дисциплины)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0-3 уровни: мл.дети, дети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Октябрь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он-лайн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6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Семинар по правилам соревнований по 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чир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спорту (чирлидинг дисциплины)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4-6 уровни: юниоры, взрослые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Октябрь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(он-лайн)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7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Семинар по правилам соревнований по 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чир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спорту 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перфоманс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дисциплины) 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4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Октябрь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SimSun"/>
                          <a:cs typeface="Calibri"/>
                        </a:rPr>
                        <a:t>(он-лайн)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SimSun"/>
                          <a:cs typeface="Calibri"/>
                        </a:rPr>
                        <a:t>8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Консультация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«Актерское мастерство, эмоции и мимика в 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чир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 спорте»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Декабрь 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(</a:t>
                      </a:r>
                      <a:r>
                        <a:rPr lang="ru-RU" sz="1100" dirty="0" err="1">
                          <a:latin typeface="Calibri"/>
                          <a:ea typeface="SimSun"/>
                          <a:cs typeface="Calibri"/>
                        </a:rPr>
                        <a:t>он-лайн</a:t>
                      </a: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)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SimSun"/>
                          <a:cs typeface="Calibri"/>
                        </a:rPr>
                        <a:t>1000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218" y="285728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 descr="H:\УЦНВС новая\ЛОГО\Лого обреза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500066" cy="772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748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ентация ФЧР\IMG_098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47553"/>
            <a:ext cx="9144000" cy="1310447"/>
          </a:xfrm>
          <a:prstGeom prst="rect">
            <a:avLst/>
          </a:prstGeom>
          <a:noFill/>
        </p:spPr>
      </p:pic>
      <p:pic>
        <p:nvPicPr>
          <p:cNvPr id="8" name="Picture 2" descr="C:\Users\user\Desktop\ЧЕРлидинг\фестиваль ма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571744"/>
            <a:ext cx="4209181" cy="2808312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</p:pic>
      <p:pic>
        <p:nvPicPr>
          <p:cNvPr id="6146" name="Picture 2" descr="http://cs621831.vk.me/v621831460/1394d/8RcsEIKgev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992504"/>
            <a:ext cx="2572730" cy="386549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                 </a:t>
            </a:r>
            <a:br>
              <a:rPr lang="ru-RU" sz="3200" b="1" dirty="0" smtClean="0"/>
            </a:b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                                 </a:t>
            </a:r>
            <a:r>
              <a:rPr lang="ru-RU" sz="3200" b="1" dirty="0" smtClean="0">
                <a:solidFill>
                  <a:schemeClr val="tx2"/>
                </a:solidFill>
              </a:rPr>
              <a:t>ФЕДЕРАЦИЯ ЧИРЛИДИНГА 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                                    И ЧИР СПОРТА  РОССИИ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		      2008 год – регистрация федерации        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                        в форме общественной организации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                      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28604"/>
            <a:ext cx="149682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0" y="0"/>
            <a:ext cx="3649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2"/>
                </a:solidFill>
              </a:rPr>
              <a:t>Официальный сайт Федерации</a:t>
            </a:r>
            <a:endParaRPr lang="ru-RU" sz="34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46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824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0" y="0"/>
            <a:ext cx="3649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2"/>
                </a:solidFill>
              </a:rPr>
              <a:t>Группа «в Контакте»  </a:t>
            </a:r>
            <a:endParaRPr lang="ru-RU" sz="34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332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" y="1340768"/>
            <a:ext cx="8247900" cy="46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3168628"/>
            <a:ext cx="1686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10 170</a:t>
            </a:r>
          </a:p>
          <a:p>
            <a:r>
              <a:rPr lang="ru-RU" sz="1600" b="1" dirty="0" smtClean="0"/>
              <a:t>    участников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6444208" y="2996951"/>
            <a:ext cx="2304256" cy="11257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128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Cheerleading\атрибутика\пра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31" y="-3196"/>
            <a:ext cx="3651169" cy="6861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48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931" y="986680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2"/>
                </a:solidFill>
                <a:latin typeface="+mn-lt"/>
              </a:rPr>
              <a:t>Спасибо за внимание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ООФСО «Федерация </a:t>
            </a:r>
            <a:r>
              <a:rPr lang="ru-RU" sz="2800" b="1" dirty="0" err="1" smtClean="0">
                <a:solidFill>
                  <a:schemeClr val="tx2"/>
                </a:solidFill>
                <a:latin typeface="+mn-lt"/>
              </a:rPr>
              <a:t>чирлидинга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и </a:t>
            </a:r>
            <a:r>
              <a:rPr lang="ru-RU" sz="2800" b="1" dirty="0" err="1" smtClean="0">
                <a:solidFill>
                  <a:schemeClr val="tx2"/>
                </a:solidFill>
                <a:latin typeface="+mn-lt"/>
              </a:rPr>
              <a:t>чир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спорта России»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4754" name="Picture 2" descr="C:\Users\admin\Desktop\фото\_SID1615-P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9153100" cy="374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5659" y="0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748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       Развитие ФЧР. Основные этапы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43042" y="1857364"/>
            <a:ext cx="126416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1999 г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662" y="2857496"/>
            <a:ext cx="135732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2007 г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00232" y="3929066"/>
            <a:ext cx="128588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2008</a:t>
            </a:r>
            <a:r>
              <a:rPr lang="ru-RU" b="1" dirty="0" smtClean="0">
                <a:solidFill>
                  <a:schemeClr val="tx1"/>
                </a:solidFill>
              </a:rPr>
              <a:t>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28662" y="4786322"/>
            <a:ext cx="150019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2011</a:t>
            </a:r>
            <a:r>
              <a:rPr lang="ru-RU" b="1" dirty="0" smtClean="0">
                <a:solidFill>
                  <a:schemeClr val="tx1"/>
                </a:solidFill>
              </a:rPr>
              <a:t>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643042" y="5929330"/>
            <a:ext cx="150019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2014</a:t>
            </a:r>
            <a:r>
              <a:rPr lang="ru-RU" b="1" dirty="0" smtClean="0">
                <a:solidFill>
                  <a:schemeClr val="tx1"/>
                </a:solidFill>
              </a:rPr>
              <a:t> 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1928802"/>
            <a:ext cx="500066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Зарегистрирована</a:t>
            </a:r>
            <a:r>
              <a:rPr lang="ru-RU" sz="2000" dirty="0" smtClean="0"/>
              <a:t> первая  региональная федерация </a:t>
            </a:r>
            <a:r>
              <a:rPr lang="ru-RU" sz="2000" b="1" dirty="0" err="1" smtClean="0"/>
              <a:t>черлилинга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2857496"/>
            <a:ext cx="4000528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Зарегистрирован  вид спорта «</a:t>
            </a:r>
            <a:r>
              <a:rPr lang="ru-RU" sz="2000" b="1" dirty="0" err="1" smtClean="0"/>
              <a:t>черлидинг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786190"/>
            <a:ext cx="5000660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Зарегистрирована  общероссийская  общественная организация «Федерация </a:t>
            </a:r>
            <a:r>
              <a:rPr lang="ru-RU" sz="2000" b="1" dirty="0" err="1" smtClean="0"/>
              <a:t>черлидинга</a:t>
            </a:r>
            <a:r>
              <a:rPr lang="ru-RU" sz="2000" b="1" dirty="0" smtClean="0"/>
              <a:t> России»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857760"/>
            <a:ext cx="4000528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Черлидинг</a:t>
            </a:r>
            <a:r>
              <a:rPr lang="ru-RU" sz="2000" b="1" dirty="0" smtClean="0"/>
              <a:t>  переведен во </a:t>
            </a:r>
            <a:r>
              <a:rPr lang="en-US" sz="2000" b="1" dirty="0" smtClean="0"/>
              <a:t>II</a:t>
            </a:r>
            <a:r>
              <a:rPr lang="ru-RU" sz="2000" b="1" dirty="0" smtClean="0"/>
              <a:t> раздел ВРВС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5733256"/>
            <a:ext cx="5214974" cy="10001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ФЧР прошла </a:t>
            </a:r>
            <a:r>
              <a:rPr lang="ru-RU" sz="2000" b="1" dirty="0" err="1" smtClean="0"/>
              <a:t>гос</a:t>
            </a:r>
            <a:r>
              <a:rPr lang="ru-RU" sz="2000" b="1" dirty="0" smtClean="0"/>
              <a:t> аккредитацию и получила  права общероссийской спортивной федерации </a:t>
            </a:r>
            <a:endParaRPr lang="ru-RU" sz="20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44" y="332656"/>
            <a:ext cx="960628" cy="10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748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ЧИРЛИДИНГ ИЛИ ЧИР СПОРТ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869160"/>
            <a:ext cx="1714512" cy="188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54" y="17128"/>
            <a:ext cx="3640355" cy="6840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b="1" dirty="0" err="1" smtClean="0">
                <a:solidFill>
                  <a:schemeClr val="tx2"/>
                </a:solidFill>
              </a:rPr>
              <a:t>Чирлидинг</a:t>
            </a:r>
            <a:r>
              <a:rPr lang="ru-RU" b="1" dirty="0" smtClean="0">
                <a:solidFill>
                  <a:schemeClr val="tx2"/>
                </a:solidFill>
              </a:rPr>
              <a:t> на карте РФ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2_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7848872" cy="43924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8543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31" y="0"/>
            <a:ext cx="3649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806562"/>
            <a:ext cx="5832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</a:rPr>
              <a:t>СОСТАВ ФЕДЕРАЦИИ</a:t>
            </a:r>
          </a:p>
          <a:p>
            <a:endParaRPr lang="ru-RU" sz="2000" b="1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72816"/>
            <a:ext cx="443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535033397"/>
              </p:ext>
            </p:extLst>
          </p:nvPr>
        </p:nvGraphicFramePr>
        <p:xfrm>
          <a:off x="559607" y="1988840"/>
          <a:ext cx="7920880" cy="422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42918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31" y="0"/>
            <a:ext cx="36494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20674" y="332656"/>
            <a:ext cx="5998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2017 ГОД 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КОЛИЧЕСТВО СПОРТСМЕНОВ – </a:t>
            </a:r>
          </a:p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43 167 чел.</a:t>
            </a:r>
          </a:p>
          <a:p>
            <a:endParaRPr lang="ru-RU" sz="2000" b="1" dirty="0" smtClean="0"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72816"/>
            <a:ext cx="443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28605026"/>
              </p:ext>
            </p:extLst>
          </p:nvPr>
        </p:nvGraphicFramePr>
        <p:xfrm>
          <a:off x="369494" y="1656095"/>
          <a:ext cx="8190656" cy="430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521" y="332656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heerleading\атрибутика\ле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954"/>
            <a:ext cx="4157825" cy="683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620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Тренерский корпус ФЧР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2420888"/>
            <a:ext cx="3384376" cy="14465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Общее количество тренеров – </a:t>
            </a:r>
            <a:r>
              <a:rPr lang="ru-RU" sz="3200" b="1" dirty="0" smtClean="0">
                <a:solidFill>
                  <a:schemeClr val="bg1"/>
                </a:solidFill>
              </a:rPr>
              <a:t>663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человека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2348880"/>
            <a:ext cx="4572000" cy="2031325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+mn-lt"/>
              </a:rPr>
              <a:t>Тренерско-преподавательский состав учреждений спортивной подготовки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508518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всего - </a:t>
            </a:r>
            <a:r>
              <a:rPr lang="ru-RU" sz="3200" b="1" dirty="0" smtClean="0">
                <a:latin typeface="+mn-lt"/>
              </a:rPr>
              <a:t>88</a:t>
            </a:r>
            <a:r>
              <a:rPr lang="ru-RU" sz="2800" b="1" dirty="0" smtClean="0">
                <a:latin typeface="+mn-lt"/>
              </a:rPr>
              <a:t> человек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5728" y="501317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штатных - 72 человека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143504" y="4214818"/>
            <a:ext cx="357190" cy="54649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latin typeface="+mn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72396" y="4214818"/>
            <a:ext cx="357190" cy="54649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7665" y="4320532"/>
            <a:ext cx="1500198" cy="16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heerleading\атрибутика\правый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07" y="0"/>
            <a:ext cx="3634593" cy="683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3042" y="642877"/>
            <a:ext cx="49451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  <a:ea typeface="Times New Roman" pitchFamily="18" charset="0"/>
              </a:rPr>
              <a:t>Национальные соревнования ФЧР</a:t>
            </a: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643050"/>
            <a:ext cx="162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2015 год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86380" y="1857364"/>
            <a:ext cx="2736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200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команд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2000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спортсменов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28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регионов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214686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2016 год</a:t>
            </a:r>
          </a:p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7" name="Прямоугольный треугольник 16"/>
          <p:cNvSpPr/>
          <p:nvPr/>
        </p:nvSpPr>
        <p:spPr bwMode="auto">
          <a:xfrm rot="13803640">
            <a:off x="3566680" y="3124077"/>
            <a:ext cx="865445" cy="763279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818" y="2928934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215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команд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2500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спортсменов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32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региона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572008"/>
            <a:ext cx="2064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2017 год</a:t>
            </a:r>
          </a:p>
          <a:p>
            <a:pPr algn="r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 bwMode="auto">
          <a:xfrm rot="13803640">
            <a:off x="3566678" y="4409961"/>
            <a:ext cx="865445" cy="763279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4214818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220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команд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2800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спортсменов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26 </a:t>
            </a: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регионов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 rot="13803640">
            <a:off x="3566680" y="1838193"/>
            <a:ext cx="865445" cy="763279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901782" cy="98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53048" y="5857892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2018год</a:t>
            </a:r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 rot="13803640">
            <a:off x="3566678" y="5624407"/>
            <a:ext cx="865445" cy="763279"/>
          </a:xfrm>
          <a:prstGeom prst="rt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550070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829050" algn="l"/>
              </a:tabLst>
            </a:pP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200 команд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2500 спортсменов</a:t>
            </a:r>
            <a:endParaRPr kumimoji="0" lang="ru-RU" sz="1800" b="1" dirty="0" smtClean="0">
              <a:latin typeface="Arial Black" pitchFamily="34" charset="0"/>
              <a:cs typeface="Arial" pitchFamily="34" charset="0"/>
            </a:endParaRPr>
          </a:p>
          <a:p>
            <a:pPr lvl="0" eaLnBrk="0" hangingPunct="0">
              <a:tabLst>
                <a:tab pos="3829050" algn="l"/>
              </a:tabLst>
            </a:pPr>
            <a:r>
              <a:rPr kumimoji="0" lang="ru-RU" sz="18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25 регионов</a:t>
            </a:r>
            <a:endParaRPr lang="ru-RU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Words>834</Words>
  <Application>Microsoft Office PowerPoint</Application>
  <PresentationFormat>Экран (4:3)</PresentationFormat>
  <Paragraphs>304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</vt:lpstr>
      <vt:lpstr>                                                    ФЕДЕРАЦИЯ ЧИРЛИДИНГА                                       И ЧИР СПОРТА  РОССИИ         2008 год – регистрация федерации                                  в форме общественной организации                         </vt:lpstr>
      <vt:lpstr>        Развитие ФЧР. Основные этапы</vt:lpstr>
      <vt:lpstr>ЧИРЛИДИНГ ИЛИ ЧИР СПОРТ</vt:lpstr>
      <vt:lpstr>                   Чирлидинг на карте РФ </vt:lpstr>
      <vt:lpstr>Слайд 6</vt:lpstr>
      <vt:lpstr>Слайд 7</vt:lpstr>
      <vt:lpstr>Тренерский корпус ФЧР</vt:lpstr>
      <vt:lpstr>Слайд 9</vt:lpstr>
      <vt:lpstr>Правила соревнований по чирлидингу(чир спорту)  возрастные категории</vt:lpstr>
      <vt:lpstr>Правила соревнований по чирлидингу(чир спорту) дисциплины</vt:lpstr>
      <vt:lpstr>     Правила соревнований по чирлидингу  (чир спорту) Сайт министерства спорта РФ  http://minsport.gov.ru/sport/high-sport/pravila-vidov-sporta/     </vt:lpstr>
      <vt:lpstr>Правила соревнований по чирлидингу (чир спорту)</vt:lpstr>
      <vt:lpstr>Правила соревнований по чирлидингу (чир спорту)</vt:lpstr>
      <vt:lpstr>Правила соревнований по чирлидингу (чир спорту)</vt:lpstr>
      <vt:lpstr>Костюмы и аксессуары</vt:lpstr>
      <vt:lpstr>Школьный чирлидинг</vt:lpstr>
      <vt:lpstr>Преимущества чирлидинга  для школ</vt:lpstr>
      <vt:lpstr>Учебно-методические мероприятия ФЧР https://edu-sports.ru/ для педагогов и тренеров</vt:lpstr>
      <vt:lpstr>Официальный сайт Федерации</vt:lpstr>
      <vt:lpstr>Группа «в Контакте»  </vt:lpstr>
      <vt:lpstr>Слайд 22</vt:lpstr>
    </vt:vector>
  </TitlesOfParts>
  <Company>Диар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Лига Американского Футбола</dc:title>
  <dc:creator>Диар</dc:creator>
  <cp:lastModifiedBy>Admin</cp:lastModifiedBy>
  <cp:revision>468</cp:revision>
  <dcterms:created xsi:type="dcterms:W3CDTF">2008-04-16T17:32:05Z</dcterms:created>
  <dcterms:modified xsi:type="dcterms:W3CDTF">2018-09-27T14:23:43Z</dcterms:modified>
</cp:coreProperties>
</file>