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97" r:id="rId3"/>
    <p:sldId id="302" r:id="rId4"/>
    <p:sldId id="303" r:id="rId5"/>
    <p:sldId id="305" r:id="rId6"/>
    <p:sldId id="304" r:id="rId7"/>
    <p:sldId id="306" r:id="rId8"/>
    <p:sldId id="307" r:id="rId9"/>
    <p:sldId id="308" r:id="rId10"/>
    <p:sldId id="309" r:id="rId11"/>
    <p:sldId id="310" r:id="rId12"/>
    <p:sldId id="274" r:id="rId13"/>
    <p:sldId id="331" r:id="rId14"/>
    <p:sldId id="301" r:id="rId15"/>
    <p:sldId id="296" r:id="rId16"/>
    <p:sldId id="272" r:id="rId17"/>
    <p:sldId id="313" r:id="rId18"/>
    <p:sldId id="312" r:id="rId19"/>
    <p:sldId id="316" r:id="rId20"/>
    <p:sldId id="318" r:id="rId21"/>
    <p:sldId id="314" r:id="rId22"/>
    <p:sldId id="315" r:id="rId23"/>
    <p:sldId id="311" r:id="rId24"/>
    <p:sldId id="317" r:id="rId25"/>
    <p:sldId id="319" r:id="rId26"/>
    <p:sldId id="320" r:id="rId27"/>
    <p:sldId id="321" r:id="rId28"/>
    <p:sldId id="324" r:id="rId29"/>
    <p:sldId id="325" r:id="rId30"/>
    <p:sldId id="275" r:id="rId31"/>
    <p:sldId id="323" r:id="rId32"/>
    <p:sldId id="326" r:id="rId33"/>
    <p:sldId id="279" r:id="rId34"/>
    <p:sldId id="280" r:id="rId35"/>
    <p:sldId id="329" r:id="rId36"/>
    <p:sldId id="330" r:id="rId37"/>
    <p:sldId id="328" r:id="rId38"/>
    <p:sldId id="284" r:id="rId39"/>
    <p:sldId id="281" r:id="rId40"/>
    <p:sldId id="291" r:id="rId41"/>
  </p:sldIdLst>
  <p:sldSz cx="9144000" cy="6858000" type="screen4x3"/>
  <p:notesSz cx="6858000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FF3399"/>
    <a:srgbClr val="00CC66"/>
    <a:srgbClr val="FF6600"/>
    <a:srgbClr val="FFFFCC"/>
    <a:srgbClr val="00FFFF"/>
    <a:srgbClr val="FFFF66"/>
    <a:srgbClr val="66FF66"/>
    <a:srgbClr val="666633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564" autoAdjust="0"/>
  </p:normalViewPr>
  <p:slideViewPr>
    <p:cSldViewPr>
      <p:cViewPr varScale="1">
        <p:scale>
          <a:sx n="71" d="100"/>
          <a:sy n="71" d="100"/>
        </p:scale>
        <p:origin x="11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01724784401953E-3"/>
          <c:y val="0.21917438187087993"/>
          <c:w val="0.43223891940457687"/>
          <c:h val="0.88244322139804177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21610">
              <a:solidFill>
                <a:srgbClr val="000000"/>
              </a:solidFill>
              <a:prstDash val="solid"/>
            </a:ln>
          </c:spPr>
          <c:explosion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B70-411E-9D15-E10A5E12C8EC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2161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B70-411E-9D15-E10A5E12C8EC}"/>
              </c:ext>
            </c:extLst>
          </c:dPt>
          <c:dPt>
            <c:idx val="2"/>
            <c:bubble3D val="0"/>
            <c:spPr>
              <a:solidFill>
                <a:srgbClr val="66FF66"/>
              </a:solidFill>
              <a:ln w="2161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B70-411E-9D15-E10A5E12C8EC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 w="2161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0B70-411E-9D15-E10A5E12C8E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70-411E-9D15-E10A5E12C8E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70-411E-9D15-E10A5E12C8E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37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70-411E-9D15-E10A5E12C8E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70-411E-9D15-E10A5E12C8EC}"/>
                </c:ext>
              </c:extLst>
            </c:dLbl>
            <c:numFmt formatCode="0%" sourceLinked="0"/>
            <c:spPr>
              <a:noFill/>
              <a:ln w="4322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57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Всероссийская олимпиада школьников</c:v>
                </c:pt>
                <c:pt idx="1">
                  <c:v>Соревновательная деятельность в ДО</c:v>
                </c:pt>
                <c:pt idx="2">
                  <c:v>Соревновательная деятельность в ОО</c:v>
                </c:pt>
                <c:pt idx="3">
                  <c:v>Обучающиеся не охваченные соревновательной деятельностью</c:v>
                </c:pt>
              </c:strCache>
            </c:strRef>
          </c:cat>
          <c:val>
            <c:numRef>
              <c:f>Sheet1!$B$2:$E$2</c:f>
              <c:numCache>
                <c:formatCode>0.00%</c:formatCode>
                <c:ptCount val="4"/>
                <c:pt idx="0">
                  <c:v>0.13</c:v>
                </c:pt>
                <c:pt idx="1">
                  <c:v>0.22</c:v>
                </c:pt>
                <c:pt idx="2" formatCode="0%">
                  <c:v>0.35</c:v>
                </c:pt>
                <c:pt idx="3" formatCode="0%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70-411E-9D15-E10A5E12C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C0C0C0"/>
        </a:solidFill>
        <a:ln w="21610">
          <a:solidFill>
            <a:schemeClr val="bg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3868817338624186"/>
          <c:y val="0.39258874776201069"/>
          <c:w val="0.44070298628894472"/>
          <c:h val="0.54695075653136627"/>
        </c:manualLayout>
      </c:layout>
      <c:overlay val="0"/>
      <c:spPr>
        <a:noFill/>
        <a:ln w="5402">
          <a:solidFill>
            <a:schemeClr val="bg1"/>
          </a:solidFill>
          <a:prstDash val="solid"/>
        </a:ln>
      </c:spPr>
      <c:txPr>
        <a:bodyPr/>
        <a:lstStyle/>
        <a:p>
          <a:pPr>
            <a:defRPr sz="1404" b="1" i="0" u="none" strike="noStrike" baseline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957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травмы на уроке физической культуры (%)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71-4588-ACDC-5D30D2F3B9EB}"/>
              </c:ext>
            </c:extLst>
          </c:dPt>
          <c:dPt>
            <c:idx val="1"/>
            <c:bubble3D val="0"/>
            <c:spPr>
              <a:solidFill>
                <a:srgbClr val="00C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71-4588-ACDC-5D30D2F3B9EB}"/>
              </c:ext>
            </c:extLst>
          </c:dPt>
          <c:dPt>
            <c:idx val="2"/>
            <c:bubble3D val="0"/>
            <c:spPr>
              <a:solidFill>
                <a:srgbClr val="FF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71-4588-ACDC-5D30D2F3B9EB}"/>
              </c:ext>
            </c:extLst>
          </c:dPt>
          <c:dPt>
            <c:idx val="3"/>
            <c:bubble3D val="0"/>
            <c:spPr>
              <a:solidFill>
                <a:srgbClr val="FF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271-4588-ACDC-5D30D2F3B9E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71-4588-ACDC-5D30D2F3B9E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271-4588-ACDC-5D30D2F3B9E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71-4588-ACDC-5D30D2F3B9EB}"/>
              </c:ext>
            </c:extLst>
          </c:dPt>
          <c:dLbls>
            <c:dLbl>
              <c:idx val="0"/>
              <c:layout>
                <c:manualLayout>
                  <c:x val="-1.6770441231576907E-2"/>
                  <c:y val="-2.72038143186186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71-4588-ACDC-5D30D2F3B9EB}"/>
                </c:ext>
              </c:extLst>
            </c:dLbl>
            <c:dLbl>
              <c:idx val="1"/>
              <c:layout>
                <c:manualLayout>
                  <c:x val="4.4338882308745352E-3"/>
                  <c:y val="-4.086647067792021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71-4588-ACDC-5D30D2F3B9EB}"/>
                </c:ext>
              </c:extLst>
            </c:dLbl>
            <c:dLbl>
              <c:idx val="2"/>
              <c:layout>
                <c:manualLayout>
                  <c:x val="-5.819739426316097E-5"/>
                  <c:y val="-1.51219274076090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71-4588-ACDC-5D30D2F3B9EB}"/>
                </c:ext>
              </c:extLst>
            </c:dLbl>
            <c:dLbl>
              <c:idx val="3"/>
              <c:layout>
                <c:manualLayout>
                  <c:x val="-4.9574882451855632E-3"/>
                  <c:y val="2.63550458500554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71-4588-ACDC-5D30D2F3B9EB}"/>
                </c:ext>
              </c:extLst>
            </c:dLbl>
            <c:dLbl>
              <c:idx val="4"/>
              <c:layout>
                <c:manualLayout>
                  <c:x val="-1.0276753618712798E-2"/>
                  <c:y val="-2.585442943383655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71-4588-ACDC-5D30D2F3B9EB}"/>
                </c:ext>
              </c:extLst>
            </c:dLbl>
            <c:dLbl>
              <c:idx val="5"/>
              <c:layout>
                <c:manualLayout>
                  <c:x val="1.8576325794309106E-2"/>
                  <c:y val="1.42832658855932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71-4588-ACDC-5D30D2F3B9EB}"/>
                </c:ext>
              </c:extLst>
            </c:dLbl>
            <c:dLbl>
              <c:idx val="6"/>
              <c:layout>
                <c:manualLayout>
                  <c:x val="5.3643992475412338E-3"/>
                  <c:y val="1.8278520351627122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71-4588-ACDC-5D30D2F3B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спортивные игры </c:v>
                </c:pt>
                <c:pt idx="1">
                  <c:v>гимнастика </c:v>
                </c:pt>
                <c:pt idx="2">
                  <c:v>легкая атлетика</c:v>
                </c:pt>
                <c:pt idx="3">
                  <c:v>лыжная подготовка</c:v>
                </c:pt>
                <c:pt idx="4">
                  <c:v>плавание</c:v>
                </c:pt>
                <c:pt idx="5">
                  <c:v>виды единоборств</c:v>
                </c:pt>
                <c:pt idx="6">
                  <c:v>фитнес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</c:v>
                </c:pt>
                <c:pt idx="1">
                  <c:v>21</c:v>
                </c:pt>
                <c:pt idx="2">
                  <c:v>17</c:v>
                </c:pt>
                <c:pt idx="3">
                  <c:v>12</c:v>
                </c:pt>
                <c:pt idx="4">
                  <c:v>1</c:v>
                </c:pt>
                <c:pt idx="5">
                  <c:v>9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71-4588-ACDC-5D30D2F3B9E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72026071961872407"/>
          <c:y val="0.20786354848011954"/>
          <c:w val="0.26424999999999998"/>
          <c:h val="0.77914566929133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66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0B-427B-AD0C-C6CF9C22DE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F0B-427B-AD0C-C6CF9C22DE4C}"/>
              </c:ext>
            </c:extLst>
          </c:dPt>
          <c:dPt>
            <c:idx val="2"/>
            <c:bubble3D val="0"/>
            <c:spPr>
              <a:solidFill>
                <a:srgbClr val="FF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0B-427B-AD0C-C6CF9C22DE4C}"/>
              </c:ext>
            </c:extLst>
          </c:dPt>
          <c:dPt>
            <c:idx val="3"/>
            <c:bubble3D val="0"/>
            <c:spPr>
              <a:solidFill>
                <a:srgbClr val="FF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F0B-427B-AD0C-C6CF9C22DE4C}"/>
              </c:ext>
            </c:extLst>
          </c:dPt>
          <c:dPt>
            <c:idx val="4"/>
            <c:bubble3D val="0"/>
            <c:spPr>
              <a:solidFill>
                <a:srgbClr val="66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0B-427B-AD0C-C6CF9C22DE4C}"/>
              </c:ext>
            </c:extLst>
          </c:dPt>
          <c:dPt>
            <c:idx val="5"/>
            <c:bubble3D val="0"/>
            <c:spPr>
              <a:solidFill>
                <a:srgbClr val="FF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F0B-427B-AD0C-C6CF9C22DE4C}"/>
              </c:ext>
            </c:extLst>
          </c:dPt>
          <c:dPt>
            <c:idx val="6"/>
            <c:bubble3D val="0"/>
            <c:spPr>
              <a:solidFill>
                <a:srgbClr val="00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0B-427B-AD0C-C6CF9C22DE4C}"/>
              </c:ext>
            </c:extLst>
          </c:dPt>
          <c:dPt>
            <c:idx val="7"/>
            <c:bubble3D val="0"/>
            <c:spPr>
              <a:solidFill>
                <a:srgbClr val="99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F0B-427B-AD0C-C6CF9C22DE4C}"/>
              </c:ext>
            </c:extLst>
          </c:dPt>
          <c:dPt>
            <c:idx val="8"/>
            <c:bubble3D val="0"/>
            <c:spPr>
              <a:solidFill>
                <a:srgbClr val="66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0B-427B-AD0C-C6CF9C22DE4C}"/>
              </c:ext>
            </c:extLst>
          </c:dPt>
          <c:dPt>
            <c:idx val="9"/>
            <c:bubble3D val="0"/>
            <c:spPr>
              <a:solidFill>
                <a:srgbClr val="FF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F0B-427B-AD0C-C6CF9C22DE4C}"/>
              </c:ext>
            </c:extLst>
          </c:dPt>
          <c:dPt>
            <c:idx val="10"/>
            <c:bubble3D val="0"/>
            <c:spPr>
              <a:solidFill>
                <a:srgbClr val="FF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0B-427B-AD0C-C6CF9C22DE4C}"/>
              </c:ext>
            </c:extLst>
          </c:dPt>
          <c:dLbls>
            <c:dLbl>
              <c:idx val="0"/>
              <c:layout>
                <c:manualLayout>
                  <c:x val="-9.3451241855640275E-3"/>
                  <c:y val="1.40423186738128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0B-427B-AD0C-C6CF9C22DE4C}"/>
                </c:ext>
              </c:extLst>
            </c:dLbl>
            <c:dLbl>
              <c:idx val="1"/>
              <c:layout>
                <c:manualLayout>
                  <c:x val="-2.5477108668227774E-2"/>
                  <c:y val="1.574508802481062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0B-427B-AD0C-C6CF9C22DE4C}"/>
                </c:ext>
              </c:extLst>
            </c:dLbl>
            <c:dLbl>
              <c:idx val="2"/>
              <c:layout>
                <c:manualLayout>
                  <c:x val="-2.09202667946531E-2"/>
                  <c:y val="-1.51272452326304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0B-427B-AD0C-C6CF9C22DE4C}"/>
                </c:ext>
              </c:extLst>
            </c:dLbl>
            <c:dLbl>
              <c:idx val="3"/>
              <c:layout>
                <c:manualLayout>
                  <c:x val="-1.617771212019312E-2"/>
                  <c:y val="-1.23612786211394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0B-427B-AD0C-C6CF9C22DE4C}"/>
                </c:ext>
              </c:extLst>
            </c:dLbl>
            <c:dLbl>
              <c:idx val="4"/>
              <c:layout>
                <c:manualLayout>
                  <c:x val="-4.0970179975829317E-3"/>
                  <c:y val="-3.4915521103186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0B-427B-AD0C-C6CF9C22DE4C}"/>
                </c:ext>
              </c:extLst>
            </c:dLbl>
            <c:dLbl>
              <c:idx val="5"/>
              <c:layout>
                <c:manualLayout>
                  <c:x val="3.4281716893190373E-2"/>
                  <c:y val="-1.62365932152285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0B-427B-AD0C-C6CF9C22DE4C}"/>
                </c:ext>
              </c:extLst>
            </c:dLbl>
            <c:dLbl>
              <c:idx val="6"/>
              <c:layout>
                <c:manualLayout>
                  <c:x val="7.1150420745215281E-3"/>
                  <c:y val="8.7953661598291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0B-427B-AD0C-C6CF9C22DE4C}"/>
                </c:ext>
              </c:extLst>
            </c:dLbl>
            <c:dLbl>
              <c:idx val="7"/>
              <c:layout>
                <c:manualLayout>
                  <c:x val="6.8897156377820843E-3"/>
                  <c:y val="1.50709028927272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0B-427B-AD0C-C6CF9C22DE4C}"/>
                </c:ext>
              </c:extLst>
            </c:dLbl>
            <c:dLbl>
              <c:idx val="8"/>
              <c:layout>
                <c:manualLayout>
                  <c:x val="1.3720902447027271E-2"/>
                  <c:y val="2.02705509165533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0B-427B-AD0C-C6CF9C22DE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  <c:pt idx="4">
                  <c:v>5 класс</c:v>
                </c:pt>
                <c:pt idx="5">
                  <c:v>6 класс</c:v>
                </c:pt>
                <c:pt idx="6">
                  <c:v>7 класс</c:v>
                </c:pt>
                <c:pt idx="7">
                  <c:v>8 класс</c:v>
                </c:pt>
                <c:pt idx="8">
                  <c:v>9 класс</c:v>
                </c:pt>
                <c:pt idx="9">
                  <c:v>10 класс</c:v>
                </c:pt>
                <c:pt idx="10">
                  <c:v>11 класс</c:v>
                </c:pt>
              </c:strCache>
            </c:strRef>
          </c:cat>
          <c:val>
            <c:numRef>
              <c:f>Лист1!$B$2:$B$12</c:f>
              <c:numCache>
                <c:formatCode>0%</c:formatCode>
                <c:ptCount val="11"/>
                <c:pt idx="0">
                  <c:v>0.04</c:v>
                </c:pt>
                <c:pt idx="1">
                  <c:v>0.05</c:v>
                </c:pt>
                <c:pt idx="2">
                  <c:v>0.09</c:v>
                </c:pt>
                <c:pt idx="3">
                  <c:v>7.0000000000000007E-2</c:v>
                </c:pt>
                <c:pt idx="4">
                  <c:v>0.12</c:v>
                </c:pt>
                <c:pt idx="5">
                  <c:v>0.19</c:v>
                </c:pt>
                <c:pt idx="6">
                  <c:v>0.22</c:v>
                </c:pt>
                <c:pt idx="7">
                  <c:v>0.14000000000000001</c:v>
                </c:pt>
                <c:pt idx="8">
                  <c:v>0.05</c:v>
                </c:pt>
                <c:pt idx="9">
                  <c:v>0.02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0B-427B-AD0C-C6CF9C22DE4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324365621376181"/>
          <c:y val="2.6993172769843272E-2"/>
          <c:w val="0.19513868084299854"/>
          <c:h val="0.92647651543587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FDD1D-053D-43E6-B437-5A1351C7830C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6E112D-825C-49C4-A151-75FF53B1CF3A}">
      <dgm:prSet phldrT="[Текст]" custT="1"/>
      <dgm:spPr/>
      <dgm:t>
        <a:bodyPr/>
        <a:lstStyle/>
        <a:p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Всего травм 7631</a:t>
          </a:r>
        </a:p>
      </dgm:t>
    </dgm:pt>
    <dgm:pt modelId="{6951CF51-F773-4265-8D9B-F0D7E6DBF23F}" type="parTrans" cxnId="{2D6E47BF-14A1-45C7-9CD1-66A882B3EC1D}">
      <dgm:prSet/>
      <dgm:spPr/>
      <dgm:t>
        <a:bodyPr/>
        <a:lstStyle/>
        <a:p>
          <a:endParaRPr lang="ru-RU"/>
        </a:p>
      </dgm:t>
    </dgm:pt>
    <dgm:pt modelId="{346CD191-8EC3-4931-970D-5A53DC474781}" type="sibTrans" cxnId="{2D6E47BF-14A1-45C7-9CD1-66A882B3EC1D}">
      <dgm:prSet/>
      <dgm:spPr/>
      <dgm:t>
        <a:bodyPr/>
        <a:lstStyle/>
        <a:p>
          <a:endParaRPr lang="ru-RU"/>
        </a:p>
      </dgm:t>
    </dgm:pt>
    <dgm:pt modelId="{28407E9F-E863-426B-940B-671E3155DA33}">
      <dgm:prSet phldrT="[Текст]" custT="1"/>
      <dgm:spPr/>
      <dgm:t>
        <a:bodyPr/>
        <a:lstStyle/>
        <a:p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На уроке физической культуры 6436</a:t>
          </a:r>
        </a:p>
      </dgm:t>
    </dgm:pt>
    <dgm:pt modelId="{F57DBBDE-0AC1-491D-A486-78EE7F505B85}" type="parTrans" cxnId="{4EB335C2-2567-45D0-883B-FA6A062DFCEA}">
      <dgm:prSet/>
      <dgm:spPr/>
      <dgm:t>
        <a:bodyPr/>
        <a:lstStyle/>
        <a:p>
          <a:endParaRPr lang="ru-RU"/>
        </a:p>
      </dgm:t>
    </dgm:pt>
    <dgm:pt modelId="{CA50F0B9-F6D2-465E-9EC0-A7BCE4AA9DC0}" type="sibTrans" cxnId="{4EB335C2-2567-45D0-883B-FA6A062DFCEA}">
      <dgm:prSet/>
      <dgm:spPr/>
      <dgm:t>
        <a:bodyPr/>
        <a:lstStyle/>
        <a:p>
          <a:endParaRPr lang="ru-RU"/>
        </a:p>
      </dgm:t>
    </dgm:pt>
    <dgm:pt modelId="{67E39876-FADA-492E-9E0A-AC982E7AEDB9}">
      <dgm:prSet phldrT="[Текст]" custT="1"/>
      <dgm:spPr/>
      <dgm:t>
        <a:bodyPr/>
        <a:lstStyle/>
        <a:p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На занятиях дополнительного образования и соревнованиях 1205 </a:t>
          </a:r>
        </a:p>
      </dgm:t>
    </dgm:pt>
    <dgm:pt modelId="{AC1DDBB7-EA99-4905-AAAD-6395B9CECB6B}" type="parTrans" cxnId="{3694B2D3-4014-420A-B718-4F265EC4A2DB}">
      <dgm:prSet/>
      <dgm:spPr/>
      <dgm:t>
        <a:bodyPr/>
        <a:lstStyle/>
        <a:p>
          <a:endParaRPr lang="ru-RU"/>
        </a:p>
      </dgm:t>
    </dgm:pt>
    <dgm:pt modelId="{401FD86D-3173-4776-842E-2AA72A6460D9}" type="sibTrans" cxnId="{3694B2D3-4014-420A-B718-4F265EC4A2DB}">
      <dgm:prSet/>
      <dgm:spPr/>
      <dgm:t>
        <a:bodyPr/>
        <a:lstStyle/>
        <a:p>
          <a:endParaRPr lang="ru-RU"/>
        </a:p>
      </dgm:t>
    </dgm:pt>
    <dgm:pt modelId="{73AF5F72-A795-4B14-96E5-31FC253DB2C2}" type="pres">
      <dgm:prSet presAssocID="{69DFDD1D-053D-43E6-B437-5A1351C7830C}" presName="Name0" presStyleCnt="0">
        <dgm:presLayoutVars>
          <dgm:chMax val="7"/>
          <dgm:chPref val="7"/>
          <dgm:dir/>
        </dgm:presLayoutVars>
      </dgm:prSet>
      <dgm:spPr/>
    </dgm:pt>
    <dgm:pt modelId="{0D6547C2-E52B-473E-95E6-6E29C31BC7DA}" type="pres">
      <dgm:prSet presAssocID="{69DFDD1D-053D-43E6-B437-5A1351C7830C}" presName="Name1" presStyleCnt="0"/>
      <dgm:spPr/>
    </dgm:pt>
    <dgm:pt modelId="{6D13BE86-1B60-4E71-B4BD-6C2BBB850927}" type="pres">
      <dgm:prSet presAssocID="{69DFDD1D-053D-43E6-B437-5A1351C7830C}" presName="cycle" presStyleCnt="0"/>
      <dgm:spPr/>
    </dgm:pt>
    <dgm:pt modelId="{DBFD2460-9BCB-4DA2-9013-F93827B3CC29}" type="pres">
      <dgm:prSet presAssocID="{69DFDD1D-053D-43E6-B437-5A1351C7830C}" presName="srcNode" presStyleLbl="node1" presStyleIdx="0" presStyleCnt="3"/>
      <dgm:spPr/>
    </dgm:pt>
    <dgm:pt modelId="{56AF5DC9-EDA4-42E1-9E78-D5D66CA66B41}" type="pres">
      <dgm:prSet presAssocID="{69DFDD1D-053D-43E6-B437-5A1351C7830C}" presName="conn" presStyleLbl="parChTrans1D2" presStyleIdx="0" presStyleCnt="1"/>
      <dgm:spPr/>
    </dgm:pt>
    <dgm:pt modelId="{B9BF5651-1E4F-439A-AB29-F6111CB53639}" type="pres">
      <dgm:prSet presAssocID="{69DFDD1D-053D-43E6-B437-5A1351C7830C}" presName="extraNode" presStyleLbl="node1" presStyleIdx="0" presStyleCnt="3"/>
      <dgm:spPr/>
    </dgm:pt>
    <dgm:pt modelId="{AA571999-FF14-45E5-B301-C530BEE1A846}" type="pres">
      <dgm:prSet presAssocID="{69DFDD1D-053D-43E6-B437-5A1351C7830C}" presName="dstNode" presStyleLbl="node1" presStyleIdx="0" presStyleCnt="3"/>
      <dgm:spPr/>
    </dgm:pt>
    <dgm:pt modelId="{85AD6E2D-999C-4412-8324-4241BAE35DD3}" type="pres">
      <dgm:prSet presAssocID="{F36E112D-825C-49C4-A151-75FF53B1CF3A}" presName="text_1" presStyleLbl="node1" presStyleIdx="0" presStyleCnt="3">
        <dgm:presLayoutVars>
          <dgm:bulletEnabled val="1"/>
        </dgm:presLayoutVars>
      </dgm:prSet>
      <dgm:spPr/>
    </dgm:pt>
    <dgm:pt modelId="{9EC8591D-752C-4C1E-8744-F44F110CE45E}" type="pres">
      <dgm:prSet presAssocID="{F36E112D-825C-49C4-A151-75FF53B1CF3A}" presName="accent_1" presStyleCnt="0"/>
      <dgm:spPr/>
    </dgm:pt>
    <dgm:pt modelId="{C04FBDFF-C267-4528-8533-A4C40E6D0DFC}" type="pres">
      <dgm:prSet presAssocID="{F36E112D-825C-49C4-A151-75FF53B1CF3A}" presName="accentRepeatNode" presStyleLbl="solidFgAcc1" presStyleIdx="0" presStyleCnt="3" custLinFactNeighborX="7167" custLinFactNeighborY="-6340"/>
      <dgm:spPr>
        <a:solidFill>
          <a:schemeClr val="accent1">
            <a:lumMod val="60000"/>
            <a:lumOff val="40000"/>
          </a:schemeClr>
        </a:solidFill>
      </dgm:spPr>
    </dgm:pt>
    <dgm:pt modelId="{AF603E8E-979A-4AC5-AC7D-69EBCD3973BB}" type="pres">
      <dgm:prSet presAssocID="{28407E9F-E863-426B-940B-671E3155DA33}" presName="text_2" presStyleLbl="node1" presStyleIdx="1" presStyleCnt="3">
        <dgm:presLayoutVars>
          <dgm:bulletEnabled val="1"/>
        </dgm:presLayoutVars>
      </dgm:prSet>
      <dgm:spPr/>
    </dgm:pt>
    <dgm:pt modelId="{126F496D-6B67-4B60-AB36-02BBD9763CA5}" type="pres">
      <dgm:prSet presAssocID="{28407E9F-E863-426B-940B-671E3155DA33}" presName="accent_2" presStyleCnt="0"/>
      <dgm:spPr/>
    </dgm:pt>
    <dgm:pt modelId="{BACECA0F-3F93-4B94-82E6-034F38123626}" type="pres">
      <dgm:prSet presAssocID="{28407E9F-E863-426B-940B-671E3155DA33}" presName="accentRepeatNode" presStyleLbl="solidFgAcc1" presStyleIdx="1" presStyleCnt="3"/>
      <dgm:spPr>
        <a:solidFill>
          <a:schemeClr val="accent2">
            <a:lumMod val="40000"/>
            <a:lumOff val="60000"/>
          </a:schemeClr>
        </a:solidFill>
      </dgm:spPr>
    </dgm:pt>
    <dgm:pt modelId="{5DAF90BC-A0E7-4929-B856-B66FBD966A2F}" type="pres">
      <dgm:prSet presAssocID="{67E39876-FADA-492E-9E0A-AC982E7AEDB9}" presName="text_3" presStyleLbl="node1" presStyleIdx="2" presStyleCnt="3">
        <dgm:presLayoutVars>
          <dgm:bulletEnabled val="1"/>
        </dgm:presLayoutVars>
      </dgm:prSet>
      <dgm:spPr/>
    </dgm:pt>
    <dgm:pt modelId="{87E8BD87-4EC1-45DA-8E53-3C19483A96C7}" type="pres">
      <dgm:prSet presAssocID="{67E39876-FADA-492E-9E0A-AC982E7AEDB9}" presName="accent_3" presStyleCnt="0"/>
      <dgm:spPr/>
    </dgm:pt>
    <dgm:pt modelId="{FC5ECC3E-E195-4784-B8A0-88A51F54E484}" type="pres">
      <dgm:prSet presAssocID="{67E39876-FADA-492E-9E0A-AC982E7AEDB9}" presName="accentRepeatNode" presStyleLbl="solidFgAcc1" presStyleIdx="2" presStyleCnt="3"/>
      <dgm:spPr>
        <a:solidFill>
          <a:srgbClr val="FFFF66"/>
        </a:solidFill>
      </dgm:spPr>
    </dgm:pt>
  </dgm:ptLst>
  <dgm:cxnLst>
    <dgm:cxn modelId="{24968F18-FF85-4DDD-98F2-F919733B87F6}" type="presOf" srcId="{69DFDD1D-053D-43E6-B437-5A1351C7830C}" destId="{73AF5F72-A795-4B14-96E5-31FC253DB2C2}" srcOrd="0" destOrd="0" presId="urn:microsoft.com/office/officeart/2008/layout/VerticalCurvedList"/>
    <dgm:cxn modelId="{7053442C-7EB4-4C6F-A724-B14C3F06E2CD}" type="presOf" srcId="{F36E112D-825C-49C4-A151-75FF53B1CF3A}" destId="{85AD6E2D-999C-4412-8324-4241BAE35DD3}" srcOrd="0" destOrd="0" presId="urn:microsoft.com/office/officeart/2008/layout/VerticalCurvedList"/>
    <dgm:cxn modelId="{B153C04C-6C02-4607-B2D1-7B2D82F4E606}" type="presOf" srcId="{28407E9F-E863-426B-940B-671E3155DA33}" destId="{AF603E8E-979A-4AC5-AC7D-69EBCD3973BB}" srcOrd="0" destOrd="0" presId="urn:microsoft.com/office/officeart/2008/layout/VerticalCurvedList"/>
    <dgm:cxn modelId="{2C6CF7AF-C2B7-4CAA-8593-3DA20D285338}" type="presOf" srcId="{346CD191-8EC3-4931-970D-5A53DC474781}" destId="{56AF5DC9-EDA4-42E1-9E78-D5D66CA66B41}" srcOrd="0" destOrd="0" presId="urn:microsoft.com/office/officeart/2008/layout/VerticalCurvedList"/>
    <dgm:cxn modelId="{2D6E47BF-14A1-45C7-9CD1-66A882B3EC1D}" srcId="{69DFDD1D-053D-43E6-B437-5A1351C7830C}" destId="{F36E112D-825C-49C4-A151-75FF53B1CF3A}" srcOrd="0" destOrd="0" parTransId="{6951CF51-F773-4265-8D9B-F0D7E6DBF23F}" sibTransId="{346CD191-8EC3-4931-970D-5A53DC474781}"/>
    <dgm:cxn modelId="{4EB335C2-2567-45D0-883B-FA6A062DFCEA}" srcId="{69DFDD1D-053D-43E6-B437-5A1351C7830C}" destId="{28407E9F-E863-426B-940B-671E3155DA33}" srcOrd="1" destOrd="0" parTransId="{F57DBBDE-0AC1-491D-A486-78EE7F505B85}" sibTransId="{CA50F0B9-F6D2-465E-9EC0-A7BCE4AA9DC0}"/>
    <dgm:cxn modelId="{3694B2D3-4014-420A-B718-4F265EC4A2DB}" srcId="{69DFDD1D-053D-43E6-B437-5A1351C7830C}" destId="{67E39876-FADA-492E-9E0A-AC982E7AEDB9}" srcOrd="2" destOrd="0" parTransId="{AC1DDBB7-EA99-4905-AAAD-6395B9CECB6B}" sibTransId="{401FD86D-3173-4776-842E-2AA72A6460D9}"/>
    <dgm:cxn modelId="{32AEC4ED-D07A-4728-8A44-D24D86DDCD97}" type="presOf" srcId="{67E39876-FADA-492E-9E0A-AC982E7AEDB9}" destId="{5DAF90BC-A0E7-4929-B856-B66FBD966A2F}" srcOrd="0" destOrd="0" presId="urn:microsoft.com/office/officeart/2008/layout/VerticalCurvedList"/>
    <dgm:cxn modelId="{7E6E36FA-A850-4DBD-933B-9374645E90F3}" type="presParOf" srcId="{73AF5F72-A795-4B14-96E5-31FC253DB2C2}" destId="{0D6547C2-E52B-473E-95E6-6E29C31BC7DA}" srcOrd="0" destOrd="0" presId="urn:microsoft.com/office/officeart/2008/layout/VerticalCurvedList"/>
    <dgm:cxn modelId="{900DD8E0-8666-4656-A0A7-4CC361CEA396}" type="presParOf" srcId="{0D6547C2-E52B-473E-95E6-6E29C31BC7DA}" destId="{6D13BE86-1B60-4E71-B4BD-6C2BBB850927}" srcOrd="0" destOrd="0" presId="urn:microsoft.com/office/officeart/2008/layout/VerticalCurvedList"/>
    <dgm:cxn modelId="{3E8C4CD0-0C05-46D8-BD86-93EE6A3A1E71}" type="presParOf" srcId="{6D13BE86-1B60-4E71-B4BD-6C2BBB850927}" destId="{DBFD2460-9BCB-4DA2-9013-F93827B3CC29}" srcOrd="0" destOrd="0" presId="urn:microsoft.com/office/officeart/2008/layout/VerticalCurvedList"/>
    <dgm:cxn modelId="{B30DB8B6-B625-4CDC-A316-ADC23D7F022A}" type="presParOf" srcId="{6D13BE86-1B60-4E71-B4BD-6C2BBB850927}" destId="{56AF5DC9-EDA4-42E1-9E78-D5D66CA66B41}" srcOrd="1" destOrd="0" presId="urn:microsoft.com/office/officeart/2008/layout/VerticalCurvedList"/>
    <dgm:cxn modelId="{5BE72988-A04F-4489-9FBB-1A6D18A8D565}" type="presParOf" srcId="{6D13BE86-1B60-4E71-B4BD-6C2BBB850927}" destId="{B9BF5651-1E4F-439A-AB29-F6111CB53639}" srcOrd="2" destOrd="0" presId="urn:microsoft.com/office/officeart/2008/layout/VerticalCurvedList"/>
    <dgm:cxn modelId="{64CA4A52-1DD9-423F-AE76-C8474C580278}" type="presParOf" srcId="{6D13BE86-1B60-4E71-B4BD-6C2BBB850927}" destId="{AA571999-FF14-45E5-B301-C530BEE1A846}" srcOrd="3" destOrd="0" presId="urn:microsoft.com/office/officeart/2008/layout/VerticalCurvedList"/>
    <dgm:cxn modelId="{0D17F61F-D639-4CDD-933C-3F3CC08184CA}" type="presParOf" srcId="{0D6547C2-E52B-473E-95E6-6E29C31BC7DA}" destId="{85AD6E2D-999C-4412-8324-4241BAE35DD3}" srcOrd="1" destOrd="0" presId="urn:microsoft.com/office/officeart/2008/layout/VerticalCurvedList"/>
    <dgm:cxn modelId="{07A33438-BA52-45CF-A623-434614DBF668}" type="presParOf" srcId="{0D6547C2-E52B-473E-95E6-6E29C31BC7DA}" destId="{9EC8591D-752C-4C1E-8744-F44F110CE45E}" srcOrd="2" destOrd="0" presId="urn:microsoft.com/office/officeart/2008/layout/VerticalCurvedList"/>
    <dgm:cxn modelId="{89F3B108-35E0-4E37-AD24-3BA5AAEF3C5F}" type="presParOf" srcId="{9EC8591D-752C-4C1E-8744-F44F110CE45E}" destId="{C04FBDFF-C267-4528-8533-A4C40E6D0DFC}" srcOrd="0" destOrd="0" presId="urn:microsoft.com/office/officeart/2008/layout/VerticalCurvedList"/>
    <dgm:cxn modelId="{19ED5B10-B15E-49F7-8A6F-64D4AF1C9305}" type="presParOf" srcId="{0D6547C2-E52B-473E-95E6-6E29C31BC7DA}" destId="{AF603E8E-979A-4AC5-AC7D-69EBCD3973BB}" srcOrd="3" destOrd="0" presId="urn:microsoft.com/office/officeart/2008/layout/VerticalCurvedList"/>
    <dgm:cxn modelId="{9BE2680D-B42C-4AC4-99A5-7E116A0EAC65}" type="presParOf" srcId="{0D6547C2-E52B-473E-95E6-6E29C31BC7DA}" destId="{126F496D-6B67-4B60-AB36-02BBD9763CA5}" srcOrd="4" destOrd="0" presId="urn:microsoft.com/office/officeart/2008/layout/VerticalCurvedList"/>
    <dgm:cxn modelId="{D59D4644-017E-4A75-9B5E-CB6464228843}" type="presParOf" srcId="{126F496D-6B67-4B60-AB36-02BBD9763CA5}" destId="{BACECA0F-3F93-4B94-82E6-034F38123626}" srcOrd="0" destOrd="0" presId="urn:microsoft.com/office/officeart/2008/layout/VerticalCurvedList"/>
    <dgm:cxn modelId="{C57E5979-5D42-43D9-A7C6-B650F06C3588}" type="presParOf" srcId="{0D6547C2-E52B-473E-95E6-6E29C31BC7DA}" destId="{5DAF90BC-A0E7-4929-B856-B66FBD966A2F}" srcOrd="5" destOrd="0" presId="urn:microsoft.com/office/officeart/2008/layout/VerticalCurvedList"/>
    <dgm:cxn modelId="{AB217066-D7F9-4742-BF40-9EF1702FAA48}" type="presParOf" srcId="{0D6547C2-E52B-473E-95E6-6E29C31BC7DA}" destId="{87E8BD87-4EC1-45DA-8E53-3C19483A96C7}" srcOrd="6" destOrd="0" presId="urn:microsoft.com/office/officeart/2008/layout/VerticalCurvedList"/>
    <dgm:cxn modelId="{7332E46E-F326-47C3-A0E6-A9B198C2522A}" type="presParOf" srcId="{87E8BD87-4EC1-45DA-8E53-3C19483A96C7}" destId="{FC5ECC3E-E195-4784-B8A0-88A51F54E4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F5DC9-EDA4-42E1-9E78-D5D66CA66B41}">
      <dsp:nvSpPr>
        <dsp:cNvPr id="0" name=""/>
        <dsp:cNvSpPr/>
      </dsp:nvSpPr>
      <dsp:spPr>
        <a:xfrm>
          <a:off x="-2394685" y="-370002"/>
          <a:ext cx="2859789" cy="2859789"/>
        </a:xfrm>
        <a:prstGeom prst="blockArc">
          <a:avLst>
            <a:gd name="adj1" fmla="val 18900000"/>
            <a:gd name="adj2" fmla="val 2700000"/>
            <a:gd name="adj3" fmla="val 755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D6E2D-999C-4412-8324-4241BAE35DD3}">
      <dsp:nvSpPr>
        <dsp:cNvPr id="0" name=""/>
        <dsp:cNvSpPr/>
      </dsp:nvSpPr>
      <dsp:spPr>
        <a:xfrm>
          <a:off x="298999" y="211978"/>
          <a:ext cx="5772520" cy="423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1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accent2">
                  <a:lumMod val="75000"/>
                </a:schemeClr>
              </a:solidFill>
            </a:rPr>
            <a:t>Всего травм 7631</a:t>
          </a:r>
        </a:p>
      </dsp:txBody>
      <dsp:txXfrm>
        <a:off x="298999" y="211978"/>
        <a:ext cx="5772520" cy="423956"/>
      </dsp:txXfrm>
    </dsp:sp>
    <dsp:sp modelId="{C04FBDFF-C267-4528-8533-A4C40E6D0DFC}">
      <dsp:nvSpPr>
        <dsp:cNvPr id="0" name=""/>
        <dsp:cNvSpPr/>
      </dsp:nvSpPr>
      <dsp:spPr>
        <a:xfrm>
          <a:off x="72007" y="125385"/>
          <a:ext cx="529946" cy="529946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03E8E-979A-4AC5-AC7D-69EBCD3973BB}">
      <dsp:nvSpPr>
        <dsp:cNvPr id="0" name=""/>
        <dsp:cNvSpPr/>
      </dsp:nvSpPr>
      <dsp:spPr>
        <a:xfrm>
          <a:off x="453107" y="847913"/>
          <a:ext cx="5618412" cy="423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1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accent2">
                  <a:lumMod val="75000"/>
                </a:schemeClr>
              </a:solidFill>
            </a:rPr>
            <a:t>На уроке физической культуры 6436</a:t>
          </a:r>
        </a:p>
      </dsp:txBody>
      <dsp:txXfrm>
        <a:off x="453107" y="847913"/>
        <a:ext cx="5618412" cy="423956"/>
      </dsp:txXfrm>
    </dsp:sp>
    <dsp:sp modelId="{BACECA0F-3F93-4B94-82E6-034F38123626}">
      <dsp:nvSpPr>
        <dsp:cNvPr id="0" name=""/>
        <dsp:cNvSpPr/>
      </dsp:nvSpPr>
      <dsp:spPr>
        <a:xfrm>
          <a:off x="188134" y="794919"/>
          <a:ext cx="529946" cy="529946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F90BC-A0E7-4929-B856-B66FBD966A2F}">
      <dsp:nvSpPr>
        <dsp:cNvPr id="0" name=""/>
        <dsp:cNvSpPr/>
      </dsp:nvSpPr>
      <dsp:spPr>
        <a:xfrm>
          <a:off x="298999" y="1483848"/>
          <a:ext cx="5772520" cy="423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651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accent2">
                  <a:lumMod val="75000"/>
                </a:schemeClr>
              </a:solidFill>
            </a:rPr>
            <a:t>На занятиях дополнительного образования и соревнованиях 1205 </a:t>
          </a:r>
        </a:p>
      </dsp:txBody>
      <dsp:txXfrm>
        <a:off x="298999" y="1483848"/>
        <a:ext cx="5772520" cy="423956"/>
      </dsp:txXfrm>
    </dsp:sp>
    <dsp:sp modelId="{FC5ECC3E-E195-4784-B8A0-88A51F54E484}">
      <dsp:nvSpPr>
        <dsp:cNvPr id="0" name=""/>
        <dsp:cNvSpPr/>
      </dsp:nvSpPr>
      <dsp:spPr>
        <a:xfrm>
          <a:off x="34026" y="1430854"/>
          <a:ext cx="529946" cy="529946"/>
        </a:xfrm>
        <a:prstGeom prst="ellipse">
          <a:avLst/>
        </a:prstGeom>
        <a:solidFill>
          <a:srgbClr val="FFFF66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0.44186</cdr:x>
      <cdr:y>0.18001</cdr:y>
    </cdr:from>
    <cdr:to>
      <cdr:x>0.55261</cdr:x>
      <cdr:y>0.35584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38BBD1-A828-4C3D-B9F3-A0E82F5FF460}"/>
            </a:ext>
          </a:extLst>
        </cdr:cNvPr>
        <cdr:cNvSpPr txBox="1"/>
      </cdr:nvSpPr>
      <cdr:spPr>
        <a:xfrm xmlns:a="http://schemas.openxmlformats.org/drawingml/2006/main">
          <a:off x="364847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1</a:t>
          </a:r>
        </a:p>
      </cdr:txBody>
    </cdr:sp>
  </cdr:relSizeAnchor>
  <cdr:relSizeAnchor xmlns:cdr="http://schemas.openxmlformats.org/drawingml/2006/chartDrawing">
    <cdr:from>
      <cdr:x>0.48223</cdr:x>
      <cdr:y>0.19891</cdr:y>
    </cdr:from>
    <cdr:to>
      <cdr:x>0.48777</cdr:x>
      <cdr:y>0.2077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8E00B65-B0EA-4414-B6FE-136D189A605A}"/>
            </a:ext>
          </a:extLst>
        </cdr:cNvPr>
        <cdr:cNvSpPr txBox="1"/>
      </cdr:nvSpPr>
      <cdr:spPr>
        <a:xfrm xmlns:a="http://schemas.openxmlformats.org/drawingml/2006/main">
          <a:off x="3981775" y="1034401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22</a:t>
          </a:r>
        </a:p>
      </cdr:txBody>
    </cdr:sp>
  </cdr:relSizeAnchor>
  <cdr:relSizeAnchor xmlns:cdr="http://schemas.openxmlformats.org/drawingml/2006/chartDrawing">
    <cdr:from>
      <cdr:x>0.49419</cdr:x>
      <cdr:y>0.22155</cdr:y>
    </cdr:from>
    <cdr:to>
      <cdr:x>0.60493</cdr:x>
      <cdr:y>0.39738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5EADC41-6353-4277-B70B-60FE698CE4D6}"/>
            </a:ext>
          </a:extLst>
        </cdr:cNvPr>
        <cdr:cNvSpPr txBox="1"/>
      </cdr:nvSpPr>
      <cdr:spPr>
        <a:xfrm xmlns:a="http://schemas.openxmlformats.org/drawingml/2006/main">
          <a:off x="4080520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2</a:t>
          </a:r>
        </a:p>
      </cdr:txBody>
    </cdr:sp>
  </cdr:relSizeAnchor>
  <cdr:relSizeAnchor xmlns:cdr="http://schemas.openxmlformats.org/drawingml/2006/chartDrawing">
    <cdr:from>
      <cdr:x>0.56396</cdr:x>
      <cdr:y>0.33232</cdr:y>
    </cdr:from>
    <cdr:to>
      <cdr:x>0.6747</cdr:x>
      <cdr:y>0.50816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C1AE01A-3177-4DD1-A9E0-B9CF1425E68E}"/>
            </a:ext>
          </a:extLst>
        </cdr:cNvPr>
        <cdr:cNvSpPr txBox="1"/>
      </cdr:nvSpPr>
      <cdr:spPr>
        <a:xfrm xmlns:a="http://schemas.openxmlformats.org/drawingml/2006/main">
          <a:off x="4656584" y="1728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0.53779</cdr:x>
      <cdr:y>0.31848</cdr:y>
    </cdr:from>
    <cdr:to>
      <cdr:x>0.64854</cdr:x>
      <cdr:y>0.49431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9176535-11FC-497E-9EE5-6669A07FD464}"/>
            </a:ext>
          </a:extLst>
        </cdr:cNvPr>
        <cdr:cNvSpPr txBox="1"/>
      </cdr:nvSpPr>
      <cdr:spPr>
        <a:xfrm xmlns:a="http://schemas.openxmlformats.org/drawingml/2006/main">
          <a:off x="4440560" y="16561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3</a:t>
          </a:r>
        </a:p>
      </cdr:txBody>
    </cdr:sp>
  </cdr:relSizeAnchor>
  <cdr:relSizeAnchor xmlns:cdr="http://schemas.openxmlformats.org/drawingml/2006/chartDrawing">
    <cdr:from>
      <cdr:x>0.5814</cdr:x>
      <cdr:y>0.4431</cdr:y>
    </cdr:from>
    <cdr:to>
      <cdr:x>0.69214</cdr:x>
      <cdr:y>0.61893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009390E1-DC35-43E7-8E16-973C72914AC2}"/>
            </a:ext>
          </a:extLst>
        </cdr:cNvPr>
        <cdr:cNvSpPr txBox="1"/>
      </cdr:nvSpPr>
      <cdr:spPr>
        <a:xfrm xmlns:a="http://schemas.openxmlformats.org/drawingml/2006/main">
          <a:off x="4800600" y="23042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4</a:t>
          </a:r>
        </a:p>
      </cdr:txBody>
    </cdr:sp>
  </cdr:relSizeAnchor>
  <cdr:relSizeAnchor xmlns:cdr="http://schemas.openxmlformats.org/drawingml/2006/chartDrawing">
    <cdr:from>
      <cdr:x>0.56396</cdr:x>
      <cdr:y>0.58156</cdr:y>
    </cdr:from>
    <cdr:to>
      <cdr:x>0.6747</cdr:x>
      <cdr:y>0.7574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712001F7-D8E5-4D79-9FC2-BA266578ED88}"/>
            </a:ext>
          </a:extLst>
        </cdr:cNvPr>
        <cdr:cNvSpPr txBox="1"/>
      </cdr:nvSpPr>
      <cdr:spPr>
        <a:xfrm xmlns:a="http://schemas.openxmlformats.org/drawingml/2006/main">
          <a:off x="4656584" y="30243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5</a:t>
          </a:r>
        </a:p>
      </cdr:txBody>
    </cdr:sp>
  </cdr:relSizeAnchor>
  <cdr:relSizeAnchor xmlns:cdr="http://schemas.openxmlformats.org/drawingml/2006/chartDrawing">
    <cdr:from>
      <cdr:x>0.46803</cdr:x>
      <cdr:y>0.72003</cdr:y>
    </cdr:from>
    <cdr:to>
      <cdr:x>0.57877</cdr:x>
      <cdr:y>0.89587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9C15A43E-79BF-4808-B86A-5C0A7D00562B}"/>
            </a:ext>
          </a:extLst>
        </cdr:cNvPr>
        <cdr:cNvSpPr txBox="1"/>
      </cdr:nvSpPr>
      <cdr:spPr>
        <a:xfrm xmlns:a="http://schemas.openxmlformats.org/drawingml/2006/main">
          <a:off x="3864496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6</a:t>
          </a:r>
        </a:p>
      </cdr:txBody>
    </cdr:sp>
  </cdr:relSizeAnchor>
  <cdr:relSizeAnchor xmlns:cdr="http://schemas.openxmlformats.org/drawingml/2006/chartDrawing">
    <cdr:from>
      <cdr:x>0.29361</cdr:x>
      <cdr:y>0.60926</cdr:y>
    </cdr:from>
    <cdr:to>
      <cdr:x>0.40435</cdr:x>
      <cdr:y>0.78509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24B9092C-59A8-4505-99F8-B45F73FB74F8}"/>
            </a:ext>
          </a:extLst>
        </cdr:cNvPr>
        <cdr:cNvSpPr txBox="1"/>
      </cdr:nvSpPr>
      <cdr:spPr>
        <a:xfrm xmlns:a="http://schemas.openxmlformats.org/drawingml/2006/main">
          <a:off x="2424336" y="31683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7</a:t>
          </a:r>
        </a:p>
      </cdr:txBody>
    </cdr:sp>
  </cdr:relSizeAnchor>
  <cdr:relSizeAnchor xmlns:cdr="http://schemas.openxmlformats.org/drawingml/2006/chartDrawing">
    <cdr:from>
      <cdr:x>0.30233</cdr:x>
      <cdr:y>0.38771</cdr:y>
    </cdr:from>
    <cdr:to>
      <cdr:x>0.41307</cdr:x>
      <cdr:y>0.56354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CE72DA84-F4DD-4E93-8588-58D50DC27D0D}"/>
            </a:ext>
          </a:extLst>
        </cdr:cNvPr>
        <cdr:cNvSpPr txBox="1"/>
      </cdr:nvSpPr>
      <cdr:spPr>
        <a:xfrm xmlns:a="http://schemas.openxmlformats.org/drawingml/2006/main">
          <a:off x="2496344" y="20162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8</a:t>
          </a:r>
        </a:p>
      </cdr:txBody>
    </cdr:sp>
  </cdr:relSizeAnchor>
  <cdr:relSizeAnchor xmlns:cdr="http://schemas.openxmlformats.org/drawingml/2006/chartDrawing">
    <cdr:from>
      <cdr:x>0.35466</cdr:x>
      <cdr:y>0.26309</cdr:y>
    </cdr:from>
    <cdr:to>
      <cdr:x>0.4654</cdr:x>
      <cdr:y>0.43892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28342AC5-6638-4163-9F03-6F926FEA9558}"/>
            </a:ext>
          </a:extLst>
        </cdr:cNvPr>
        <cdr:cNvSpPr txBox="1"/>
      </cdr:nvSpPr>
      <cdr:spPr>
        <a:xfrm xmlns:a="http://schemas.openxmlformats.org/drawingml/2006/main">
          <a:off x="2928392" y="1368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9</a:t>
          </a:r>
        </a:p>
      </cdr:txBody>
    </cdr:sp>
  </cdr:relSizeAnchor>
  <cdr:relSizeAnchor xmlns:cdr="http://schemas.openxmlformats.org/drawingml/2006/chartDrawing">
    <cdr:from>
      <cdr:x>0.38954</cdr:x>
      <cdr:y>0.23539</cdr:y>
    </cdr:from>
    <cdr:to>
      <cdr:x>0.4157</cdr:x>
      <cdr:y>0.24419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3E0F8E7B-C4ED-4183-92B9-1C892F71FDD7}"/>
            </a:ext>
          </a:extLst>
        </cdr:cNvPr>
        <cdr:cNvSpPr txBox="1"/>
      </cdr:nvSpPr>
      <cdr:spPr>
        <a:xfrm xmlns:a="http://schemas.openxmlformats.org/drawingml/2006/main">
          <a:off x="3216424" y="1224136"/>
          <a:ext cx="216024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10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84672FC9-588F-401E-88F9-2F77011211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2801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15153"/>
            <a:ext cx="502920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alt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30306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99AFA611-80BD-4211-9BC7-57019744C6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660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FA611-80BD-4211-9BC7-57019744C6EE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97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FA611-80BD-4211-9BC7-57019744C6E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27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FA611-80BD-4211-9BC7-57019744C6EE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495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C1A9A5FE-BE5E-439E-ABFA-F73A171C63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5A2C-F8B9-49A8-8C80-191D963476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90556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2EDBC-5C7C-4C1A-872B-6F1DDA0F1A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71234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6D50C-893C-4D79-8429-E0D3E147E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0264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0AAED-505D-409B-8759-ED39CD8A5D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4014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394C-86EF-4B7B-8425-BD0437414C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42288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EB187-312F-48C4-A8FC-63ED0D9597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74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BFACD-CDB2-450C-937F-2E2B6A3CCC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67578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ACAF0-823F-4110-BC18-3202421ECD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1035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915AF-2192-4C74-AEBE-94E14B55E3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84410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7E1E5-9C4C-4020-B463-BFC047618E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8807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Текст второго уровня</a:t>
            </a:r>
          </a:p>
          <a:p>
            <a:pPr lvl="2"/>
            <a:r>
              <a:rPr lang="ru-RU" altLang="ru-RU"/>
              <a:t>Текст третьего уровня</a:t>
            </a:r>
          </a:p>
          <a:p>
            <a:pPr lvl="3"/>
            <a:r>
              <a:rPr lang="ru-RU" altLang="ru-RU"/>
              <a:t> Текст четвертого уровня</a:t>
            </a:r>
          </a:p>
          <a:p>
            <a:pPr lvl="4"/>
            <a:r>
              <a:rPr lang="ru-RU" altLang="ru-RU"/>
              <a:t>Текст пятого уровня</a:t>
            </a:r>
          </a:p>
          <a:p>
            <a:pPr lvl="1"/>
            <a:endParaRPr lang="ru-RU" altLang="ru-RU"/>
          </a:p>
          <a:p>
            <a:pPr lvl="2"/>
            <a:endParaRPr lang="ru-RU" altLang="ru-RU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endParaRPr lang="ru-RU" alt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endParaRPr lang="ru-RU" altLang="ru-RU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BDB0C1E0-85D4-4E38-B7C0-4F7E47E580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 kern="1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g"/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1685" y="2797148"/>
            <a:ext cx="78327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ВСЕРОССИЙСКИЙ ОБУЧАЮЩИЙ СЕМИНАР</a:t>
            </a:r>
          </a:p>
          <a:p>
            <a:pPr algn="ctr"/>
            <a:endParaRPr lang="ru-RU" alt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«Создание безопасной   среды на занятиях физической культурой 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и спортом в общеобразовательных организациях Российской Федерации» </a:t>
            </a:r>
          </a:p>
          <a:p>
            <a:pPr algn="ctr"/>
            <a:r>
              <a:rPr lang="ru-RU" altLang="ru-RU" sz="1400" b="1" i="1" dirty="0">
                <a:solidFill>
                  <a:srgbClr val="002060"/>
                </a:solidFill>
              </a:rPr>
              <a:t>Методы, формы и средства её формирования</a:t>
            </a:r>
            <a:br>
              <a:rPr lang="ru-RU" altLang="ru-RU" sz="2000" b="1" i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E84C17-D078-4329-A747-2E85459C7D62}"/>
              </a:ext>
            </a:extLst>
          </p:cNvPr>
          <p:cNvSpPr/>
          <p:nvPr/>
        </p:nvSpPr>
        <p:spPr>
          <a:xfrm>
            <a:off x="7668344" y="1531824"/>
            <a:ext cx="9361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br>
              <a:rPr lang="ru-RU" sz="3600" b="1" dirty="0">
                <a:solidFill>
                  <a:srgbClr val="002060"/>
                </a:solidFill>
              </a:rPr>
            </a:br>
            <a:endParaRPr lang="ru-RU" sz="36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id="{12DDA081-2BED-40BC-8FDB-89F75513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35" y="331986"/>
            <a:ext cx="720169" cy="100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18CB43-D306-4112-AA13-5AE9951D15E8}"/>
              </a:ext>
            </a:extLst>
          </p:cNvPr>
          <p:cNvSpPr/>
          <p:nvPr/>
        </p:nvSpPr>
        <p:spPr>
          <a:xfrm>
            <a:off x="1281112" y="400840"/>
            <a:ext cx="7620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Министерство просвещения Российской Федерации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AE18FD-4775-4998-8782-CB0824DFA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8" y="212014"/>
            <a:ext cx="1068218" cy="1128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81A66-B48D-49DE-ADB3-3A8DE3E72F1F}"/>
              </a:ext>
            </a:extLst>
          </p:cNvPr>
          <p:cNvSpPr txBox="1"/>
          <p:nvPr/>
        </p:nvSpPr>
        <p:spPr>
          <a:xfrm>
            <a:off x="1151620" y="92822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</a:p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Федеральный ресурсный центр развития дополнительного образования детей физкультурно-спортивной направленности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EB327-02A2-46A2-9D7B-C25C797E9411}"/>
              </a:ext>
            </a:extLst>
          </p:cNvPr>
          <p:cNvSpPr txBox="1"/>
          <p:nvPr/>
        </p:nvSpPr>
        <p:spPr>
          <a:xfrm>
            <a:off x="3814934" y="2437496"/>
            <a:ext cx="151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22 мая 2020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8FC05-BA54-4F60-9FD3-04AA79D733C6}"/>
              </a:ext>
            </a:extLst>
          </p:cNvPr>
          <p:cNvSpPr txBox="1"/>
          <p:nvPr/>
        </p:nvSpPr>
        <p:spPr>
          <a:xfrm>
            <a:off x="4679544" y="5980106"/>
            <a:ext cx="44202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  <a:t>Грибачева Марина Анатольевна –</a:t>
            </a:r>
            <a:b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  <a:t>заместитель директора ФГБУ «ФЦОМОФВ»,</a:t>
            </a:r>
          </a:p>
          <a:p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  <a:t>руководитель ФРЦ  ФГБУ «ФЦОМОФВ», </a:t>
            </a:r>
            <a:r>
              <a:rPr lang="ru-RU" altLang="ru-RU" sz="1400" dirty="0" err="1">
                <a:solidFill>
                  <a:schemeClr val="accent2">
                    <a:lumMod val="50000"/>
                  </a:schemeClr>
                </a:solidFill>
              </a:rPr>
              <a:t>кпн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  <a:t>, ОФК.</a:t>
            </a:r>
            <a:br>
              <a:rPr lang="ru-RU" altLang="ru-RU" sz="14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4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>
            <a:extLst>
              <a:ext uri="{FF2B5EF4-FFF2-40B4-BE49-F238E27FC236}">
                <a16:creationId xmlns:a16="http://schemas.microsoft.com/office/drawing/2014/main" id="{9C45895F-7730-4C79-B3C8-48A6AD71E9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5536" y="537167"/>
            <a:ext cx="8027564" cy="6320833"/>
            <a:chOff x="165" y="42"/>
            <a:chExt cx="5282" cy="4159"/>
          </a:xfrm>
        </p:grpSpPr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099A8E50-D5F9-4D38-8713-6B8050C041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" y="164"/>
              <a:ext cx="5164" cy="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BBC4C1DA-9C0C-420B-ADBC-B77A0AAFB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" y="42"/>
              <a:ext cx="5068" cy="39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45FD637-DE7F-4040-BB85-458E543A3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1285"/>
              <a:ext cx="1259" cy="2205"/>
            </a:xfrm>
            <a:custGeom>
              <a:avLst/>
              <a:gdLst/>
              <a:ahLst/>
              <a:cxnLst>
                <a:cxn ang="0">
                  <a:pos x="99" y="307"/>
                </a:cxn>
                <a:cxn ang="0">
                  <a:pos x="170" y="170"/>
                </a:cxn>
                <a:cxn ang="0">
                  <a:pos x="0" y="0"/>
                </a:cxn>
                <a:cxn ang="0">
                  <a:pos x="0" y="170"/>
                </a:cxn>
                <a:cxn ang="0">
                  <a:pos x="99" y="307"/>
                </a:cxn>
              </a:cxnLst>
              <a:rect l="0" t="0" r="r" b="b"/>
              <a:pathLst>
                <a:path w="170" h="307">
                  <a:moveTo>
                    <a:pt x="99" y="307"/>
                  </a:moveTo>
                  <a:cubicBezTo>
                    <a:pt x="143" y="275"/>
                    <a:pt x="170" y="224"/>
                    <a:pt x="170" y="170"/>
                  </a:cubicBezTo>
                  <a:cubicBezTo>
                    <a:pt x="170" y="76"/>
                    <a:pt x="93" y="0"/>
                    <a:pt x="0" y="0"/>
                  </a:cubicBezTo>
                  <a:lnTo>
                    <a:pt x="0" y="170"/>
                  </a:lnTo>
                  <a:lnTo>
                    <a:pt x="99" y="307"/>
                  </a:lnTo>
                  <a:close/>
                </a:path>
              </a:pathLst>
            </a:custGeom>
            <a:solidFill>
              <a:srgbClr val="FF99CC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96D98CF-DFF0-4552-801B-7820D64A6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" y="2506"/>
              <a:ext cx="1659" cy="1221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25" y="170"/>
                </a:cxn>
                <a:cxn ang="0">
                  <a:pos x="224" y="137"/>
                </a:cxn>
                <a:cxn ang="0">
                  <a:pos x="125" y="0"/>
                </a:cxn>
                <a:cxn ang="0">
                  <a:pos x="0" y="116"/>
                </a:cxn>
              </a:cxnLst>
              <a:rect l="0" t="0" r="r" b="b"/>
              <a:pathLst>
                <a:path w="224" h="170">
                  <a:moveTo>
                    <a:pt x="0" y="116"/>
                  </a:moveTo>
                  <a:cubicBezTo>
                    <a:pt x="32" y="150"/>
                    <a:pt x="77" y="170"/>
                    <a:pt x="125" y="170"/>
                  </a:cubicBezTo>
                  <a:cubicBezTo>
                    <a:pt x="160" y="169"/>
                    <a:pt x="195" y="158"/>
                    <a:pt x="224" y="137"/>
                  </a:cubicBezTo>
                  <a:lnTo>
                    <a:pt x="125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CC99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A6720DC-6BCF-4249-9DB4-B210042A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" y="2506"/>
              <a:ext cx="1023" cy="833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13" y="116"/>
                </a:cxn>
                <a:cxn ang="0">
                  <a:pos x="138" y="0"/>
                </a:cxn>
                <a:cxn ang="0">
                  <a:pos x="0" y="99"/>
                </a:cxn>
              </a:cxnLst>
              <a:rect l="0" t="0" r="r" b="b"/>
              <a:pathLst>
                <a:path w="138" h="116">
                  <a:moveTo>
                    <a:pt x="0" y="99"/>
                  </a:moveTo>
                  <a:cubicBezTo>
                    <a:pt x="4" y="105"/>
                    <a:pt x="9" y="110"/>
                    <a:pt x="13" y="116"/>
                  </a:cubicBezTo>
                  <a:lnTo>
                    <a:pt x="13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FF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B2EA3FA-0C7C-4FC9-9D67-FE1D8D76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2506"/>
              <a:ext cx="1260" cy="7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2" y="99"/>
                </a:cxn>
                <a:cxn ang="0">
                  <a:pos x="170" y="0"/>
                </a:cxn>
                <a:cxn ang="0">
                  <a:pos x="0" y="11"/>
                </a:cxn>
              </a:cxnLst>
              <a:rect l="0" t="0" r="r" b="b"/>
              <a:pathLst>
                <a:path w="170" h="99">
                  <a:moveTo>
                    <a:pt x="0" y="11"/>
                  </a:moveTo>
                  <a:cubicBezTo>
                    <a:pt x="2" y="43"/>
                    <a:pt x="13" y="74"/>
                    <a:pt x="32" y="99"/>
                  </a:cubicBezTo>
                  <a:lnTo>
                    <a:pt x="17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A1FCD1D-BD7B-49DC-87AB-EF5CE5A13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1608"/>
              <a:ext cx="1267" cy="977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1" y="124"/>
                </a:cxn>
                <a:cxn ang="0">
                  <a:pos x="1" y="136"/>
                </a:cxn>
                <a:cxn ang="0">
                  <a:pos x="171" y="125"/>
                </a:cxn>
                <a:cxn ang="0">
                  <a:pos x="54" y="0"/>
                </a:cxn>
              </a:cxnLst>
              <a:rect l="0" t="0" r="r" b="b"/>
              <a:pathLst>
                <a:path w="171" h="136">
                  <a:moveTo>
                    <a:pt x="54" y="0"/>
                  </a:moveTo>
                  <a:cubicBezTo>
                    <a:pt x="20" y="32"/>
                    <a:pt x="1" y="77"/>
                    <a:pt x="1" y="124"/>
                  </a:cubicBezTo>
                  <a:cubicBezTo>
                    <a:pt x="0" y="128"/>
                    <a:pt x="1" y="132"/>
                    <a:pt x="1" y="136"/>
                  </a:cubicBezTo>
                  <a:lnTo>
                    <a:pt x="171" y="12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C99FF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4F5180D-81CE-4F5F-8C4C-1EB82E644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00"/>
              <a:ext cx="867" cy="110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29"/>
                </a:cxn>
                <a:cxn ang="0">
                  <a:pos x="117" y="154"/>
                </a:cxn>
                <a:cxn ang="0">
                  <a:pos x="44" y="0"/>
                </a:cxn>
              </a:cxnLst>
              <a:rect l="0" t="0" r="r" b="b"/>
              <a:pathLst>
                <a:path w="117" h="154">
                  <a:moveTo>
                    <a:pt x="44" y="0"/>
                  </a:moveTo>
                  <a:cubicBezTo>
                    <a:pt x="28" y="7"/>
                    <a:pt x="13" y="17"/>
                    <a:pt x="0" y="29"/>
                  </a:cubicBezTo>
                  <a:lnTo>
                    <a:pt x="117" y="15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B991B844-7482-4BC5-8EC0-3F5AF4FAE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" y="1285"/>
              <a:ext cx="541" cy="1221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6"/>
                </a:cxn>
                <a:cxn ang="0">
                  <a:pos x="73" y="170"/>
                </a:cxn>
                <a:cxn ang="0">
                  <a:pos x="72" y="0"/>
                </a:cxn>
              </a:cxnLst>
              <a:rect l="0" t="0" r="r" b="b"/>
              <a:pathLst>
                <a:path w="73" h="170">
                  <a:moveTo>
                    <a:pt x="72" y="0"/>
                  </a:moveTo>
                  <a:cubicBezTo>
                    <a:pt x="48" y="0"/>
                    <a:pt x="23" y="5"/>
                    <a:pt x="0" y="16"/>
                  </a:cubicBezTo>
                  <a:lnTo>
                    <a:pt x="73" y="17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66CC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BE42D93A-19D3-4324-8093-D262BAB91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22"/>
              <a:ext cx="11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Виды травм  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7CBB4ED-F996-416A-9299-64020D85D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530"/>
              <a:ext cx="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0A6F137-5667-4CE1-8EC3-E586B2879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1414"/>
              <a:ext cx="141" cy="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9" y="11"/>
                </a:cxn>
              </a:cxnLst>
              <a:rect l="0" t="0" r="r" b="b"/>
              <a:pathLst>
                <a:path w="19" h="11">
                  <a:moveTo>
                    <a:pt x="0" y="0"/>
                  </a:moveTo>
                  <a:lnTo>
                    <a:pt x="10" y="0"/>
                  </a:lnTo>
                  <a:lnTo>
                    <a:pt x="19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1997B04-3496-4871-A9DA-EF4EE9F6D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997"/>
              <a:ext cx="103" cy="3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4" y="44"/>
                </a:cxn>
              </a:cxnLst>
              <a:rect l="0" t="0" r="r" b="b"/>
              <a:pathLst>
                <a:path w="14" h="44">
                  <a:moveTo>
                    <a:pt x="0" y="0"/>
                  </a:moveTo>
                  <a:lnTo>
                    <a:pt x="10" y="0"/>
                  </a:lnTo>
                  <a:lnTo>
                    <a:pt x="14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2114614A-DC83-4736-95FC-5D6A32FCB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1429"/>
              <a:ext cx="948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перелом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9F544E93-8380-42BB-886B-D01A98A64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90"/>
              <a:ext cx="341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40%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1E2D1D0A-EB35-49C1-8870-DE85CB645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" y="3792"/>
              <a:ext cx="504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ушибы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5BB03850-558F-4C5C-A9B5-171E85913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" y="3964"/>
              <a:ext cx="341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23%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0F1D9EBF-F0BA-4B0D-9A27-C7B2CCCE3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" y="3310"/>
              <a:ext cx="533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вывихи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F2D99807-F3C7-47A9-B54D-179420EC8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" y="3483"/>
              <a:ext cx="2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0BA8DA42-5415-4357-83D5-E37D4D9CB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" y="2843"/>
              <a:ext cx="55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растяж.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B0E9CDDE-EECA-476A-8F61-FACF3BBD4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" y="3016"/>
              <a:ext cx="2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DFB879BD-5CE3-4307-9FFB-7A7BA8F29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" y="1816"/>
              <a:ext cx="72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Тр.головы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DCBFA1C7-95B4-40DD-A65A-46E3DD511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89"/>
              <a:ext cx="341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14%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9F178B9-CE30-463D-BA05-8822E15B3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9" y="1249"/>
              <a:ext cx="6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Тр. Позв.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203C79B5-303A-4130-9E59-2871FEA08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" y="1421"/>
              <a:ext cx="2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506A5EEC-A8C3-4D7C-9D02-93C683EFA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832"/>
              <a:ext cx="54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Прочее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011E9DA5-B119-402F-80C6-8F127553E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" y="1004"/>
              <a:ext cx="2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6B309678-A4C1-45A1-8C0D-CAD507A36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" y="1816"/>
              <a:ext cx="882" cy="135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25B0CCC4-9EDA-4D25-B75C-973FEA2A0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1888"/>
              <a:ext cx="81" cy="79"/>
            </a:xfrm>
            <a:prstGeom prst="rect">
              <a:avLst/>
            </a:prstGeom>
            <a:solidFill>
              <a:srgbClr val="FF99CC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CC28CA5C-B6DC-4CB4-A60E-522622DA1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1845"/>
              <a:ext cx="622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перелом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6C8B97F9-C0EA-4EC0-B963-2E55F7D03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082"/>
              <a:ext cx="81" cy="79"/>
            </a:xfrm>
            <a:prstGeom prst="rect">
              <a:avLst/>
            </a:prstGeom>
            <a:solidFill>
              <a:srgbClr val="FFCC99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F7D6C463-C654-4FBA-9753-69E555FB7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039"/>
              <a:ext cx="504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ушибы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ABD43309-534B-4838-AF2A-448BF0E9F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276"/>
              <a:ext cx="81" cy="79"/>
            </a:xfrm>
            <a:prstGeom prst="rect">
              <a:avLst/>
            </a:prstGeom>
            <a:solidFill>
              <a:srgbClr val="FFFF00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A4D029FB-656F-416D-8E34-55CA1E38A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233"/>
              <a:ext cx="533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вывихи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B613CFBF-51F7-44B9-8330-A576591C2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470"/>
              <a:ext cx="81" cy="79"/>
            </a:xfrm>
            <a:prstGeom prst="rect">
              <a:avLst/>
            </a:prstGeom>
            <a:solidFill>
              <a:srgbClr val="00FF00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5C806DBB-E6E8-49B3-9AF0-983D18C9C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427"/>
              <a:ext cx="55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растяж.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05653D30-F7C5-4EF8-B129-FFE807554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664"/>
              <a:ext cx="81" cy="79"/>
            </a:xfrm>
            <a:prstGeom prst="rect">
              <a:avLst/>
            </a:prstGeom>
            <a:solidFill>
              <a:srgbClr val="CC99FF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515A5AF9-B7FB-44F1-A5AD-1899CA44B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621"/>
              <a:ext cx="72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Тр.головы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EFF321FE-66A3-4727-93A6-4C5939E29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2858"/>
              <a:ext cx="81" cy="79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A4500523-CA25-4B6A-9586-D67FCCD9D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815"/>
              <a:ext cx="659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Тр. Позв.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F148D6A5-80F0-409D-A40B-C3F448C9E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" y="3052"/>
              <a:ext cx="81" cy="79"/>
            </a:xfrm>
            <a:prstGeom prst="rect">
              <a:avLst/>
            </a:prstGeom>
            <a:solidFill>
              <a:srgbClr val="0066CC"/>
            </a:solidFill>
            <a:ln w="1111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49D9D856-BE0C-4CBF-9B7A-40C5F0212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3009"/>
              <a:ext cx="54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Прочее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5711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DE5465-CC26-4990-8077-AAD6611B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48" y="481313"/>
            <a:ext cx="8030852" cy="438944"/>
          </a:xfrm>
        </p:spPr>
        <p:txBody>
          <a:bodyPr/>
          <a:lstStyle/>
          <a:p>
            <a:r>
              <a:rPr lang="ru-RU" sz="1800" dirty="0"/>
              <a:t>Показатели травматизма по параллелям (классам) обучающихся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5EAF8AB-2CA8-49CF-BB76-0165364AC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510045"/>
              </p:ext>
            </p:extLst>
          </p:nvPr>
        </p:nvGraphicFramePr>
        <p:xfrm>
          <a:off x="491480" y="1412776"/>
          <a:ext cx="8256984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6460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19" y="1855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Макет образовательной среды на занятиях физической культурой и спортом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4157877" y="2490835"/>
            <a:ext cx="2" cy="39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838034" y="2006176"/>
            <a:ext cx="624488" cy="74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754571" y="3047724"/>
            <a:ext cx="792088" cy="116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818117" y="3974998"/>
            <a:ext cx="723042" cy="30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868824" y="4368039"/>
            <a:ext cx="1174701" cy="113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235732" y="4416274"/>
            <a:ext cx="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564345" y="11306667"/>
            <a:ext cx="152496" cy="349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3097269" y="2356634"/>
            <a:ext cx="400928" cy="343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17271" y="2048857"/>
            <a:ext cx="87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учитель</a:t>
            </a:r>
          </a:p>
        </p:txBody>
      </p:sp>
      <p:pic>
        <p:nvPicPr>
          <p:cNvPr id="1032" name="Picture 8" descr="http://www.educationworld.com/a_admin/newsletter/clipart/images/clip_may00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806474"/>
            <a:ext cx="1728192" cy="13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578375" y="2186002"/>
            <a:ext cx="1440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одноклассники</a:t>
            </a:r>
          </a:p>
        </p:txBody>
      </p:sp>
      <p:pic>
        <p:nvPicPr>
          <p:cNvPr id="1034" name="Picture 10" descr="http://www.konakovoregion.ru/sites/default/files/sportzal-v-zavidovo-new-2015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64" y="710316"/>
            <a:ext cx="1742609" cy="129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432482" y="799851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Спортивный зал,</a:t>
            </a:r>
          </a:p>
          <a:p>
            <a:r>
              <a:rPr lang="ru-RU" sz="1400" dirty="0"/>
              <a:t> тренажерный зал, стадион, бассейн</a:t>
            </a:r>
          </a:p>
        </p:txBody>
      </p:sp>
      <p:pic>
        <p:nvPicPr>
          <p:cNvPr id="1036" name="Picture 12" descr="http://www.atlant-sport.ru/uploads/main_product_149605550120602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59" y="2199587"/>
            <a:ext cx="1472119" cy="12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 стрелкой 37"/>
          <p:cNvCxnSpPr>
            <a:stCxn id="1026" idx="3"/>
          </p:cNvCxnSpPr>
          <p:nvPr/>
        </p:nvCxnSpPr>
        <p:spPr>
          <a:xfrm>
            <a:off x="4818117" y="3489806"/>
            <a:ext cx="2076738" cy="166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https://thumbs.dreamstime.com/z/%D1%81%D0%BF%D0%BE%D1%80%D1%82-%D0%B8-%D0%B8%D0%B7%D0%BE%D0%B1%D1%80%D0%B0%D0%B6%D0%B5%D0%BD%D0%B8%D0%B5-%D1%82%D0%B5%D0%BC%D1%8B-%D1%81%D0%BF%D0%BE%D1%80%D1%82%D0%B7%D0%B0-%D0%B0-%D0%B8-%D1%8E%D1%81%D1%82%D1%80%D0%B0%D1%86%D0%B8%D1%8F-%D0%B2%D0%B5%D0%BA%D1%82%D0%BE%D1%80%D0%B0-eps-30218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21846"/>
            <a:ext cx="1656001" cy="12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477814" y="3910421"/>
            <a:ext cx="150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Спортивное оборудование</a:t>
            </a:r>
          </a:p>
        </p:txBody>
      </p:sp>
      <p:pic>
        <p:nvPicPr>
          <p:cNvPr id="1040" name="Picture 16" descr="http://omskschool145.ucoz.net/Obespechenie/Biblioteka/books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98" y="3989701"/>
            <a:ext cx="1470142" cy="10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121228" y="4580502"/>
            <a:ext cx="177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Образовательные программы</a:t>
            </a:r>
          </a:p>
        </p:txBody>
      </p:sp>
      <p:pic>
        <p:nvPicPr>
          <p:cNvPr id="1042" name="Picture 18" descr="https://tinyclipart.com/resource/runner-20clipart/runner-20clipart-137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53" y="5434769"/>
            <a:ext cx="1378861" cy="14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536827" y="5622216"/>
            <a:ext cx="1447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Внешкольные спортивные мероприятия</a:t>
            </a:r>
          </a:p>
        </p:txBody>
      </p:sp>
      <p:pic>
        <p:nvPicPr>
          <p:cNvPr id="1044" name="Picture 20" descr="http://tulacenter16.ru/img/News/ukol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87" y="5110064"/>
            <a:ext cx="1683368" cy="12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988503" y="6327256"/>
            <a:ext cx="145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Медицинское обеспечение</a:t>
            </a:r>
          </a:p>
        </p:txBody>
      </p:sp>
      <p:pic>
        <p:nvPicPr>
          <p:cNvPr id="1046" name="Picture 22" descr="http://mezencevo.ucoz.ru/_si/0/3143647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62" y="5031065"/>
            <a:ext cx="1538083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Прямая со стрелкой 68"/>
          <p:cNvCxnSpPr/>
          <p:nvPr/>
        </p:nvCxnSpPr>
        <p:spPr>
          <a:xfrm flipH="1">
            <a:off x="2962691" y="4368039"/>
            <a:ext cx="766416" cy="574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778066" y="4228167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ученик</a:t>
            </a:r>
          </a:p>
        </p:txBody>
      </p:sp>
      <p:cxnSp>
        <p:nvCxnSpPr>
          <p:cNvPr id="81" name="Прямая со стрелкой 80"/>
          <p:cNvCxnSpPr/>
          <p:nvPr/>
        </p:nvCxnSpPr>
        <p:spPr>
          <a:xfrm flipH="1" flipV="1">
            <a:off x="2064558" y="3656336"/>
            <a:ext cx="1391318" cy="41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8" name="Picture 24" descr="http://iskorka.moy.su/GAZETA/image_58d80de0ec99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2" y="2757116"/>
            <a:ext cx="1708966" cy="17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Прямая со стрелкой 86"/>
          <p:cNvCxnSpPr/>
          <p:nvPr/>
        </p:nvCxnSpPr>
        <p:spPr>
          <a:xfrm flipH="1">
            <a:off x="1905316" y="4172031"/>
            <a:ext cx="1666853" cy="868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0" name="Picture 26" descr="http://hovrashok.com.ua/images/Dec/01/0423dae782bef3a65a0299d3c5819cb8/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1" y="5103722"/>
            <a:ext cx="1665524" cy="15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7599" y="4705206"/>
            <a:ext cx="2109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Администрация школы</a:t>
            </a:r>
          </a:p>
        </p:txBody>
      </p:sp>
      <p:cxnSp>
        <p:nvCxnSpPr>
          <p:cNvPr id="99" name="Прямая со стрелкой 98"/>
          <p:cNvCxnSpPr/>
          <p:nvPr/>
        </p:nvCxnSpPr>
        <p:spPr>
          <a:xfrm flipH="1" flipV="1">
            <a:off x="1667211" y="2317006"/>
            <a:ext cx="1813957" cy="931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49901" y="2517538"/>
            <a:ext cx="109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Семья</a:t>
            </a:r>
          </a:p>
        </p:txBody>
      </p:sp>
      <p:sp>
        <p:nvSpPr>
          <p:cNvPr id="65" name="TextBox 64"/>
          <p:cNvSpPr txBox="1"/>
          <p:nvPr/>
        </p:nvSpPr>
        <p:spPr>
          <a:xfrm rot="10800000" flipV="1">
            <a:off x="2117087" y="6366197"/>
            <a:ext cx="104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Школьное питание</a:t>
            </a:r>
          </a:p>
        </p:txBody>
      </p:sp>
      <p:sp>
        <p:nvSpPr>
          <p:cNvPr id="90" name="Выноска-облако 89"/>
          <p:cNvSpPr/>
          <p:nvPr/>
        </p:nvSpPr>
        <p:spPr>
          <a:xfrm>
            <a:off x="7599" y="753313"/>
            <a:ext cx="2366627" cy="1603321"/>
          </a:xfrm>
          <a:prstGeom prst="cloudCallout">
            <a:avLst>
              <a:gd name="adj1" fmla="val -37826"/>
              <a:gd name="adj2" fmla="val -1683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/>
                </a:solidFill>
              </a:rPr>
              <a:t>Соматическое и психическое  состояние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14922" y="2102401"/>
            <a:ext cx="197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Спортивный инвентарь</a:t>
            </a:r>
          </a:p>
        </p:txBody>
      </p:sp>
      <p:pic>
        <p:nvPicPr>
          <p:cNvPr id="1028" name="Picture 4" descr="http://www.school2-mozdok.narod.ru/NEWnew/14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43" y="560225"/>
            <a:ext cx="1248783" cy="15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z/boy-winner-268654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13" y="2700589"/>
            <a:ext cx="1293904" cy="15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228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1FB55-D3A5-4898-9E9D-23B83F49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88640"/>
            <a:ext cx="7848600" cy="1295400"/>
          </a:xfrm>
        </p:spPr>
        <p:txBody>
          <a:bodyPr/>
          <a:lstStyle/>
          <a:p>
            <a:r>
              <a:rPr lang="ru-RU" sz="1800" b="1" dirty="0"/>
              <a:t>Обеспечение безопасности образовательной деятельности достигается при решении четырех основных задач:</a:t>
            </a:r>
            <a:br>
              <a:rPr lang="ru-RU" sz="1800" b="1" dirty="0"/>
            </a:br>
            <a:br>
              <a:rPr lang="ru-RU" sz="1800" dirty="0"/>
            </a:br>
            <a:endParaRPr lang="ru-RU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304468-8AA0-4B24-B554-4F87E77D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643" y="1524000"/>
            <a:ext cx="8077200" cy="3810000"/>
          </a:xfrm>
        </p:spPr>
        <p:txBody>
          <a:bodyPr/>
          <a:lstStyle/>
          <a:p>
            <a:pPr algn="l"/>
            <a:r>
              <a:rPr lang="ru-RU" sz="1800" dirty="0"/>
              <a:t>1. идентификация опасных и вредных факторов;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2. разработка соответствующих технических мероприятий и средств от опасных и вредных факторов;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3. разработка организационных мероприятий по обеспечению безопасности учебного процесса и управление охраной труда в образовательной организации;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/>
              <a:t>4. подготовка к действиям в условиях проявления опасностей.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8933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147B3F-5886-4225-93B8-67ED7ABEB934}"/>
              </a:ext>
            </a:extLst>
          </p:cNvPr>
          <p:cNvSpPr txBox="1"/>
          <p:nvPr/>
        </p:nvSpPr>
        <p:spPr>
          <a:xfrm>
            <a:off x="1979712" y="3326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Модель достаточной безопасности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B7C65A2-B96C-4AE2-A029-0FC0BF14C6D4}"/>
              </a:ext>
            </a:extLst>
          </p:cNvPr>
          <p:cNvSpPr/>
          <p:nvPr/>
        </p:nvSpPr>
        <p:spPr>
          <a:xfrm>
            <a:off x="131208" y="987078"/>
            <a:ext cx="4104456" cy="76944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Безопасная среда</a:t>
            </a:r>
          </a:p>
        </p:txBody>
      </p:sp>
      <p:sp>
        <p:nvSpPr>
          <p:cNvPr id="5" name="Блок-схема: знак завершения 4">
            <a:extLst>
              <a:ext uri="{FF2B5EF4-FFF2-40B4-BE49-F238E27FC236}">
                <a16:creationId xmlns:a16="http://schemas.microsoft.com/office/drawing/2014/main" id="{E080EE11-D859-4038-89BC-E8FDEEAF5F98}"/>
              </a:ext>
            </a:extLst>
          </p:cNvPr>
          <p:cNvSpPr/>
          <p:nvPr/>
        </p:nvSpPr>
        <p:spPr>
          <a:xfrm>
            <a:off x="406655" y="1867213"/>
            <a:ext cx="4265748" cy="534030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географический (территориальный)</a:t>
            </a:r>
          </a:p>
        </p:txBody>
      </p:sp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id="{C4AFC7B7-1BC7-45B2-A184-8CB630066676}"/>
              </a:ext>
            </a:extLst>
          </p:cNvPr>
          <p:cNvSpPr/>
          <p:nvPr/>
        </p:nvSpPr>
        <p:spPr>
          <a:xfrm>
            <a:off x="813498" y="2442081"/>
            <a:ext cx="4265748" cy="534030"/>
          </a:xfrm>
          <a:prstGeom prst="flowChartTerminato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архитектурно-строительный</a:t>
            </a:r>
          </a:p>
        </p:txBody>
      </p:sp>
      <p:sp>
        <p:nvSpPr>
          <p:cNvPr id="7" name="Блок-схема: знак завершения 6">
            <a:extLst>
              <a:ext uri="{FF2B5EF4-FFF2-40B4-BE49-F238E27FC236}">
                <a16:creationId xmlns:a16="http://schemas.microsoft.com/office/drawing/2014/main" id="{307334E9-A2C0-44F1-8494-1AE6777D1095}"/>
              </a:ext>
            </a:extLst>
          </p:cNvPr>
          <p:cNvSpPr/>
          <p:nvPr/>
        </p:nvSpPr>
        <p:spPr>
          <a:xfrm>
            <a:off x="1266043" y="3032438"/>
            <a:ext cx="4265748" cy="534030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психолого-педагогический</a:t>
            </a:r>
          </a:p>
        </p:txBody>
      </p:sp>
      <p:sp>
        <p:nvSpPr>
          <p:cNvPr id="9" name="Блок-схема: знак завершения 8">
            <a:extLst>
              <a:ext uri="{FF2B5EF4-FFF2-40B4-BE49-F238E27FC236}">
                <a16:creationId xmlns:a16="http://schemas.microsoft.com/office/drawing/2014/main" id="{1E1BEFED-A838-4C02-9412-E5FF85A9C619}"/>
              </a:ext>
            </a:extLst>
          </p:cNvPr>
          <p:cNvSpPr/>
          <p:nvPr/>
        </p:nvSpPr>
        <p:spPr>
          <a:xfrm>
            <a:off x="2328066" y="4233787"/>
            <a:ext cx="4265748" cy="471708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организационно-методический </a:t>
            </a:r>
          </a:p>
        </p:txBody>
      </p:sp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446F5BDC-7372-44C2-BDD8-209D43A98F6C}"/>
              </a:ext>
            </a:extLst>
          </p:cNvPr>
          <p:cNvSpPr/>
          <p:nvPr/>
        </p:nvSpPr>
        <p:spPr>
          <a:xfrm>
            <a:off x="1812271" y="3639833"/>
            <a:ext cx="4265748" cy="508884"/>
          </a:xfrm>
          <a:prstGeom prst="flowChartTerminato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технический</a:t>
            </a:r>
            <a:r>
              <a:rPr lang="ru-RU" dirty="0"/>
              <a:t> </a:t>
            </a:r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27C89A49-3EF1-44FC-8622-B1FFD0CD95D7}"/>
              </a:ext>
            </a:extLst>
          </p:cNvPr>
          <p:cNvSpPr/>
          <p:nvPr/>
        </p:nvSpPr>
        <p:spPr>
          <a:xfrm>
            <a:off x="4289088" y="5807318"/>
            <a:ext cx="4265748" cy="488433"/>
          </a:xfrm>
          <a:prstGeom prst="flowChartTerminato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природно-климатический</a:t>
            </a:r>
          </a:p>
        </p:txBody>
      </p:sp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435935F2-1868-4428-AC28-E1B2B3F08919}"/>
              </a:ext>
            </a:extLst>
          </p:cNvPr>
          <p:cNvSpPr/>
          <p:nvPr/>
        </p:nvSpPr>
        <p:spPr>
          <a:xfrm>
            <a:off x="4782922" y="6360585"/>
            <a:ext cx="4265748" cy="43193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экономический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718B9D4-6469-4D85-A0A4-564CC0994304}"/>
              </a:ext>
            </a:extLst>
          </p:cNvPr>
          <p:cNvSpPr/>
          <p:nvPr/>
        </p:nvSpPr>
        <p:spPr>
          <a:xfrm>
            <a:off x="4878252" y="1080526"/>
            <a:ext cx="4104456" cy="786687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Рискообразующие факторы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38AB139-AF17-4716-A651-DEFF9C830296}"/>
              </a:ext>
            </a:extLst>
          </p:cNvPr>
          <p:cNvCxnSpPr>
            <a:cxnSpLocks/>
          </p:cNvCxnSpPr>
          <p:nvPr/>
        </p:nvCxnSpPr>
        <p:spPr>
          <a:xfrm flipH="1">
            <a:off x="4782922" y="1903912"/>
            <a:ext cx="383440" cy="297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8D0213F-DF46-42D7-B524-31EB11C82EF5}"/>
              </a:ext>
            </a:extLst>
          </p:cNvPr>
          <p:cNvCxnSpPr>
            <a:cxnSpLocks/>
          </p:cNvCxnSpPr>
          <p:nvPr/>
        </p:nvCxnSpPr>
        <p:spPr>
          <a:xfrm flipH="1">
            <a:off x="5179985" y="2184245"/>
            <a:ext cx="312026" cy="477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3DAA135-803C-454A-AA52-7D9274B0BF6E}"/>
              </a:ext>
            </a:extLst>
          </p:cNvPr>
          <p:cNvCxnSpPr>
            <a:cxnSpLocks/>
          </p:cNvCxnSpPr>
          <p:nvPr/>
        </p:nvCxnSpPr>
        <p:spPr>
          <a:xfrm flipH="1">
            <a:off x="5558880" y="2230234"/>
            <a:ext cx="420219" cy="932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9A0A03-CB86-4355-95CA-57791F4EF620}"/>
              </a:ext>
            </a:extLst>
          </p:cNvPr>
          <p:cNvCxnSpPr>
            <a:cxnSpLocks/>
          </p:cNvCxnSpPr>
          <p:nvPr/>
        </p:nvCxnSpPr>
        <p:spPr>
          <a:xfrm flipH="1">
            <a:off x="6008489" y="2351155"/>
            <a:ext cx="457678" cy="140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AC82A7C-E660-41D9-B524-3052602BB030}"/>
              </a:ext>
            </a:extLst>
          </p:cNvPr>
          <p:cNvCxnSpPr>
            <a:cxnSpLocks/>
          </p:cNvCxnSpPr>
          <p:nvPr/>
        </p:nvCxnSpPr>
        <p:spPr>
          <a:xfrm flipH="1">
            <a:off x="6593814" y="2420332"/>
            <a:ext cx="272581" cy="1894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B5634B2-A1A4-4600-856F-46FA288D4D87}"/>
              </a:ext>
            </a:extLst>
          </p:cNvPr>
          <p:cNvCxnSpPr>
            <a:cxnSpLocks/>
          </p:cNvCxnSpPr>
          <p:nvPr/>
        </p:nvCxnSpPr>
        <p:spPr>
          <a:xfrm flipH="1">
            <a:off x="7133325" y="2449462"/>
            <a:ext cx="144795" cy="2203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792B6C4-709E-412F-A6E8-184661EEF418}"/>
              </a:ext>
            </a:extLst>
          </p:cNvPr>
          <p:cNvCxnSpPr>
            <a:cxnSpLocks/>
          </p:cNvCxnSpPr>
          <p:nvPr/>
        </p:nvCxnSpPr>
        <p:spPr>
          <a:xfrm>
            <a:off x="8202481" y="2351155"/>
            <a:ext cx="61004" cy="3418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BE957B4-EA4F-4322-AFEF-100A8FEEBD88}"/>
              </a:ext>
            </a:extLst>
          </p:cNvPr>
          <p:cNvCxnSpPr>
            <a:cxnSpLocks/>
          </p:cNvCxnSpPr>
          <p:nvPr/>
        </p:nvCxnSpPr>
        <p:spPr>
          <a:xfrm>
            <a:off x="8644790" y="2230234"/>
            <a:ext cx="144016" cy="4045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Блок-схема: знак завершения 22">
            <a:extLst>
              <a:ext uri="{FF2B5EF4-FFF2-40B4-BE49-F238E27FC236}">
                <a16:creationId xmlns:a16="http://schemas.microsoft.com/office/drawing/2014/main" id="{A7B424F7-7D31-4EB0-9626-216253E7E7FF}"/>
              </a:ext>
            </a:extLst>
          </p:cNvPr>
          <p:cNvSpPr/>
          <p:nvPr/>
        </p:nvSpPr>
        <p:spPr>
          <a:xfrm>
            <a:off x="2977465" y="4767410"/>
            <a:ext cx="4265748" cy="485002"/>
          </a:xfrm>
          <a:prstGeom prst="flowChartTerminator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санитарно-гигиенический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E4D47-3B29-46E6-A513-2EEF08CFA74E}"/>
              </a:ext>
            </a:extLst>
          </p:cNvPr>
          <p:cNvSpPr txBox="1"/>
          <p:nvPr/>
        </p:nvSpPr>
        <p:spPr>
          <a:xfrm>
            <a:off x="4317777" y="1130144"/>
            <a:ext cx="594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=</a:t>
            </a:r>
          </a:p>
        </p:txBody>
      </p:sp>
      <p:sp>
        <p:nvSpPr>
          <p:cNvPr id="22" name="Блок-схема: знак завершения 21">
            <a:extLst>
              <a:ext uri="{FF2B5EF4-FFF2-40B4-BE49-F238E27FC236}">
                <a16:creationId xmlns:a16="http://schemas.microsoft.com/office/drawing/2014/main" id="{C88D5269-F7FB-4B7C-9B5E-EA30983F4FD0}"/>
              </a:ext>
            </a:extLst>
          </p:cNvPr>
          <p:cNvSpPr/>
          <p:nvPr/>
        </p:nvSpPr>
        <p:spPr>
          <a:xfrm>
            <a:off x="3683145" y="5290315"/>
            <a:ext cx="4265748" cy="479100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социальный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593CB9E-0382-47B3-82B4-0798934E2B29}"/>
              </a:ext>
            </a:extLst>
          </p:cNvPr>
          <p:cNvCxnSpPr>
            <a:cxnSpLocks/>
          </p:cNvCxnSpPr>
          <p:nvPr/>
        </p:nvCxnSpPr>
        <p:spPr>
          <a:xfrm flipH="1">
            <a:off x="7671923" y="2449462"/>
            <a:ext cx="14763" cy="2652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99309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A8C67E-9811-453E-ACAD-0934DE878157}"/>
              </a:ext>
            </a:extLst>
          </p:cNvPr>
          <p:cNvSpPr/>
          <p:nvPr/>
        </p:nvSpPr>
        <p:spPr>
          <a:xfrm>
            <a:off x="323528" y="348334"/>
            <a:ext cx="3425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АСПЕКТЫ  БЕЗОПАСНОСТИ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414CFA-C72E-4515-B14D-A46B943A0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77118"/>
              </p:ext>
            </p:extLst>
          </p:nvPr>
        </p:nvGraphicFramePr>
        <p:xfrm>
          <a:off x="323528" y="692693"/>
          <a:ext cx="8348011" cy="5969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6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</a:rPr>
                        <a:t>Географический (территориальный)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</a:rPr>
                        <a:t>расположение  объекта -  в городе, округе, районе;</a:t>
                      </a:r>
                      <a:r>
                        <a:rPr lang="ru-RU" sz="12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2"/>
                          </a:solidFill>
                        </a:rPr>
                        <a:t>  в здании, на территории образовательной организации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ru-RU" sz="12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87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Архитектурно-строительный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ru-RU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форма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и конструкция объекта,  планировочная структура, установка спортивного и информационного оборудования, инженерно-технологическое обеспечение объекта (акустика, амортизация пола, проемы естественного освещения, отопительная система, вентиляция и пр.)</a:t>
                      </a:r>
                      <a:endParaRPr lang="ru-RU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5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Психолого-педагогический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(социальный)</a:t>
                      </a:r>
                      <a:endParaRPr lang="ru-RU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психолого –педагогических компетенций; психологический климат;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Технический</a:t>
                      </a:r>
                      <a:r>
                        <a:rPr lang="ru-RU" sz="1200" b="1" dirty="0"/>
                        <a:t>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инженерно-техническое</a:t>
                      </a:r>
                      <a:r>
                        <a:rPr lang="ru-RU" sz="1200" dirty="0">
                          <a:solidFill>
                            <a:schemeClr val="accent2"/>
                          </a:solidFill>
                        </a:rPr>
                        <a:t> 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состояние  объекта; состояние  инвентаря и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оборудования;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наличие и  соответствия учебных программ;  средства и методы обучения</a:t>
                      </a:r>
                      <a:endParaRPr lang="ru-RU" sz="12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Организационно-методический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Уровень профессионально- педагогических компетенций; мотивация педагога и др.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797885"/>
                  </a:ext>
                </a:extLst>
              </a:tr>
              <a:tr h="67095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санитарно-гигиенический (эргономический)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соответствие мест проведения занятий санитарно-гигиеническим и техническим требованиям; единовременная загрузка зала; оптимальные условия образовательного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процесса; интенсификация образовательного процесса;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Социальный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в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самом широком понимании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от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школьной среды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</a:rPr>
                        <a:t> до 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 сохранения баланса интересов социальных групп субъектов образования; семейное воспитание</a:t>
                      </a:r>
                      <a:endParaRPr lang="ru-RU" sz="1200" b="1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Природно-климатический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сезонные изменения и длительности светового дня; резкие перепады атмосферного давления; экологическая обстановка и состояние окружающей среды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38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/>
                          </a:solidFill>
                        </a:rPr>
                        <a:t>Экономический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недостаточное финансирование; рациональная организация рабочего места, выбор оптимальных технологий и методик.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5ACAA21-D2C0-4265-B34E-6EE53A925DA5}"/>
              </a:ext>
            </a:extLst>
          </p:cNvPr>
          <p:cNvSpPr txBox="1"/>
          <p:nvPr/>
        </p:nvSpPr>
        <p:spPr>
          <a:xfrm>
            <a:off x="4355976" y="373306"/>
            <a:ext cx="410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РИСКООБРАЗУЮЩИЕ ФАКТОРЫ</a:t>
            </a:r>
            <a:r>
              <a:rPr lang="ru-RU" b="1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96107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9001" y="7246398"/>
            <a:ext cx="6225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br>
              <a:rPr lang="ru-RU" dirty="0">
                <a:solidFill>
                  <a:schemeClr val="accent2"/>
                </a:solidFill>
              </a:rPr>
            </a:br>
            <a:br>
              <a:rPr lang="ru-RU" dirty="0"/>
            </a:br>
            <a:r>
              <a:rPr lang="ru-RU" dirty="0"/>
              <a:t>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/>
                </a:solidFill>
              </a:rPr>
              <a:t>ГЕОГРАФИЧЕСКИЙ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9" name="Picture 2" descr="https://dorogirussia.ru/media/articles/2017/04/06/3_5IrEkQj.jpg">
            <a:extLst>
              <a:ext uri="{FF2B5EF4-FFF2-40B4-BE49-F238E27FC236}">
                <a16:creationId xmlns:a16="http://schemas.microsoft.com/office/drawing/2014/main" id="{06BAD33B-C917-4D33-A842-6DC97951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4" y="658315"/>
            <a:ext cx="8261902" cy="6138827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325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altay/200322/2a0000015b338dbb4b5789d43b9bda099ca6/XXL">
            <a:extLst>
              <a:ext uri="{FF2B5EF4-FFF2-40B4-BE49-F238E27FC236}">
                <a16:creationId xmlns:a16="http://schemas.microsoft.com/office/drawing/2014/main" id="{E6021E4C-A2D9-417D-B10A-D352A38B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5544616" cy="415846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edeveloper.ru/upload/iblock/009/0_2b7bb_e82871db_XL.jpg">
            <a:extLst>
              <a:ext uri="{FF2B5EF4-FFF2-40B4-BE49-F238E27FC236}">
                <a16:creationId xmlns:a16="http://schemas.microsoft.com/office/drawing/2014/main" id="{FBE5144C-D59E-4D33-BFAF-CFCF4C2A4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5544616" cy="386566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64EF8-74AB-4155-9EF7-3EEE86152DFB}"/>
              </a:ext>
            </a:extLst>
          </p:cNvPr>
          <p:cNvSpPr txBox="1"/>
          <p:nvPr/>
        </p:nvSpPr>
        <p:spPr>
          <a:xfrm flipH="1">
            <a:off x="6162709" y="5949280"/>
            <a:ext cx="319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Школа через дорогу завод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FE5DC-2DAB-4EE8-846D-80153C04EC23}"/>
              </a:ext>
            </a:extLst>
          </p:cNvPr>
          <p:cNvSpPr txBox="1"/>
          <p:nvPr/>
        </p:nvSpPr>
        <p:spPr>
          <a:xfrm>
            <a:off x="1187624" y="404664"/>
            <a:ext cx="199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Дорога к школе </a:t>
            </a:r>
          </a:p>
        </p:txBody>
      </p:sp>
    </p:spTree>
    <p:extLst>
      <p:ext uri="{BB962C8B-B14F-4D97-AF65-F5344CB8AC3E}">
        <p14:creationId xmlns:p14="http://schemas.microsoft.com/office/powerpoint/2010/main" val="38821258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CEB3FD-0EAB-4A79-9DB7-9CEF5496F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77" y="445314"/>
            <a:ext cx="5307560" cy="399179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3A65FA-25C3-4690-8261-7F65D32A28C6}"/>
              </a:ext>
            </a:extLst>
          </p:cNvPr>
          <p:cNvSpPr txBox="1"/>
          <p:nvPr/>
        </p:nvSpPr>
        <p:spPr>
          <a:xfrm>
            <a:off x="156381" y="433725"/>
            <a:ext cx="360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Архитектурно-строительный </a:t>
            </a:r>
          </a:p>
        </p:txBody>
      </p:sp>
      <p:pic>
        <p:nvPicPr>
          <p:cNvPr id="4" name="Picture 10" descr="http://www.konakovoregion.ru/sites/default/files/sportzal-v-zavidovo-new-2015-01.jpg">
            <a:extLst>
              <a:ext uri="{FF2B5EF4-FFF2-40B4-BE49-F238E27FC236}">
                <a16:creationId xmlns:a16="http://schemas.microsoft.com/office/drawing/2014/main" id="{F6CE850F-EB6A-42AA-BF7A-FBF6CD5A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6" y="2677562"/>
            <a:ext cx="5091536" cy="399179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98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gorizont.ru/wp-content/uploads/sites/39/2018/03/ecfd3da65c88fcac53d25fdac5c162bb8b437c79.jpeg">
            <a:extLst>
              <a:ext uri="{FF2B5EF4-FFF2-40B4-BE49-F238E27FC236}">
                <a16:creationId xmlns:a16="http://schemas.microsoft.com/office/drawing/2014/main" id="{A0FF8AE9-5962-42AC-A826-847B1F04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8" y="110952"/>
            <a:ext cx="4425642" cy="320007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-bal.ru/wp-content/uploads/2018/07/IMG-20200130-WA0008.jpg">
            <a:extLst>
              <a:ext uri="{FF2B5EF4-FFF2-40B4-BE49-F238E27FC236}">
                <a16:creationId xmlns:a16="http://schemas.microsoft.com/office/drawing/2014/main" id="{094BDE95-F7F2-413D-A6EF-42D3AC0E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6" y="3358455"/>
            <a:ext cx="4375959" cy="33829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F5542-32B3-4DCC-B0EA-4367B9FEA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8" y="3441007"/>
            <a:ext cx="4375959" cy="3247503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9" name="Picture 4" descr="P1010017">
            <a:extLst>
              <a:ext uri="{FF2B5EF4-FFF2-40B4-BE49-F238E27FC236}">
                <a16:creationId xmlns:a16="http://schemas.microsoft.com/office/drawing/2014/main" id="{41E9937A-7DD2-4AE0-AA5B-888E8297C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"/>
          <a:stretch/>
        </p:blipFill>
        <p:spPr bwMode="auto">
          <a:xfrm>
            <a:off x="4703064" y="168956"/>
            <a:ext cx="4310481" cy="308406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1510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2E771-CFE7-4981-BF2F-52E751BCF677}"/>
              </a:ext>
            </a:extLst>
          </p:cNvPr>
          <p:cNvSpPr/>
          <p:nvPr/>
        </p:nvSpPr>
        <p:spPr>
          <a:xfrm>
            <a:off x="395536" y="332656"/>
            <a:ext cx="79928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2"/>
                </a:solidFill>
              </a:rPr>
              <a:t>…..</a:t>
            </a:r>
            <a:r>
              <a:rPr lang="ru-RU" sz="1600" i="1" dirty="0">
                <a:solidFill>
                  <a:schemeClr val="accent2"/>
                </a:solidFill>
              </a:rPr>
              <a:t>под безопасностью подразумевают состояние или положение  потенциальной жертвы, когда для неё нет опасности (угрозы), т.е. изменений свойств в худшую сторону, прежде всего для жизни и здоровья.</a:t>
            </a:r>
            <a:br>
              <a:rPr lang="ru-RU" sz="1600" i="1" dirty="0">
                <a:solidFill>
                  <a:schemeClr val="accent2"/>
                </a:solidFill>
              </a:rPr>
            </a:br>
            <a:endParaRPr lang="en-US" sz="1600" i="1" dirty="0">
              <a:solidFill>
                <a:schemeClr val="accent2"/>
              </a:solidFill>
            </a:endParaRPr>
          </a:p>
          <a:p>
            <a:r>
              <a:rPr lang="ru-RU" sz="1600" i="1" u="sng" dirty="0">
                <a:solidFill>
                  <a:schemeClr val="accent2"/>
                </a:solidFill>
              </a:rPr>
              <a:t>Из толкового словаря </a:t>
            </a:r>
            <a:r>
              <a:rPr lang="ru-RU" sz="1600" i="1" u="sng" dirty="0" err="1">
                <a:solidFill>
                  <a:schemeClr val="accent2"/>
                </a:solidFill>
              </a:rPr>
              <a:t>С.И.Ожегова</a:t>
            </a:r>
            <a:r>
              <a:rPr lang="ru-RU" sz="1600" i="1" u="sng" dirty="0">
                <a:solidFill>
                  <a:schemeClr val="accent2"/>
                </a:solidFill>
              </a:rPr>
              <a:t>: </a:t>
            </a:r>
            <a:r>
              <a:rPr lang="ru-RU" sz="1600" dirty="0">
                <a:solidFill>
                  <a:schemeClr val="accent2"/>
                </a:solidFill>
              </a:rPr>
              <a:t>безопасность – отсутствие опасностей, сохранность, надежность.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          Безопасность — это "состояние защищенности жизненно важных интересов личности, общества и государства от внутренних и внешних угроз" (Ст. 1 Закона Российской Федерации от 5 марта 1992 г. № 2446—I "О безопасности"). </a:t>
            </a:r>
          </a:p>
          <a:p>
            <a:pPr algn="just"/>
            <a:r>
              <a:rPr lang="ru-RU" sz="1600" i="1" u="sng" dirty="0">
                <a:solidFill>
                  <a:srgbClr val="002060"/>
                </a:solidFill>
              </a:rPr>
              <a:t>• Образовательная среда </a:t>
            </a:r>
            <a:r>
              <a:rPr lang="ru-RU" sz="1600" dirty="0">
                <a:solidFill>
                  <a:srgbClr val="002060"/>
                </a:solidFill>
              </a:rPr>
              <a:t>- совокупность факторов, формируемых укладом жизнедеятельности школы: материальные ресурсы школы, организация учебного процесса, питания, медицинской помощи, психологический климат и др. </a:t>
            </a:r>
          </a:p>
          <a:p>
            <a:pPr algn="just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виток: горизонтальный 2">
            <a:extLst>
              <a:ext uri="{FF2B5EF4-FFF2-40B4-BE49-F238E27FC236}">
                <a16:creationId xmlns:a16="http://schemas.microsoft.com/office/drawing/2014/main" id="{7E94C53B-13F4-42F4-A1F4-F386842A6FA2}"/>
              </a:ext>
            </a:extLst>
          </p:cNvPr>
          <p:cNvSpPr/>
          <p:nvPr/>
        </p:nvSpPr>
        <p:spPr>
          <a:xfrm>
            <a:off x="539552" y="3453231"/>
            <a:ext cx="7848872" cy="3416321"/>
          </a:xfrm>
          <a:prstGeom prst="horizontalScroll">
            <a:avLst/>
          </a:prstGeom>
          <a:solidFill>
            <a:srgbClr val="DDFFF7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endParaRPr lang="ru-RU" sz="1400" b="1" dirty="0">
              <a:solidFill>
                <a:srgbClr val="002060"/>
              </a:solidFill>
              <a:latin typeface="Albertus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Albertus" pitchFamily="34" charset="0"/>
              </a:rPr>
              <a:t>………ЕСЛИ   ЗА   МЕРУ ВОЗМОЖНОЙ    ОПАСНОСТИ ВЗЯТЬ   КАТЕГОРИЮ РИСКА, ТО   БЕЗОПАСНОСТЬ МОЖНО   ХАРАКТЕРИЗОВАТЬ   КАК  СОСТОЯНИЕ, В КОТОРОМ  РИСК   ВОЗНИКНОВЕНИЯ  УГРОЗЫ  ЛИБО   ВОВСЕ   ОТСУТСТВУЕТ,  ЛИБО  РИСК ПРОЯВИВШЕЙСЯ   УГРОЗЫ   РАВНЯЕТСЯ   НУЛЮ,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Albertus" pitchFamily="34" charset="0"/>
              </a:rPr>
              <a:t>       НО   ПОСКОЛЬКУ   ТАКОГО   СОСТОЯНИЯ   НЕ БЫВАЕТ, ТО   ИЗВЕСТНАЯ   СТЕПЕНЬ   ОПАСНОСТИ   ИЛИ   РИСКА   ПРИСУТСТВУЕТ ВСЕГДА   КОГДА   У   НАС   ЕСТЬ   ОЩУЩЕНИЕ  ИЛИ ИЛЛЮЗИЯ   ПОЛНОЙ    БЕЗОПАСНОСТИ.  </a:t>
            </a:r>
          </a:p>
          <a:p>
            <a:pPr algn="r">
              <a:defRPr/>
            </a:pPr>
            <a:r>
              <a:rPr lang="ru-RU" sz="1400" dirty="0">
                <a:solidFill>
                  <a:schemeClr val="bg2"/>
                </a:solidFill>
                <a:latin typeface="Albertus" pitchFamily="34" charset="0"/>
              </a:rPr>
              <a:t>                              (А. </a:t>
            </a:r>
            <a:r>
              <a:rPr lang="ru-RU" sz="1400" dirty="0" err="1">
                <a:solidFill>
                  <a:schemeClr val="bg2"/>
                </a:solidFill>
                <a:latin typeface="Albertus" pitchFamily="34" charset="0"/>
              </a:rPr>
              <a:t>Уолферс</a:t>
            </a:r>
            <a:r>
              <a:rPr lang="ru-RU" sz="1400" dirty="0">
                <a:solidFill>
                  <a:schemeClr val="bg2"/>
                </a:solidFill>
                <a:latin typeface="Albertus" pitchFamily="34" charset="0"/>
              </a:rPr>
              <a:t>, политолог</a:t>
            </a:r>
            <a:r>
              <a:rPr lang="ru-RU" sz="1600" dirty="0">
                <a:solidFill>
                  <a:schemeClr val="bg2"/>
                </a:solidFill>
                <a:latin typeface="Albertus" pitchFamily="34" charset="0"/>
              </a:rPr>
              <a:t>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364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inoagentstvo.ru/upload/iblock/512/512fe718613c00a54b7e7815410d6a33.jpeg">
            <a:extLst>
              <a:ext uri="{FF2B5EF4-FFF2-40B4-BE49-F238E27FC236}">
                <a16:creationId xmlns:a16="http://schemas.microsoft.com/office/drawing/2014/main" id="{3C012065-37E7-4ACE-9247-D0FB89B76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3"/>
          <a:stretch/>
        </p:blipFill>
        <p:spPr bwMode="auto">
          <a:xfrm>
            <a:off x="3557297" y="116632"/>
            <a:ext cx="5586703" cy="374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dushor56-basket.ru/img/photo-sportivnogo-zala/photo_sportivnogo-zala/DSC_0716.JPG">
            <a:extLst>
              <a:ext uri="{FF2B5EF4-FFF2-40B4-BE49-F238E27FC236}">
                <a16:creationId xmlns:a16="http://schemas.microsoft.com/office/drawing/2014/main" id="{9FC50763-8BBD-4607-BEED-555BB82D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5" y="2780928"/>
            <a:ext cx="5586703" cy="389208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871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tasha.ucoz.com/_ph/1/2/768213024.jpg?1539595261">
            <a:extLst>
              <a:ext uri="{FF2B5EF4-FFF2-40B4-BE49-F238E27FC236}">
                <a16:creationId xmlns:a16="http://schemas.microsoft.com/office/drawing/2014/main" id="{D3530FC4-A94C-4396-A22D-105A9EDF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3119"/>
            <a:ext cx="4423622" cy="320639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mtdata.ru/u9/photoF728/20550294993-0/original.jpg">
            <a:extLst>
              <a:ext uri="{FF2B5EF4-FFF2-40B4-BE49-F238E27FC236}">
                <a16:creationId xmlns:a16="http://schemas.microsoft.com/office/drawing/2014/main" id="{0E368811-5B8F-404B-9DAE-48DB3C0B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7" y="188639"/>
            <a:ext cx="4088178" cy="3240360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bg.ru/mediatemp/articles/2/2/5/5/8/facebook.jpg?1427135721">
            <a:extLst>
              <a:ext uri="{FF2B5EF4-FFF2-40B4-BE49-F238E27FC236}">
                <a16:creationId xmlns:a16="http://schemas.microsoft.com/office/drawing/2014/main" id="{62334E6F-E197-4769-B3FE-D280B1BB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8640"/>
            <a:ext cx="4355773" cy="324035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v-kurse.ru/upload/iblock/0e6/0e66929b90e5367819a74c9e9af500f6.jpg">
            <a:extLst>
              <a:ext uri="{FF2B5EF4-FFF2-40B4-BE49-F238E27FC236}">
                <a16:creationId xmlns:a16="http://schemas.microsoft.com/office/drawing/2014/main" id="{68B47136-2207-4A82-8D96-2835B853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8" y="3583119"/>
            <a:ext cx="4088177" cy="32963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ACC6F7-A863-431B-9DB9-D4E33C3EE813}"/>
              </a:ext>
            </a:extLst>
          </p:cNvPr>
          <p:cNvSpPr txBox="1"/>
          <p:nvPr/>
        </p:nvSpPr>
        <p:spPr>
          <a:xfrm>
            <a:off x="1979712" y="260648"/>
            <a:ext cx="435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Психолого-педагогический аспект </a:t>
            </a:r>
          </a:p>
        </p:txBody>
      </p:sp>
    </p:spTree>
    <p:extLst>
      <p:ext uri="{BB962C8B-B14F-4D97-AF65-F5344CB8AC3E}">
        <p14:creationId xmlns:p14="http://schemas.microsoft.com/office/powerpoint/2010/main" val="41452179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ytimg.com/vi/s9ne0n6dxsw/hqdefault.jpg">
            <a:extLst>
              <a:ext uri="{FF2B5EF4-FFF2-40B4-BE49-F238E27FC236}">
                <a16:creationId xmlns:a16="http://schemas.microsoft.com/office/drawing/2014/main" id="{E30EE256-F660-4799-9E0D-B1AF18625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 b="13540"/>
          <a:stretch/>
        </p:blipFill>
        <p:spPr bwMode="auto">
          <a:xfrm>
            <a:off x="3959932" y="4005071"/>
            <a:ext cx="4896544" cy="269485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gazeta-licey.ru/wp-content/uploads/2017/11/Urok-fizkulturyi.jpg">
            <a:extLst>
              <a:ext uri="{FF2B5EF4-FFF2-40B4-BE49-F238E27FC236}">
                <a16:creationId xmlns:a16="http://schemas.microsoft.com/office/drawing/2014/main" id="{E9FABD06-27E3-45EC-B427-15E0D87F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710"/>
            <a:ext cx="4753094" cy="338343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7E6BF-3DED-44A2-B13A-1B85E841A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612144"/>
            <a:ext cx="3456384" cy="31191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FFFF"/>
            </a:solidFill>
          </a:ln>
        </p:spPr>
      </p:pic>
      <p:pic>
        <p:nvPicPr>
          <p:cNvPr id="5" name="Picture 6" descr="https://i.ytimg.com/vi/FAyeT3JcOH0/maxresdefault.jpg">
            <a:extLst>
              <a:ext uri="{FF2B5EF4-FFF2-40B4-BE49-F238E27FC236}">
                <a16:creationId xmlns:a16="http://schemas.microsoft.com/office/drawing/2014/main" id="{0359B54A-68AC-4251-B14B-2A1A6DE9F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r="7454"/>
          <a:stretch/>
        </p:blipFill>
        <p:spPr bwMode="auto">
          <a:xfrm>
            <a:off x="5148064" y="553719"/>
            <a:ext cx="3528392" cy="252941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64664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081FF5-1FF1-4A57-80DF-23EF5ECD161F}"/>
              </a:ext>
            </a:extLst>
          </p:cNvPr>
          <p:cNvSpPr txBox="1"/>
          <p:nvPr/>
        </p:nvSpPr>
        <p:spPr>
          <a:xfrm>
            <a:off x="323483" y="332656"/>
            <a:ext cx="252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Технический аспект </a:t>
            </a:r>
          </a:p>
        </p:txBody>
      </p:sp>
      <p:pic>
        <p:nvPicPr>
          <p:cNvPr id="7" name="Picture 4" descr="вверх ногами">
            <a:extLst>
              <a:ext uri="{FF2B5EF4-FFF2-40B4-BE49-F238E27FC236}">
                <a16:creationId xmlns:a16="http://schemas.microsoft.com/office/drawing/2014/main" id="{1C2B5943-CD34-4528-A4FF-5B56006D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4" y="3507240"/>
            <a:ext cx="3960440" cy="328498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2142D7-0DFA-44F3-82F9-BECE457AB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2589"/>
            <a:ext cx="4721011" cy="3123692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9" name="Picture 4" descr="https://i.siteapi.org/bUDE8BBqE5Gmh0OvBANh8A9vvwg=/fit-in/1024x768/center/top/177f2936fcd4422.s.siteapi.org/img/bc539ec168cfbd2d1fb2f0cb838a1926240f9c8f.jpg">
            <a:extLst>
              <a:ext uri="{FF2B5EF4-FFF2-40B4-BE49-F238E27FC236}">
                <a16:creationId xmlns:a16="http://schemas.microsoft.com/office/drawing/2014/main" id="{3AF8AAE8-1EB9-4DEC-8456-F6962F32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9" y="717509"/>
            <a:ext cx="2088232" cy="2648772"/>
          </a:xfrm>
          <a:prstGeom prst="rect">
            <a:avLst/>
          </a:prstGeom>
          <a:noFill/>
          <a:ln w="381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atlant-sport.ru/uploads/main_product_142779563215805000.png">
            <a:extLst>
              <a:ext uri="{FF2B5EF4-FFF2-40B4-BE49-F238E27FC236}">
                <a16:creationId xmlns:a16="http://schemas.microsoft.com/office/drawing/2014/main" id="{CD6649C8-0694-4033-9C0D-1016908F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22959"/>
            <a:ext cx="4393548" cy="3269268"/>
          </a:xfrm>
          <a:prstGeom prst="rect">
            <a:avLst/>
          </a:prstGeom>
          <a:noFill/>
          <a:ln w="381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фото\2013-02-26\064.jpg">
            <a:extLst>
              <a:ext uri="{FF2B5EF4-FFF2-40B4-BE49-F238E27FC236}">
                <a16:creationId xmlns:a16="http://schemas.microsoft.com/office/drawing/2014/main" id="{2150066B-CF80-4C0E-9DE2-4E5FFC4B5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96" y="643970"/>
            <a:ext cx="2720832" cy="273007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048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ir-h.ru/public/sites/tabs_photo/328/24207b.jpg">
            <a:extLst>
              <a:ext uri="{FF2B5EF4-FFF2-40B4-BE49-F238E27FC236}">
                <a16:creationId xmlns:a16="http://schemas.microsoft.com/office/drawing/2014/main" id="{37D51E73-63E2-4A47-80AE-7A527206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68" y="188640"/>
            <a:ext cx="5664630" cy="42484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kschool.ru/images/%D0%B4%D0%BB%D1%8F%20%D0%BD%D0%BE%D0%B2%D0%BE%D1%81%D1%82%D0%B5%D0%B9/%D1%81%D0%BF%D0%BE%D1%80%D1%82%D0%B7%D0%B0%D0%BB%20%D1%81%D1%82%D0%B0%D1%80%D1%8B%D0%B9.JPG">
            <a:extLst>
              <a:ext uri="{FF2B5EF4-FFF2-40B4-BE49-F238E27FC236}">
                <a16:creationId xmlns:a16="http://schemas.microsoft.com/office/drawing/2014/main" id="{2B7F0DC7-19E4-4E74-B491-3A0DE214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" y="3140968"/>
            <a:ext cx="4854268" cy="37170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portsvit.com.ua/sites/default/files/inline-images/sportsvit_6_of_354_0.jpg">
            <a:extLst>
              <a:ext uri="{FF2B5EF4-FFF2-40B4-BE49-F238E27FC236}">
                <a16:creationId xmlns:a16="http://schemas.microsoft.com/office/drawing/2014/main" id="{ACD7B9F3-1D2F-44A3-8C25-A90F8C6AE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32" y="4005065"/>
            <a:ext cx="3977078" cy="2852936"/>
          </a:xfrm>
          <a:prstGeom prst="rect">
            <a:avLst/>
          </a:prstGeom>
          <a:noFill/>
          <a:ln w="381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rezinovaya-plitka.com.ua/wp-content/uploads/2017/02/SHHit-basketbolnyj-trenirovochnyj1.jpg">
            <a:extLst>
              <a:ext uri="{FF2B5EF4-FFF2-40B4-BE49-F238E27FC236}">
                <a16:creationId xmlns:a16="http://schemas.microsoft.com/office/drawing/2014/main" id="{779DF0F4-E2C2-4DAD-B2A7-682947E7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" y="188640"/>
            <a:ext cx="3126076" cy="2736304"/>
          </a:xfrm>
          <a:prstGeom prst="rect">
            <a:avLst/>
          </a:prstGeom>
          <a:noFill/>
          <a:ln w="381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276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F3D3B7-90CD-4E98-87ED-7D44BCC71C80}"/>
              </a:ext>
            </a:extLst>
          </p:cNvPr>
          <p:cNvSpPr txBox="1"/>
          <p:nvPr/>
        </p:nvSpPr>
        <p:spPr>
          <a:xfrm>
            <a:off x="2774649" y="155536"/>
            <a:ext cx="359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Организационно-методический</a:t>
            </a:r>
            <a:r>
              <a:rPr lang="ru-RU" dirty="0"/>
              <a:t> </a:t>
            </a:r>
          </a:p>
        </p:txBody>
      </p:sp>
      <p:pic>
        <p:nvPicPr>
          <p:cNvPr id="3" name="Picture 6" descr="http://img.happy-giraffe.ru/v2/thumbs/e26e4ffdce15f4bc6711c767ffa68dac/a4/40/8be46f1f9ba66f9ec0cdef4d5d66.jpg">
            <a:extLst>
              <a:ext uri="{FF2B5EF4-FFF2-40B4-BE49-F238E27FC236}">
                <a16:creationId xmlns:a16="http://schemas.microsoft.com/office/drawing/2014/main" id="{64E3F9A6-82ED-4F3C-86AE-7E3BCAE4C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59"/>
          <a:stretch/>
        </p:blipFill>
        <p:spPr bwMode="auto">
          <a:xfrm>
            <a:off x="179513" y="557972"/>
            <a:ext cx="4288270" cy="2969719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oblgazeta.ru/media/article_photos/1de9254b2f78cceb1fd0df4c546f09ec522b98ae8d061ccd1dce92fc.jpg">
            <a:extLst>
              <a:ext uri="{FF2B5EF4-FFF2-40B4-BE49-F238E27FC236}">
                <a16:creationId xmlns:a16="http://schemas.microsoft.com/office/drawing/2014/main" id="{62D37090-0169-4BC7-A873-8686380B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7" y="3705726"/>
            <a:ext cx="4355136" cy="302825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ytimg.com/vi/ENsHmPmACB4/maxresdefault.jpg">
            <a:extLst>
              <a:ext uri="{FF2B5EF4-FFF2-40B4-BE49-F238E27FC236}">
                <a16:creationId xmlns:a16="http://schemas.microsoft.com/office/drawing/2014/main" id="{0393DF67-76F0-4A8A-AF8C-6B4B89A4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52" y="557972"/>
            <a:ext cx="4365535" cy="2969719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</p:pic>
      <p:pic>
        <p:nvPicPr>
          <p:cNvPr id="7" name="Picture 2" descr="https://krasnodar.sm-news.ru/wp-content/uploads/2018/05/195c02a851185ed4d5a581d4d444aed3.jpg">
            <a:extLst>
              <a:ext uri="{FF2B5EF4-FFF2-40B4-BE49-F238E27FC236}">
                <a16:creationId xmlns:a16="http://schemas.microsoft.com/office/drawing/2014/main" id="{FBFF58EF-727C-476A-9B31-B717E8A7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29" y="3705726"/>
            <a:ext cx="4459824" cy="302825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2573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go4.imgsmail.ru/imgpreview?key=632c039369d46554&amp;mb=imgdb_preview_524">
            <a:extLst>
              <a:ext uri="{FF2B5EF4-FFF2-40B4-BE49-F238E27FC236}">
                <a16:creationId xmlns:a16="http://schemas.microsoft.com/office/drawing/2014/main" id="{1B1C6C93-B89E-4694-94DC-7DC94FDD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46" y="264606"/>
            <a:ext cx="2910358" cy="34667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5404/crystallex.482/0_6379a_1853197_XXL.jpg">
            <a:extLst>
              <a:ext uri="{FF2B5EF4-FFF2-40B4-BE49-F238E27FC236}">
                <a16:creationId xmlns:a16="http://schemas.microsoft.com/office/drawing/2014/main" id="{DE57810A-125A-4C72-A485-7A5361D9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" y="159786"/>
            <a:ext cx="3456384" cy="3518051"/>
          </a:xfrm>
          <a:prstGeom prst="rect">
            <a:avLst/>
          </a:prstGeom>
          <a:noFill/>
          <a:ln w="38100">
            <a:solidFill>
              <a:srgbClr val="00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go4.imgsmail.ru/imgpreview?key=40bd3b08610abf12&amp;mb=imgdb_preview_1723">
            <a:extLst>
              <a:ext uri="{FF2B5EF4-FFF2-40B4-BE49-F238E27FC236}">
                <a16:creationId xmlns:a16="http://schemas.microsoft.com/office/drawing/2014/main" id="{6DB176CA-7D02-4A67-BD12-7792BA96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7" y="3573016"/>
            <a:ext cx="4058133" cy="309194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568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1.stc.all.kpcdn.net/share/i/12/5769652/inx960x640.jpg">
            <a:extLst>
              <a:ext uri="{FF2B5EF4-FFF2-40B4-BE49-F238E27FC236}">
                <a16:creationId xmlns:a16="http://schemas.microsoft.com/office/drawing/2014/main" id="{9B2F2230-E9EE-4915-9D49-21A660EB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10" y="3522566"/>
            <a:ext cx="4413511" cy="33411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cdnmyslo.ru/NewsImage/36/42/3642e80c-a7cc-4adb-aeb7-5a180a3410e6_2.jpg">
            <a:extLst>
              <a:ext uri="{FF2B5EF4-FFF2-40B4-BE49-F238E27FC236}">
                <a16:creationId xmlns:a16="http://schemas.microsoft.com/office/drawing/2014/main" id="{54D4F9C2-5DB9-439C-9407-629EFACB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3047"/>
            <a:ext cx="4386957" cy="323238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£ÑÐ¾Ðº ÑÐ¸Ð·ÐºÑÐ»ÑÑÑÑÑ Ð² Ð¡Ð¡Ð¡Ð  Ð¸ ÑÐµÐ¹ÑÐ°Ñ. ÐÐ°Ðº ÑÐ±Ð¸Ð²Ð°Ð»Ð¸ Ð¿ÑÐµÐ´Ð¼ÐµÑ">
            <a:extLst>
              <a:ext uri="{FF2B5EF4-FFF2-40B4-BE49-F238E27FC236}">
                <a16:creationId xmlns:a16="http://schemas.microsoft.com/office/drawing/2014/main" id="{E33A8468-107D-4B20-B5CB-7720FDC4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5" y="3522566"/>
            <a:ext cx="4237771" cy="33411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156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C60C6C-4657-4582-B0AA-B0CF190C8224}"/>
              </a:ext>
            </a:extLst>
          </p:cNvPr>
          <p:cNvSpPr txBox="1"/>
          <p:nvPr/>
        </p:nvSpPr>
        <p:spPr>
          <a:xfrm>
            <a:off x="395536" y="116632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Санитарно-гигиенический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89F8A-04EA-4A19-A5DE-6FC5AF49F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73" y="980728"/>
            <a:ext cx="4318559" cy="34158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6AC480-7D82-4460-BACB-D41EB76C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686263"/>
            <a:ext cx="4396948" cy="29602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4" descr="F:\фото\2013-02-26\090.jpg">
            <a:extLst>
              <a:ext uri="{FF2B5EF4-FFF2-40B4-BE49-F238E27FC236}">
                <a16:creationId xmlns:a16="http://schemas.microsoft.com/office/drawing/2014/main" id="{74C9E791-9819-4E3B-80BF-7F33AF66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4428726" cy="30243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203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hishkola.ucoz.ru/_ph/2/2/662136801.jpg?1539588664">
            <a:extLst>
              <a:ext uri="{FF2B5EF4-FFF2-40B4-BE49-F238E27FC236}">
                <a16:creationId xmlns:a16="http://schemas.microsoft.com/office/drawing/2014/main" id="{B8CE4846-CC66-4DAD-822A-7B66068B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919391" cy="496855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khmelnytsky.com.ua/sites/default/files/images/news/2018/10/242997.jpg">
            <a:extLst>
              <a:ext uri="{FF2B5EF4-FFF2-40B4-BE49-F238E27FC236}">
                <a16:creationId xmlns:a16="http://schemas.microsoft.com/office/drawing/2014/main" id="{056B52FA-F1FD-48BE-A5EB-4BAD9302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3500695"/>
            <a:ext cx="4883689" cy="327652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E66577-B4B8-448F-9729-9601B6D29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97" y="152480"/>
            <a:ext cx="4883689" cy="3276520"/>
          </a:xfrm>
          <a:prstGeom prst="rect">
            <a:avLst/>
          </a:prstGeom>
          <a:ln w="38100">
            <a:solidFill>
              <a:srgbClr val="00CC66"/>
            </a:solidFill>
          </a:ln>
        </p:spPr>
      </p:pic>
    </p:spTree>
    <p:extLst>
      <p:ext uri="{BB962C8B-B14F-4D97-AF65-F5344CB8AC3E}">
        <p14:creationId xmlns:p14="http://schemas.microsoft.com/office/powerpoint/2010/main" val="36772985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00FBD-3375-4541-BFC4-8801241B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6" y="267519"/>
            <a:ext cx="8077200" cy="512161"/>
          </a:xfrm>
        </p:spPr>
        <p:txBody>
          <a:bodyPr/>
          <a:lstStyle/>
          <a:p>
            <a:r>
              <a:rPr lang="ru-RU" sz="1600" dirty="0"/>
              <a:t>Анализ ресурсов образовательной деятельности по физической культуре и спорту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E21A2A4-F6F8-43AC-A770-373755534F54}"/>
              </a:ext>
            </a:extLst>
          </p:cNvPr>
          <p:cNvSpPr/>
          <p:nvPr/>
        </p:nvSpPr>
        <p:spPr>
          <a:xfrm>
            <a:off x="140956" y="937943"/>
            <a:ext cx="2448272" cy="147190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Всего общеобразовательных  организаций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39702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A5D7251-046D-4D7C-BDF8-E46A0BD02B5F}"/>
              </a:ext>
            </a:extLst>
          </p:cNvPr>
          <p:cNvSpPr/>
          <p:nvPr/>
        </p:nvSpPr>
        <p:spPr>
          <a:xfrm>
            <a:off x="4203772" y="791437"/>
            <a:ext cx="2448272" cy="887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Общее кол-во обучающихся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15 141 046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1253DB7-A20B-49E1-A71B-650A07B7572F}"/>
              </a:ext>
            </a:extLst>
          </p:cNvPr>
          <p:cNvSpPr/>
          <p:nvPr/>
        </p:nvSpPr>
        <p:spPr>
          <a:xfrm>
            <a:off x="4592599" y="1818836"/>
            <a:ext cx="2126372" cy="887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Подготовительная группа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2 613 636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(17,3%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E9530E-2BCC-476C-B16D-4744FCC2F49B}"/>
              </a:ext>
            </a:extLst>
          </p:cNvPr>
          <p:cNvSpPr/>
          <p:nvPr/>
        </p:nvSpPr>
        <p:spPr>
          <a:xfrm>
            <a:off x="3152791" y="3180662"/>
            <a:ext cx="2664296" cy="757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учителей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физической культуры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75 323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2707417-D31D-4239-94A2-B469046EBED6}"/>
              </a:ext>
            </a:extLst>
          </p:cNvPr>
          <p:cNvSpPr/>
          <p:nvPr/>
        </p:nvSpPr>
        <p:spPr>
          <a:xfrm>
            <a:off x="202172" y="4329611"/>
            <a:ext cx="2664295" cy="116076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профессиональное образование в области физической культуры и спорта имеют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71 089 (95%)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B108DE4-856D-4FFA-8125-776E72B6ED27}"/>
              </a:ext>
            </a:extLst>
          </p:cNvPr>
          <p:cNvSpPr/>
          <p:nvPr/>
        </p:nvSpPr>
        <p:spPr>
          <a:xfrm>
            <a:off x="158508" y="3067509"/>
            <a:ext cx="2664296" cy="984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Педагогические кадры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88 943 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31302F1-3FBD-4985-833D-9B0D59F55330}"/>
              </a:ext>
            </a:extLst>
          </p:cNvPr>
          <p:cNvSpPr/>
          <p:nvPr/>
        </p:nvSpPr>
        <p:spPr>
          <a:xfrm>
            <a:off x="5966381" y="4432778"/>
            <a:ext cx="2664296" cy="887305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среднее образование имеют – 16 381(20%)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9863A8D-50A8-4FCA-B3E0-BF2F6EDA6BEF}"/>
              </a:ext>
            </a:extLst>
          </p:cNvPr>
          <p:cNvSpPr/>
          <p:nvPr/>
        </p:nvSpPr>
        <p:spPr>
          <a:xfrm>
            <a:off x="3146841" y="4400589"/>
            <a:ext cx="2664296" cy="90432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высшее образование имеют – 59 722 (80%)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49F1922-DDB8-4B8F-8170-EFB1B625FC7A}"/>
              </a:ext>
            </a:extLst>
          </p:cNvPr>
          <p:cNvSpPr/>
          <p:nvPr/>
        </p:nvSpPr>
        <p:spPr>
          <a:xfrm>
            <a:off x="2635115" y="1778064"/>
            <a:ext cx="1800199" cy="887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Основная группа здоровья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11 038 609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(72, 9%)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AD53E24-FB2C-4950-BFFB-29FC87F21ED3}"/>
              </a:ext>
            </a:extLst>
          </p:cNvPr>
          <p:cNvSpPr/>
          <p:nvPr/>
        </p:nvSpPr>
        <p:spPr>
          <a:xfrm>
            <a:off x="5978281" y="3180663"/>
            <a:ext cx="2664296" cy="757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инструкторов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по физической культуре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13 620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680D825-338B-439D-94E2-35C558D8BB24}"/>
              </a:ext>
            </a:extLst>
          </p:cNvPr>
          <p:cNvSpPr/>
          <p:nvPr/>
        </p:nvSpPr>
        <p:spPr>
          <a:xfrm>
            <a:off x="6876256" y="1673896"/>
            <a:ext cx="2126373" cy="10954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Специальная медицинская группа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«А» - 496 335 (3,3%)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«Б» - 296 008 (2,0%)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F838EF2-6826-4444-B856-93B1B5B994D5}"/>
              </a:ext>
            </a:extLst>
          </p:cNvPr>
          <p:cNvSpPr/>
          <p:nvPr/>
        </p:nvSpPr>
        <p:spPr>
          <a:xfrm>
            <a:off x="3128284" y="5445223"/>
            <a:ext cx="2614060" cy="1145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высшую квалификационную категорию имеют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24 156 (32%)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A936F33-8C5B-4467-B30E-254F0742F6BF}"/>
              </a:ext>
            </a:extLst>
          </p:cNvPr>
          <p:cNvSpPr/>
          <p:nvPr/>
        </p:nvSpPr>
        <p:spPr>
          <a:xfrm>
            <a:off x="6015717" y="5445224"/>
            <a:ext cx="2664296" cy="1145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первую квалификационную категорию имеют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31 167 (42%) </a:t>
            </a:r>
          </a:p>
        </p:txBody>
      </p:sp>
    </p:spTree>
    <p:extLst>
      <p:ext uri="{BB962C8B-B14F-4D97-AF65-F5344CB8AC3E}">
        <p14:creationId xmlns:p14="http://schemas.microsoft.com/office/powerpoint/2010/main" val="31766830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375" y="160338"/>
            <a:ext cx="7856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/>
                </a:solidFill>
              </a:rPr>
              <a:t> СОЦИАЛЬНО-НРАВСТВЕННЫЙ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endParaRPr lang="ru-RU" b="1" dirty="0"/>
          </a:p>
        </p:txBody>
      </p:sp>
      <p:sp>
        <p:nvSpPr>
          <p:cNvPr id="3" name="AutoShape 2" descr="https://astv.ru/content/NewsImage/67/4d/674d566e-1b4d-4af1-b728-f054cb956609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http://www.hamburg-hram.de/wp-content/uploads/children-reading-1024x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7" y="575279"/>
            <a:ext cx="1661795" cy="18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11" y="592285"/>
            <a:ext cx="1977192" cy="1720319"/>
          </a:xfrm>
          <a:prstGeom prst="rect">
            <a:avLst/>
          </a:prstGeom>
        </p:spPr>
      </p:pic>
      <p:pic>
        <p:nvPicPr>
          <p:cNvPr id="4120" name="Picture 24" descr="http://82chita.detkin-club.ru/images/events/24544_5982ce10b61f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0" y="2822040"/>
            <a:ext cx="1847450" cy="17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hddfhm.com/images/group-therapy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97" y="2592420"/>
            <a:ext cx="2275306" cy="19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06ECF-E808-4DD3-98F0-E0DED24E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" y="4718009"/>
            <a:ext cx="2091673" cy="20139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BAE953-E62D-4BD4-ADA6-B7470A880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95" y="4717975"/>
            <a:ext cx="2091673" cy="19888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6A55AF-62CC-4544-8183-B8438F002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64" y="4749165"/>
            <a:ext cx="1988840" cy="19888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EEF7370-5CAF-4D9A-BCD7-18FC4C48E4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7" y="345004"/>
            <a:ext cx="2334489" cy="17203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06B77F-F92A-4390-B1D2-3B793195BB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93" y="641782"/>
            <a:ext cx="1847450" cy="16104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8BACFC-61EE-478A-87B7-BBF70BF92D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57" y="4724046"/>
            <a:ext cx="2109390" cy="20390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74CDB-7EFD-40F0-B759-23315808E8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82" y="2079617"/>
            <a:ext cx="2137728" cy="12191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A8F9C-0E12-4BFA-B1FB-E0EACC0DAE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45" y="3405949"/>
            <a:ext cx="2868602" cy="12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042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37D42-CFAD-4E92-A682-E58DCFD428A6}"/>
              </a:ext>
            </a:extLst>
          </p:cNvPr>
          <p:cNvSpPr txBox="1"/>
          <p:nvPr/>
        </p:nvSpPr>
        <p:spPr>
          <a:xfrm>
            <a:off x="539552" y="260648"/>
            <a:ext cx="295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природно-климатический </a:t>
            </a:r>
          </a:p>
        </p:txBody>
      </p:sp>
      <p:pic>
        <p:nvPicPr>
          <p:cNvPr id="3" name="Picture 6" descr="http://xn--80akiahhpb6f.xn--80acgfbsl1azdqr.xn--p1ai/media/gallery/0/3/039495edaf4000cd1945847e0b467c49_250x_.jpg">
            <a:extLst>
              <a:ext uri="{FF2B5EF4-FFF2-40B4-BE49-F238E27FC236}">
                <a16:creationId xmlns:a16="http://schemas.microsoft.com/office/drawing/2014/main" id="{62BCFD6E-1CFF-471C-8CD8-DF80DBD7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8" y="748339"/>
            <a:ext cx="3757178" cy="5102722"/>
          </a:xfrm>
          <a:prstGeom prst="rect">
            <a:avLst/>
          </a:prstGeom>
          <a:noFill/>
          <a:ln w="381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oprb.ru/data/44/1802/news/27598_photo.jpg">
            <a:extLst>
              <a:ext uri="{FF2B5EF4-FFF2-40B4-BE49-F238E27FC236}">
                <a16:creationId xmlns:a16="http://schemas.microsoft.com/office/drawing/2014/main" id="{59624690-F818-498B-AD30-D0342A91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28" y="3501009"/>
            <a:ext cx="4866164" cy="32129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ages.aif.ru/007/918/dff3940f0056718b3153752623430357.jpg">
            <a:extLst>
              <a:ext uri="{FF2B5EF4-FFF2-40B4-BE49-F238E27FC236}">
                <a16:creationId xmlns:a16="http://schemas.microsoft.com/office/drawing/2014/main" id="{1F4FF6C9-4BCA-46EC-8244-D0CD03D8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28" y="229853"/>
            <a:ext cx="4819540" cy="312713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285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8D3FB4-3E1F-461F-8527-D9AC1FA8CFC9}"/>
              </a:ext>
            </a:extLst>
          </p:cNvPr>
          <p:cNvSpPr txBox="1"/>
          <p:nvPr/>
        </p:nvSpPr>
        <p:spPr>
          <a:xfrm>
            <a:off x="1475656" y="188640"/>
            <a:ext cx="640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Основные причины детского травматизма во время занятий физической культурой и спортом.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677C53-1FCF-40ED-8AD3-B46366139037}"/>
              </a:ext>
            </a:extLst>
          </p:cNvPr>
          <p:cNvSpPr/>
          <p:nvPr/>
        </p:nvSpPr>
        <p:spPr>
          <a:xfrm>
            <a:off x="539552" y="834971"/>
            <a:ext cx="7704856" cy="5217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недостатки в организации и методике обучения;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несоответствие инвентаря и спортивного оборудования возрастным особенностям организма занимающихся;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форсированное обучение;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не соответствие мест проведения занятий санитарно-гигиеническим и техническим  требованиям;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отсутствие документации по организации и проведению занятий (программа, учебно-тематические планы, планы-конспекты занятий) у педагога;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не соответствие или отсутствие спортивной формы у обучающихся соответствующей  виду  деятельности;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нарушение правил безопасности  во время проведения занятий учителем, педагогом дополнительного образования;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</a:rPr>
              <a:t>нарушение требований безопасности обучающимися</a:t>
            </a:r>
            <a:endParaRPr lang="ru-RU" alt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5066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11" y="640793"/>
            <a:ext cx="878497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Методы формирования безопасной образовательной среды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во время занятий физической культурой и спортом </a:t>
            </a:r>
          </a:p>
          <a:p>
            <a:pPr algn="ctr"/>
            <a:endParaRPr lang="ru-RU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C00000"/>
                </a:solidFill>
              </a:rPr>
              <a:t>Методы формирования сознания (всех участников образовательной деятельности) </a:t>
            </a:r>
            <a:r>
              <a:rPr lang="ru-RU" sz="1600" dirty="0">
                <a:solidFill>
                  <a:schemeClr val="accent2"/>
                </a:solidFill>
              </a:rPr>
              <a:t>– рассказ, объяснение, разъяснение, лекция, этическая беседа, увещевание (убеждение), внушение, диспут, доклад, пример, проведение инструктажа, соблюдение требований  инструкций, выполнение распорядительных актов.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C00000"/>
                </a:solidFill>
              </a:rPr>
              <a:t>Методы организации деятельности и формирования опыта поведения </a:t>
            </a:r>
            <a:r>
              <a:rPr lang="ru-RU" sz="1600" dirty="0">
                <a:solidFill>
                  <a:srgbClr val="0070C0"/>
                </a:solidFill>
              </a:rPr>
              <a:t>-</a:t>
            </a:r>
            <a:r>
              <a:rPr lang="ru-RU" sz="1600" dirty="0">
                <a:solidFill>
                  <a:schemeClr val="accent2"/>
                </a:solidFill>
              </a:rPr>
              <a:t>упражнения, поручения, воспитывающие ситуации, игры с заданием, расследование, моделирование  травмоопасной ситуации и выход из неё. Разработка документов планирования, рабочих карточек, внедрение различных видов спорта ( учебных модулей)  в УВП.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C00000"/>
                </a:solidFill>
              </a:rPr>
              <a:t>Методы стимулирования и мотивации </a:t>
            </a:r>
            <a:r>
              <a:rPr lang="ru-RU" sz="1600" dirty="0">
                <a:solidFill>
                  <a:schemeClr val="accent2"/>
                </a:solidFill>
              </a:rPr>
              <a:t>– соревнования, поощрения, благодарность, достижения, дифференцированная оценка. </a:t>
            </a:r>
            <a:r>
              <a:rPr lang="en-US" sz="1600" dirty="0">
                <a:solidFill>
                  <a:schemeClr val="accent2"/>
                </a:solidFill>
              </a:rPr>
              <a:t>PR - </a:t>
            </a:r>
            <a:r>
              <a:rPr lang="ru-RU" sz="1600" dirty="0">
                <a:solidFill>
                  <a:schemeClr val="accent2"/>
                </a:solidFill>
              </a:rPr>
              <a:t>акции, информирование (сайт, газета, листовка)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C00000"/>
                </a:solidFill>
              </a:rPr>
              <a:t>Метод убеждения и </a:t>
            </a:r>
            <a:r>
              <a:rPr lang="ru-RU" sz="1600" dirty="0" err="1">
                <a:solidFill>
                  <a:srgbClr val="C00000"/>
                </a:solidFill>
              </a:rPr>
              <a:t>самоубеждения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chemeClr val="accent2"/>
                </a:solidFill>
              </a:rPr>
              <a:t>-  я могу, мы можем,  видео показ, рассказ, экскурсия, личный опыт, испытания и сравнение.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C00000"/>
                </a:solidFill>
              </a:rPr>
              <a:t>Метод дилемм и рефлексии</a:t>
            </a:r>
            <a:r>
              <a:rPr lang="ru-RU" sz="1600" dirty="0">
                <a:solidFill>
                  <a:schemeClr val="accent2"/>
                </a:solidFill>
              </a:rPr>
              <a:t> –  моделирование ситуации, воспитывающие ситуации, самостоятельная работа, сюжетные игры и т.п.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ECF6A4-109E-40DF-887C-D3CAE4827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6632"/>
            <a:ext cx="1418377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469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26064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Формы  по созданию безопасной среды </a:t>
            </a:r>
          </a:p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524" y="914935"/>
            <a:ext cx="3960439" cy="857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Профилактические мероприятия </a:t>
            </a:r>
            <a:r>
              <a:rPr lang="ru-RU" sz="1400" dirty="0">
                <a:solidFill>
                  <a:schemeClr val="accent2"/>
                </a:solidFill>
              </a:rPr>
              <a:t>(смотры, осмотры, актирование, конкурсы, рейды)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524" y="1888945"/>
            <a:ext cx="3930943" cy="992912"/>
          </a:xfrm>
          <a:prstGeom prst="rect">
            <a:avLst/>
          </a:prstGeom>
          <a:solidFill>
            <a:srgbClr val="FB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Медико -профилактические мероприятия </a:t>
            </a:r>
            <a:r>
              <a:rPr lang="ru-RU" sz="1400" dirty="0">
                <a:solidFill>
                  <a:schemeClr val="accent2"/>
                </a:solidFill>
              </a:rPr>
              <a:t>(сезонная и возрастная вакцинация, диспансеризация, </a:t>
            </a:r>
            <a:r>
              <a:rPr lang="ru-RU" sz="1400" dirty="0" err="1">
                <a:solidFill>
                  <a:schemeClr val="accent2"/>
                </a:solidFill>
              </a:rPr>
              <a:t>мед.осмотры</a:t>
            </a:r>
            <a:r>
              <a:rPr lang="ru-RU" sz="1400" dirty="0">
                <a:solidFill>
                  <a:schemeClr val="accent2"/>
                </a:solidFill>
              </a:rPr>
              <a:t>, списки освобожденных)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135" y="2987787"/>
            <a:ext cx="3960438" cy="1283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Физкультурно-массовые и оздоровительные мероприятия </a:t>
            </a:r>
            <a:r>
              <a:rPr lang="ru-RU" sz="1400" dirty="0">
                <a:solidFill>
                  <a:schemeClr val="accent2"/>
                </a:solidFill>
              </a:rPr>
              <a:t>(Дни здоровья, форум безопасного поведения, </a:t>
            </a:r>
            <a:r>
              <a:rPr lang="ru-RU" sz="1400" dirty="0" err="1">
                <a:solidFill>
                  <a:schemeClr val="accent2"/>
                </a:solidFill>
              </a:rPr>
              <a:t>тур.слеты</a:t>
            </a:r>
            <a:r>
              <a:rPr lang="ru-RU" sz="1400" dirty="0">
                <a:solidFill>
                  <a:schemeClr val="accent2"/>
                </a:solidFill>
              </a:rPr>
              <a:t>, неделя спорта, квесты безопасности)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0525" y="4377597"/>
            <a:ext cx="3960438" cy="999783"/>
          </a:xfrm>
          <a:prstGeom prst="rect">
            <a:avLst/>
          </a:prstGeom>
          <a:solidFill>
            <a:srgbClr val="FB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Внедрение здоровьесберегающих технологий в УВП </a:t>
            </a:r>
            <a:r>
              <a:rPr lang="ru-RU" sz="1400" dirty="0">
                <a:solidFill>
                  <a:schemeClr val="accent2"/>
                </a:solidFill>
              </a:rPr>
              <a:t>(организационные, профилактические, коррекционные, психолого-педагогические и др.)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54259" y="2385401"/>
            <a:ext cx="3888431" cy="15121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Оптимизация уровня образовательной нагрузки обучающегося </a:t>
            </a:r>
            <a:r>
              <a:rPr lang="ru-RU" sz="1400" dirty="0">
                <a:solidFill>
                  <a:schemeClr val="accent2"/>
                </a:solidFill>
              </a:rPr>
              <a:t>(учет гендерной принадлежности, уровня физического развития и подготовленности, принадлежности </a:t>
            </a:r>
            <a:r>
              <a:rPr lang="ru-RU" sz="1400" dirty="0" err="1">
                <a:solidFill>
                  <a:schemeClr val="accent2"/>
                </a:solidFill>
              </a:rPr>
              <a:t>мед.группе</a:t>
            </a:r>
            <a:r>
              <a:rPr lang="ru-RU" sz="14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58611" y="943636"/>
            <a:ext cx="3888431" cy="1103078"/>
          </a:xfrm>
          <a:prstGeom prst="rect">
            <a:avLst/>
          </a:prstGeom>
          <a:solidFill>
            <a:srgbClr val="FB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Оптимизация психологической помощи </a:t>
            </a:r>
            <a:r>
              <a:rPr lang="ru-RU" sz="1400" dirty="0">
                <a:solidFill>
                  <a:schemeClr val="accent2"/>
                </a:solidFill>
              </a:rPr>
              <a:t>(решение конфликтных ситуаций, поддержка в сложной ситуации, беседы)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54260" y="4148032"/>
            <a:ext cx="3888432" cy="1229348"/>
          </a:xfrm>
          <a:prstGeom prst="rect">
            <a:avLst/>
          </a:prstGeom>
          <a:solidFill>
            <a:srgbClr val="FB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Психологическое воздействие </a:t>
            </a:r>
            <a:r>
              <a:rPr lang="ru-RU" sz="1400" dirty="0">
                <a:solidFill>
                  <a:schemeClr val="accent2"/>
                </a:solidFill>
              </a:rPr>
              <a:t>(рассказ, видео показ, участия в учебной  «небезопасной» ситуации, решение  учебных конфликтных, спорных ситуаций)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54260" y="5589240"/>
            <a:ext cx="3888431" cy="1137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Разработка учебной предметной и внеурочной   документации </a:t>
            </a:r>
            <a:r>
              <a:rPr lang="ru-RU" sz="1400" dirty="0">
                <a:solidFill>
                  <a:schemeClr val="accent2"/>
                </a:solidFill>
              </a:rPr>
              <a:t>(программы, планирование, конспекты, положения и др.)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0524" y="5589240"/>
            <a:ext cx="3901450" cy="1149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2"/>
                </a:solidFill>
              </a:rPr>
              <a:t>Разработка и формирование документации по охране труда и технике безопасности </a:t>
            </a:r>
            <a:r>
              <a:rPr lang="ru-RU" sz="1400" dirty="0">
                <a:solidFill>
                  <a:schemeClr val="accent2"/>
                </a:solidFill>
              </a:rPr>
              <a:t>(инструкции, журналы, акты, положения и пр.)</a:t>
            </a:r>
          </a:p>
        </p:txBody>
      </p:sp>
    </p:spTree>
    <p:extLst>
      <p:ext uri="{BB962C8B-B14F-4D97-AF65-F5344CB8AC3E}">
        <p14:creationId xmlns:p14="http://schemas.microsoft.com/office/powerpoint/2010/main" val="165916894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E7B71-1CF0-4428-987B-B62D9602655D}"/>
              </a:ext>
            </a:extLst>
          </p:cNvPr>
          <p:cNvSpPr txBox="1"/>
          <p:nvPr/>
        </p:nvSpPr>
        <p:spPr>
          <a:xfrm>
            <a:off x="2267744" y="472861"/>
            <a:ext cx="537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Средства формирования безопасной среды </a:t>
            </a:r>
          </a:p>
        </p:txBody>
      </p:sp>
      <p:sp>
        <p:nvSpPr>
          <p:cNvPr id="3" name="Скругленный прямоугольник 3">
            <a:extLst>
              <a:ext uri="{FF2B5EF4-FFF2-40B4-BE49-F238E27FC236}">
                <a16:creationId xmlns:a16="http://schemas.microsoft.com/office/drawing/2014/main" id="{CF1B57C9-6093-41DC-9337-CF15726777B5}"/>
              </a:ext>
            </a:extLst>
          </p:cNvPr>
          <p:cNvSpPr/>
          <p:nvPr/>
        </p:nvSpPr>
        <p:spPr>
          <a:xfrm>
            <a:off x="211762" y="842193"/>
            <a:ext cx="3456384" cy="3507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Организационные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B474DF-1B2F-41BD-96ED-49723D271A6E}"/>
              </a:ext>
            </a:extLst>
          </p:cNvPr>
          <p:cNvSpPr/>
          <p:nvPr/>
        </p:nvSpPr>
        <p:spPr>
          <a:xfrm>
            <a:off x="899592" y="1261138"/>
            <a:ext cx="7416824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1. Разработка и утверждение инструкций по всем видам физкультурно-спортивной деятельности.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2. Идентификация (определение) опасных и вредных факторов.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3. Разработка организационных мероприятий  по обеспечению безопасности на занятиях физической культурой и спортом.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4. Подготовка к действиям в условиях проявления опасности.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5 Составление и утверждение плана спортивно-массовых и физкультурно-оздоровительных мероприятий  в образовательной организации.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2"/>
                </a:solidFill>
              </a:rPr>
              <a:t>6.Разработка схем передвижения с обучающимися к местам проведения занятий на территории образовательной организации ( к спортивным плоскостным объектам) </a:t>
            </a:r>
          </a:p>
        </p:txBody>
      </p:sp>
    </p:spTree>
    <p:extLst>
      <p:ext uri="{BB962C8B-B14F-4D97-AF65-F5344CB8AC3E}">
        <p14:creationId xmlns:p14="http://schemas.microsoft.com/office/powerpoint/2010/main" val="7226418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">
            <a:extLst>
              <a:ext uri="{FF2B5EF4-FFF2-40B4-BE49-F238E27FC236}">
                <a16:creationId xmlns:a16="http://schemas.microsoft.com/office/drawing/2014/main" id="{BBA09190-4DFE-4739-BB71-7FA588A15EE9}"/>
              </a:ext>
            </a:extLst>
          </p:cNvPr>
          <p:cNvSpPr/>
          <p:nvPr/>
        </p:nvSpPr>
        <p:spPr>
          <a:xfrm>
            <a:off x="323528" y="188640"/>
            <a:ext cx="295232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Практические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BBBD1E-1B69-4331-AB85-336C8976E589}"/>
              </a:ext>
            </a:extLst>
          </p:cNvPr>
          <p:cNvSpPr/>
          <p:nvPr/>
        </p:nvSpPr>
        <p:spPr>
          <a:xfrm>
            <a:off x="251520" y="620688"/>
            <a:ext cx="8748464" cy="563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1.   Проведение актов осмотра мест проведения занятий с определением факторов риска.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2.    Проведение работ по ликвидации или нивелированию рисков на объектах спорта (все что можно сделать без привлечения других ведомств и структур).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3.   Заполнение журнала регистрации результатов  испытаний (визуального осмотра) инвентаря  и оборудования, (вентиляционных устройств)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4.    В составе комиссии   актирование   мест проведения занятий к началу нового учебного года.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5.    Проведение инструктажа с обучающимися и воспитанниками, заполнение  журнала регистрации прохождения инструктажей</a:t>
            </a:r>
            <a:r>
              <a:rPr lang="ru-RU" sz="1400" dirty="0"/>
              <a:t>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6.   Составление списков спортивного инвентаря и оборудования необходимых для списания в конце учебного года  и для укомплектования на новый учебный год.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7.  Формирование списков обучающихся с указанием принадлежности к </a:t>
            </a:r>
            <a:r>
              <a:rPr lang="ru-RU" sz="1400" dirty="0" err="1">
                <a:solidFill>
                  <a:schemeClr val="accent2"/>
                </a:solidFill>
              </a:rPr>
              <a:t>мед.группе</a:t>
            </a:r>
            <a:r>
              <a:rPr lang="ru-RU" sz="1400" dirty="0">
                <a:solidFill>
                  <a:schemeClr val="accent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8.  Комплектование  аптечки средствами первой до врачебной помощи ( с мед. работником)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9.   Составление (разработка) учебной программы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10.  Разработка и утверждение годового планирования по предмету и/или виду деятельности (дополнительное образование)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2"/>
                </a:solidFill>
              </a:rPr>
              <a:t>11.   Разработка и утверждение тестовых и контрольных упражнений по разделам программы и/или  виду деятельности (доп. образование, </a:t>
            </a:r>
            <a:r>
              <a:rPr lang="ru-RU" sz="1400" dirty="0" err="1">
                <a:solidFill>
                  <a:schemeClr val="accent2"/>
                </a:solidFill>
              </a:rPr>
              <a:t>спорт.секция</a:t>
            </a:r>
            <a:r>
              <a:rPr lang="ru-RU" sz="1400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300488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40C945-36B9-4BBF-8EEB-5AB9D80D6F39}"/>
              </a:ext>
            </a:extLst>
          </p:cNvPr>
          <p:cNvSpPr/>
          <p:nvPr/>
        </p:nvSpPr>
        <p:spPr>
          <a:xfrm>
            <a:off x="251520" y="320456"/>
            <a:ext cx="842493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Основные требования </a:t>
            </a:r>
            <a:r>
              <a:rPr lang="ru-RU" b="1" dirty="0">
                <a:solidFill>
                  <a:schemeClr val="accent2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 конструктивным архитектурным  элементам;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 поверхности покрытия и/или  полу </a:t>
            </a:r>
            <a:r>
              <a:rPr lang="ru-RU" i="1" dirty="0"/>
              <a:t>(какой из чего);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стенам </a:t>
            </a:r>
            <a:r>
              <a:rPr lang="ru-RU" i="1" dirty="0"/>
              <a:t>( структура, элементы отделки, цветовая гамма);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перекрытиям;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 безопасным зонам;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системе воздухообмена и температурному режиму </a:t>
            </a:r>
            <a:r>
              <a:rPr lang="ru-RU" i="1" dirty="0"/>
              <a:t>(для помещений);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проемам естественного освещения;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основному входу и  запасному выходу;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системе  освещения;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системе отопления (для помещений);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установке, размещению и расположению  спортивного оборудования;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способам крепления спортивных снарядов;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к прилегающим подсобным помещениям </a:t>
            </a:r>
            <a:r>
              <a:rPr lang="ru-RU" i="1" dirty="0"/>
              <a:t>(раздевалки, сушилки, душевые, туалетные комнаты; снарядные и складские комнаты);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 эргономики (Общие требования ГОСТ 12.1.004-91)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 режиму организации образовательной деятельности;</a:t>
            </a:r>
          </a:p>
          <a:p>
            <a:r>
              <a:rPr lang="ru-RU" b="1" dirty="0">
                <a:solidFill>
                  <a:schemeClr val="accent2"/>
                </a:solidFill>
              </a:rPr>
              <a:t>ДОКУМЕНТЫ:</a:t>
            </a:r>
          </a:p>
          <a:p>
            <a:r>
              <a:rPr lang="ru-RU" b="1" dirty="0"/>
              <a:t>     СанПин 2.4.1.3049-13 для ДОУ;</a:t>
            </a:r>
          </a:p>
          <a:p>
            <a:r>
              <a:rPr lang="ru-RU" b="1" dirty="0"/>
              <a:t>     СанПин 2.4.2.2821-10 для Общеобразовательных организаций, </a:t>
            </a:r>
          </a:p>
          <a:p>
            <a:r>
              <a:rPr lang="ru-RU" b="1" dirty="0"/>
              <a:t>     СанПин 2.4.4.3172-14 для доп. образования,</a:t>
            </a:r>
          </a:p>
          <a:p>
            <a:r>
              <a:rPr lang="ru-RU" b="1" dirty="0"/>
              <a:t>     СанПин 2.1.2.1188-03 для бассейнов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19199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604956" cy="719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Методический кейс  </a:t>
            </a:r>
            <a:r>
              <a:rPr lang="ru-RU" dirty="0"/>
              <a:t>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Инструкции по всем видам физкультурно-спортивной деятельности (урочная, внеурочная деятельность)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Содержание бесед, рассказов по формированию безопасного поведения.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Код безопасности для обучающихся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Журнал регистрации прохождения инструктажа с обучающимися и воспитанниками.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Журнал  регистрации результатов испытаний (визуального осмотра) спортивного инвентаря, оборудования и вентиляционных устройств.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Акты осмотров мест проведения занятий.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Акт приемки спортивной  материально-технической базы к началу нового учебного года.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Акты соответствия мест проведения соревнований техническим требованиям вида спорта.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Подборка видео материалов «оказание первой помощи пострадавшему на воде, на объекте спорта»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Схемы безопасного расположения гимнастического оборудования во время занятий снарядной гимнастикой.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Подборка игр малой подвижности для организации подвижной перемены и досуга обучающихся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Схемы организации частей урока, с учетом рискообразующих факторов.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Разработка по нивелированию конфликтных ситуаций в детской среде средствами физической культуры.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Формирование содержания физкультурно-спортивного образования с учетом психотипа обучающихся (игры, комплексы упражнений,)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Утвержденные схемы передвижения к местам проведения занятий на территории образовательной организации и за её периметром.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Правила поведения для обучающихся на местах проведения занятий, в раздевалках, рекреационной зоне.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Утвержденный график проведения учебно-тренировочных мероприятий в связи с объявлением чрезвычайной обстановки в образовательной организации.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Паспорт на спортивную  инфраструктуру общеобразовательной организации.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Сценарии мероприятий посвященные формированию навыков безопасного поведения на объектах спорта.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accent2"/>
                </a:solidFill>
              </a:rPr>
              <a:t>Учебные квесты безопасности по видам спортивной деятельности </a:t>
            </a:r>
          </a:p>
          <a:p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7808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4832" y="382895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Система управления рисками спортивной инфраструктуры образовательной организации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242" y="1513819"/>
            <a:ext cx="2376264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Цель   и задача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69176" y="1545350"/>
            <a:ext cx="2520280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Оценка текущего состояния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32240" y="1516814"/>
            <a:ext cx="223085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Выявление рисков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7042" y="2691815"/>
            <a:ext cx="2376264" cy="10531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Утверждение распорядительных документов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11513" y="2742797"/>
            <a:ext cx="2160240" cy="9764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Анализ каждого решения, выбор оптимального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78425" y="2745282"/>
            <a:ext cx="2230858" cy="9836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Поиск альтернативных решений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016" y="4415097"/>
            <a:ext cx="2160240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Планирование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82826" y="4397283"/>
            <a:ext cx="2088927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Распределение ответственности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93984" y="4298434"/>
            <a:ext cx="187220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Управление процессом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83074" y="5572970"/>
            <a:ext cx="241226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Анализ результативности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80098" y="5544473"/>
            <a:ext cx="210272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Наблюдение за тенденциями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134553" y="2326873"/>
            <a:ext cx="323528" cy="352839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98072" y="5790239"/>
            <a:ext cx="1027098" cy="2135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773726" y="1717903"/>
            <a:ext cx="651661" cy="2333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6080579" y="4576452"/>
            <a:ext cx="651661" cy="2333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6047759" y="1717903"/>
            <a:ext cx="651661" cy="2333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3059852" y="4622470"/>
            <a:ext cx="651661" cy="23332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лево 32"/>
          <p:cNvSpPr/>
          <p:nvPr/>
        </p:nvSpPr>
        <p:spPr>
          <a:xfrm>
            <a:off x="3057602" y="3110419"/>
            <a:ext cx="401150" cy="242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лево 33"/>
          <p:cNvSpPr/>
          <p:nvPr/>
        </p:nvSpPr>
        <p:spPr>
          <a:xfrm>
            <a:off x="6124514" y="3105952"/>
            <a:ext cx="401150" cy="242000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1590680" y="3889856"/>
            <a:ext cx="230520" cy="35909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7564822" y="5065794"/>
            <a:ext cx="230520" cy="35909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732409" y="2265839"/>
            <a:ext cx="230520" cy="35909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войная стрелка влево/вправо 37"/>
          <p:cNvSpPr/>
          <p:nvPr/>
        </p:nvSpPr>
        <p:spPr>
          <a:xfrm>
            <a:off x="4197809" y="5781467"/>
            <a:ext cx="792088" cy="213534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80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8E502-038B-4AA0-85F8-EBA51680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92" y="369044"/>
            <a:ext cx="7922840" cy="582960"/>
          </a:xfrm>
        </p:spPr>
        <p:txBody>
          <a:bodyPr/>
          <a:lstStyle/>
          <a:p>
            <a:pPr algn="ctr"/>
            <a:r>
              <a:rPr lang="ru-RU" sz="1800" dirty="0"/>
              <a:t>Спортивная материально-техническая база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5BC5E5D-EF25-45C4-A923-7E0FD35A0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071617"/>
              </p:ext>
            </p:extLst>
          </p:nvPr>
        </p:nvGraphicFramePr>
        <p:xfrm>
          <a:off x="251520" y="837363"/>
          <a:ext cx="4104457" cy="5838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364">
                  <a:extLst>
                    <a:ext uri="{9D8B030D-6E8A-4147-A177-3AD203B41FA5}">
                      <a16:colId xmlns:a16="http://schemas.microsoft.com/office/drawing/2014/main" val="525800725"/>
                    </a:ext>
                  </a:extLst>
                </a:gridCol>
                <a:gridCol w="1963001">
                  <a:extLst>
                    <a:ext uri="{9D8B030D-6E8A-4147-A177-3AD203B41FA5}">
                      <a16:colId xmlns:a16="http://schemas.microsoft.com/office/drawing/2014/main" val="2284310297"/>
                    </a:ext>
                  </a:extLst>
                </a:gridCol>
                <a:gridCol w="1606092">
                  <a:extLst>
                    <a:ext uri="{9D8B030D-6E8A-4147-A177-3AD203B41FA5}">
                      <a16:colId xmlns:a16="http://schemas.microsoft.com/office/drawing/2014/main" val="2085999304"/>
                    </a:ext>
                  </a:extLst>
                </a:gridCol>
              </a:tblGrid>
              <a:tr h="9764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№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Содержание раздела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Количество образовательных организаций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505286"/>
                  </a:ext>
                </a:extLst>
              </a:tr>
              <a:tr h="78683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Спортивный зал  24х12 м и более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14764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31840"/>
                  </a:ext>
                </a:extLst>
              </a:tr>
              <a:tr h="570275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2 .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Спортивный зал  18х9 м и менее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23720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83689"/>
                  </a:ext>
                </a:extLst>
              </a:tr>
              <a:tr h="918558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3. 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Зал для адаптивной физической культуры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1775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941780"/>
                  </a:ext>
                </a:extLst>
              </a:tr>
              <a:tr h="805321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Плавательный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бассейн</a:t>
                      </a:r>
                      <a:endParaRPr lang="ru-RU" sz="16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4 733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81487"/>
                  </a:ext>
                </a:extLst>
              </a:tr>
              <a:tr h="681247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5 .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Универсальная спортивная площадка</a:t>
                      </a:r>
                      <a:endParaRPr lang="ru-RU" sz="16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16578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84684"/>
                  </a:ext>
                </a:extLst>
              </a:tr>
              <a:tr h="504771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Площадка для подвижных игр</a:t>
                      </a:r>
                      <a:endParaRPr lang="ru-RU" sz="160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51199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680891"/>
                  </a:ext>
                </a:extLst>
              </a:tr>
              <a:tr h="473944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21285" algn="l"/>
                        </a:tabLs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7 .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Спортивный зал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отсутствует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5239</a:t>
                      </a:r>
                    </a:p>
                  </a:txBody>
                  <a:tcPr marL="68551" marR="68551" marT="0" marB="0" anchor="ctr">
                    <a:solidFill>
                      <a:srgbClr val="97F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28365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6AAEBD7-278D-4538-A56D-D370D05FB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175700"/>
              </p:ext>
            </p:extLst>
          </p:nvPr>
        </p:nvGraphicFramePr>
        <p:xfrm>
          <a:off x="4572000" y="855438"/>
          <a:ext cx="4392488" cy="5820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971">
                  <a:extLst>
                    <a:ext uri="{9D8B030D-6E8A-4147-A177-3AD203B41FA5}">
                      <a16:colId xmlns:a16="http://schemas.microsoft.com/office/drawing/2014/main" val="607209972"/>
                    </a:ext>
                  </a:extLst>
                </a:gridCol>
                <a:gridCol w="1730517">
                  <a:extLst>
                    <a:ext uri="{9D8B030D-6E8A-4147-A177-3AD203B41FA5}">
                      <a16:colId xmlns:a16="http://schemas.microsoft.com/office/drawing/2014/main" val="935904532"/>
                    </a:ext>
                  </a:extLst>
                </a:gridCol>
              </a:tblGrid>
              <a:tr h="780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Спортивный инвентарь и оборудование </a:t>
                      </a: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Количество образовательных организаций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725184"/>
                  </a:ext>
                </a:extLst>
              </a:tr>
              <a:tr h="4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занятий футболом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30 261 (76,2%)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084900"/>
                  </a:ext>
                </a:extLst>
              </a:tr>
              <a:tr h="4689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баскетболом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32 225 (81,2)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40918"/>
                  </a:ext>
                </a:extLst>
              </a:tr>
              <a:tr h="566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волейболом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31 800 (80,1%)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80932"/>
                  </a:ext>
                </a:extLst>
              </a:tr>
              <a:tr h="3947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гандболом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3463 (8,7%)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692272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лёгкой атлетикой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27 623 (69,6)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820023"/>
                  </a:ext>
                </a:extLst>
              </a:tr>
              <a:tr h="5224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лыжной подготовкой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21 253 (53,5%)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452445"/>
                  </a:ext>
                </a:extLst>
              </a:tr>
              <a:tr h="9287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гимнастикой, фитнесом, ОФП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27868 (70,2%)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040144"/>
                  </a:ext>
                </a:extLst>
              </a:tr>
              <a:tr h="703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спортивными единоборствами 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5753 (14,5%)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575739"/>
                  </a:ext>
                </a:extLst>
              </a:tr>
              <a:tr h="5015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занятий плаванием</a:t>
                      </a:r>
                      <a:endParaRPr lang="ru-RU" sz="16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51" marR="68551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1661 (4,2%)</a:t>
                      </a:r>
                    </a:p>
                  </a:txBody>
                  <a:tcPr marL="68580" marR="68580" marT="0" marB="0" anchor="ctr"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6161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08720"/>
            <a:ext cx="5472608" cy="388843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31640" y="33929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 Здоровье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>
                <a:solidFill>
                  <a:schemeClr val="accent2"/>
                </a:solidFill>
              </a:rPr>
              <a:t>Наших детей   в Наших  руках!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4910067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/>
                </a:solidFill>
              </a:rPr>
              <a:t>Спасибо за внимание!</a:t>
            </a:r>
            <a:endParaRPr lang="ru-RU" dirty="0">
              <a:solidFill>
                <a:schemeClr val="accent2"/>
              </a:solidFill>
            </a:endParaRPr>
          </a:p>
          <a:p>
            <a:pPr algn="ctr"/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  <a:t>Грибачева Марина Анатольевна –</a:t>
            </a:r>
            <a:b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  <a:t>заместитель директора ФГБУ «ФЦОМОФВ»,</a:t>
            </a:r>
          </a:p>
          <a:p>
            <a:pPr algn="ctr"/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  <a:t>руководитель ФРЦ  ФГБУ «ФЦОМОФВ», </a:t>
            </a:r>
            <a:r>
              <a:rPr lang="ru-RU" altLang="ru-RU" sz="1600" dirty="0" err="1">
                <a:solidFill>
                  <a:schemeClr val="accent2">
                    <a:lumMod val="50000"/>
                  </a:schemeClr>
                </a:solidFill>
              </a:rPr>
              <a:t>кпн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  <a:t>, ОФК.</a:t>
            </a:r>
            <a:br>
              <a:rPr lang="ru-RU" alt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адрес электронной  почты: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fcomofv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@ mail.ru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Сайт  -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</a:rPr>
              <a:t>фцомофв.рф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616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FA2A9-B170-4DC1-A2C9-957B42AB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077200" cy="720080"/>
          </a:xfrm>
        </p:spPr>
        <p:txBody>
          <a:bodyPr/>
          <a:lstStyle/>
          <a:p>
            <a:pPr algn="ctr"/>
            <a:r>
              <a:rPr lang="ru-RU" sz="1800" b="1" dirty="0"/>
              <a:t>Анализ процесса физического воспитания</a:t>
            </a:r>
            <a:endParaRPr lang="ru-RU" sz="18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A54C125-5EBE-4F61-8749-400722423833}"/>
              </a:ext>
            </a:extLst>
          </p:cNvPr>
          <p:cNvSpPr/>
          <p:nvPr/>
        </p:nvSpPr>
        <p:spPr>
          <a:xfrm>
            <a:off x="331368" y="908720"/>
            <a:ext cx="8215064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на изучение учебного предмета «Физическая культура» в недельных учебных планах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3 часа, составило – 31 924 (80%), 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  2 часа – 8 038 (20%).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DF2289E-9331-47D1-991A-D4A8F9E3B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781673"/>
              </p:ext>
            </p:extLst>
          </p:nvPr>
        </p:nvGraphicFramePr>
        <p:xfrm>
          <a:off x="319336" y="1916832"/>
          <a:ext cx="8645152" cy="482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016">
                  <a:extLst>
                    <a:ext uri="{9D8B030D-6E8A-4147-A177-3AD203B41FA5}">
                      <a16:colId xmlns:a16="http://schemas.microsoft.com/office/drawing/2014/main" val="302452460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622926002"/>
                    </a:ext>
                  </a:extLst>
                </a:gridCol>
              </a:tblGrid>
              <a:tr h="454242"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rgbClr val="002060"/>
                          </a:solidFill>
                          <a:effectLst/>
                        </a:rPr>
                        <a:t>Содержание раздела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Кол-во (%) </a:t>
                      </a: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98327"/>
                  </a:ext>
                </a:extLst>
              </a:tr>
              <a:tr h="725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объём часов, отводимых на внеурочную деятельность спортивно-оздоровительное направление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отсутствует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1 745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4,4%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33681"/>
                  </a:ext>
                </a:extLst>
              </a:tr>
              <a:tr h="725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объём часов, отводимых на внеурочную деятельность спортивно-оздоровительное направление предусматривает 2 часа в неделю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18 779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47,3%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72607"/>
                  </a:ext>
                </a:extLst>
              </a:tr>
              <a:tr h="7252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объём часов, отводимых на внеурочную деятельность спортивно-оздоровительное направление предусматривает более 2-х часов в неделю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14 872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37,5%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76874"/>
                  </a:ext>
                </a:extLst>
              </a:tr>
              <a:tr h="45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отсутствует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 дополнительное образование физкультурно-спортивного направления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236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0,6%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42754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объем часов, отводимых на дополнительное образование физкультурно-спортивного направления, предусматривает 2 часа в неделю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345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0,9%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02591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Общеобразовательные организации, в которых объем часов, отводимых на дополнительное образование физкультурно-спортивного направления, предусматривает более 2-х часов в неделю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490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</a:rPr>
                        <a:t>1,2%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421" marR="53421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4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5689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2B21D-2569-4803-B042-A2B79B48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992888" cy="648072"/>
          </a:xfrm>
        </p:spPr>
        <p:txBody>
          <a:bodyPr/>
          <a:lstStyle/>
          <a:p>
            <a:pPr algn="ctr"/>
            <a:r>
              <a:rPr lang="ru-RU" sz="1800" dirty="0"/>
              <a:t>Эффективность образовательной деятельности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A54C086-D36E-40A0-9DAB-3BB214C14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6274"/>
              </p:ext>
            </p:extLst>
          </p:nvPr>
        </p:nvGraphicFramePr>
        <p:xfrm>
          <a:off x="251520" y="980728"/>
          <a:ext cx="5688632" cy="3283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989">
                  <a:extLst>
                    <a:ext uri="{9D8B030D-6E8A-4147-A177-3AD203B41FA5}">
                      <a16:colId xmlns:a16="http://schemas.microsoft.com/office/drawing/2014/main" val="4136118606"/>
                    </a:ext>
                  </a:extLst>
                </a:gridCol>
                <a:gridCol w="4012722">
                  <a:extLst>
                    <a:ext uri="{9D8B030D-6E8A-4147-A177-3AD203B41FA5}">
                      <a16:colId xmlns:a16="http://schemas.microsoft.com/office/drawing/2014/main" val="3991805042"/>
                    </a:ext>
                  </a:extLst>
                </a:gridCol>
                <a:gridCol w="1356921">
                  <a:extLst>
                    <a:ext uri="{9D8B030D-6E8A-4147-A177-3AD203B41FA5}">
                      <a16:colId xmlns:a16="http://schemas.microsoft.com/office/drawing/2014/main" val="3443674862"/>
                    </a:ext>
                  </a:extLst>
                </a:gridCol>
              </a:tblGrid>
              <a:tr h="535482"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effectLst/>
                          <a:latin typeface="+mj-lt"/>
                        </a:rPr>
                        <a:t>содержание раздела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Количество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466903"/>
                  </a:ext>
                </a:extLst>
              </a:tr>
              <a:tr h="781750"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Обучающиеся, имеющие низкий уровень физической подготовленности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1 758 380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(11,6%)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extLst>
                  <a:ext uri="{0D108BD9-81ED-4DB2-BD59-A6C34878D82A}">
                    <a16:rowId xmlns:a16="http://schemas.microsoft.com/office/drawing/2014/main" val="198032226"/>
                  </a:ext>
                </a:extLst>
              </a:tr>
              <a:tr h="811234"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Обучающиеся, имеющие средний уровень физической подготовленности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8 231 251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(54,4%)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extLst>
                  <a:ext uri="{0D108BD9-81ED-4DB2-BD59-A6C34878D82A}">
                    <a16:rowId xmlns:a16="http://schemas.microsoft.com/office/drawing/2014/main" val="4074358891"/>
                  </a:ext>
                </a:extLst>
              </a:tr>
              <a:tr h="1111894"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l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Обучающиеся, имеющие высокий уровень физической подготовленности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4 192 407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(27,7%)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98" marR="58598" marT="0" marB="0" anchor="ctr"/>
                </a:tc>
                <a:extLst>
                  <a:ext uri="{0D108BD9-81ED-4DB2-BD59-A6C34878D82A}">
                    <a16:rowId xmlns:a16="http://schemas.microsoft.com/office/drawing/2014/main" val="3313965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2F176F-7D67-43D9-824A-53C45E275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65104"/>
            <a:ext cx="4242761" cy="232445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45928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43E8A-8A2A-4800-8491-174B366E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6628"/>
            <a:ext cx="8077200" cy="438944"/>
          </a:xfrm>
        </p:spPr>
        <p:txBody>
          <a:bodyPr/>
          <a:lstStyle/>
          <a:p>
            <a:pPr algn="ctr"/>
            <a:r>
              <a:rPr lang="ru-RU" sz="1800" b="1" dirty="0"/>
              <a:t>Анализ соревновательной деятельности обучающихся </a:t>
            </a:r>
            <a:br>
              <a:rPr lang="ru-RU" dirty="0"/>
            </a:b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ABC22-D5C5-4106-A84F-480CFD7B3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247" y="1708992"/>
            <a:ext cx="124643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FBE4442E-7293-4F24-B276-60FBCDF1E1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22976"/>
              </p:ext>
            </p:extLst>
          </p:nvPr>
        </p:nvGraphicFramePr>
        <p:xfrm>
          <a:off x="457200" y="3205162"/>
          <a:ext cx="8579296" cy="353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A9D021-09D3-4248-A002-D48274825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240360" cy="255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2" descr="20131127_174907">
            <a:extLst>
              <a:ext uri="{FF2B5EF4-FFF2-40B4-BE49-F238E27FC236}">
                <a16:creationId xmlns:a16="http://schemas.microsoft.com/office/drawing/2014/main" id="{DA2C106F-C23A-4762-A6FF-65BE6E0A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5272"/>
            <a:ext cx="3357563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91192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F461AAE-859E-4036-B1CD-F3899EBFD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101843"/>
              </p:ext>
            </p:extLst>
          </p:nvPr>
        </p:nvGraphicFramePr>
        <p:xfrm>
          <a:off x="251520" y="-28683"/>
          <a:ext cx="6096000" cy="211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B04AFD2-88D1-4E31-B078-00381CB4F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318318"/>
              </p:ext>
            </p:extLst>
          </p:nvPr>
        </p:nvGraphicFramePr>
        <p:xfrm>
          <a:off x="107504" y="2091101"/>
          <a:ext cx="8496944" cy="465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816378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D5D68B5-7B0C-4FCF-89A5-BDF51C7E81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4697" y="260648"/>
            <a:ext cx="8114605" cy="6120065"/>
            <a:chOff x="201" y="255"/>
            <a:chExt cx="5293" cy="3992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CA1C1C94-23AC-4BDD-A8A6-7B4CDA6BC5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" y="255"/>
              <a:ext cx="5293" cy="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6DDFA33-8BAC-4699-8391-64F841255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285"/>
              <a:ext cx="5223" cy="393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CBFE4011-340E-4D32-BC72-97E49494C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1312"/>
              <a:ext cx="2023" cy="190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157" y="322"/>
                </a:cxn>
                <a:cxn ang="0">
                  <a:pos x="318" y="161"/>
                </a:cxn>
                <a:cxn ang="0">
                  <a:pos x="157" y="0"/>
                </a:cxn>
                <a:cxn ang="0">
                  <a:pos x="157" y="161"/>
                </a:cxn>
                <a:cxn ang="0">
                  <a:pos x="0" y="196"/>
                </a:cxn>
              </a:cxnLst>
              <a:rect l="0" t="0" r="r" b="b"/>
              <a:pathLst>
                <a:path w="318" h="322">
                  <a:moveTo>
                    <a:pt x="0" y="196"/>
                  </a:moveTo>
                  <a:cubicBezTo>
                    <a:pt x="16" y="270"/>
                    <a:pt x="81" y="322"/>
                    <a:pt x="157" y="322"/>
                  </a:cubicBezTo>
                  <a:cubicBezTo>
                    <a:pt x="245" y="322"/>
                    <a:pt x="318" y="249"/>
                    <a:pt x="318" y="161"/>
                  </a:cubicBezTo>
                  <a:cubicBezTo>
                    <a:pt x="318" y="72"/>
                    <a:pt x="245" y="0"/>
                    <a:pt x="157" y="0"/>
                  </a:cubicBezTo>
                  <a:lnTo>
                    <a:pt x="157" y="161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59390FF-EDD9-4B68-AB16-93B205962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" y="1649"/>
              <a:ext cx="1031" cy="82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" y="103"/>
                </a:cxn>
                <a:cxn ang="0">
                  <a:pos x="5" y="139"/>
                </a:cxn>
                <a:cxn ang="0">
                  <a:pos x="162" y="104"/>
                </a:cxn>
                <a:cxn ang="0">
                  <a:pos x="38" y="0"/>
                </a:cxn>
              </a:cxnLst>
              <a:rect l="0" t="0" r="r" b="b"/>
              <a:pathLst>
                <a:path w="162" h="139">
                  <a:moveTo>
                    <a:pt x="38" y="0"/>
                  </a:moveTo>
                  <a:cubicBezTo>
                    <a:pt x="14" y="29"/>
                    <a:pt x="1" y="66"/>
                    <a:pt x="1" y="103"/>
                  </a:cubicBezTo>
                  <a:cubicBezTo>
                    <a:pt x="0" y="116"/>
                    <a:pt x="2" y="128"/>
                    <a:pt x="5" y="139"/>
                  </a:cubicBezTo>
                  <a:lnTo>
                    <a:pt x="162" y="10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933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81D9323-1502-4EBD-A0CF-C4B04224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1601"/>
              <a:ext cx="789" cy="6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124" y="112"/>
                </a:cxn>
                <a:cxn ang="0">
                  <a:pos x="8" y="0"/>
                </a:cxn>
              </a:cxnLst>
              <a:rect l="0" t="0" r="r" b="b"/>
              <a:pathLst>
                <a:path w="124" h="112">
                  <a:moveTo>
                    <a:pt x="8" y="0"/>
                  </a:moveTo>
                  <a:cubicBezTo>
                    <a:pt x="5" y="2"/>
                    <a:pt x="3" y="5"/>
                    <a:pt x="0" y="8"/>
                  </a:cubicBezTo>
                  <a:lnTo>
                    <a:pt x="124" y="1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17F9D189-0B36-4DFF-922F-5A90E92F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1495"/>
              <a:ext cx="738" cy="76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8"/>
                </a:cxn>
                <a:cxn ang="0">
                  <a:pos x="116" y="130"/>
                </a:cxn>
                <a:cxn ang="0">
                  <a:pos x="21" y="0"/>
                </a:cxn>
              </a:cxnLst>
              <a:rect l="0" t="0" r="r" b="b"/>
              <a:pathLst>
                <a:path w="116" h="130">
                  <a:moveTo>
                    <a:pt x="21" y="0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116" y="1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5F41323-5449-4EF8-8689-94F309D30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1454"/>
              <a:ext cx="604" cy="80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7"/>
                </a:cxn>
                <a:cxn ang="0">
                  <a:pos x="95" y="137"/>
                </a:cxn>
                <a:cxn ang="0">
                  <a:pos x="10" y="0"/>
                </a:cxn>
              </a:cxnLst>
              <a:rect l="0" t="0" r="r" b="b"/>
              <a:pathLst>
                <a:path w="95" h="137">
                  <a:moveTo>
                    <a:pt x="10" y="0"/>
                  </a:moveTo>
                  <a:cubicBezTo>
                    <a:pt x="6" y="2"/>
                    <a:pt x="3" y="4"/>
                    <a:pt x="0" y="7"/>
                  </a:cubicBezTo>
                  <a:lnTo>
                    <a:pt x="95" y="13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60066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F9288D1-62FD-4CE3-B6BB-AD41A0428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" y="1401"/>
              <a:ext cx="541" cy="86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9"/>
                </a:cxn>
                <a:cxn ang="0">
                  <a:pos x="85" y="146"/>
                </a:cxn>
                <a:cxn ang="0">
                  <a:pos x="17" y="0"/>
                </a:cxn>
              </a:cxnLst>
              <a:rect l="0" t="0" r="r" b="b"/>
              <a:pathLst>
                <a:path w="85" h="146">
                  <a:moveTo>
                    <a:pt x="17" y="0"/>
                  </a:moveTo>
                  <a:cubicBezTo>
                    <a:pt x="11" y="2"/>
                    <a:pt x="5" y="5"/>
                    <a:pt x="0" y="9"/>
                  </a:cubicBezTo>
                  <a:lnTo>
                    <a:pt x="85" y="14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808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654DF54-BE96-41D2-84EB-39E9A648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1" y="1312"/>
              <a:ext cx="433" cy="9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15"/>
                </a:cxn>
                <a:cxn ang="0">
                  <a:pos x="68" y="161"/>
                </a:cxn>
                <a:cxn ang="0">
                  <a:pos x="57" y="0"/>
                </a:cxn>
              </a:cxnLst>
              <a:rect l="0" t="0" r="r" b="b"/>
              <a:pathLst>
                <a:path w="68" h="161">
                  <a:moveTo>
                    <a:pt x="57" y="0"/>
                  </a:moveTo>
                  <a:cubicBezTo>
                    <a:pt x="37" y="1"/>
                    <a:pt x="17" y="6"/>
                    <a:pt x="0" y="15"/>
                  </a:cubicBezTo>
                  <a:lnTo>
                    <a:pt x="68" y="16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66CC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B1CF9E90-4B92-4580-9C63-544C5C96B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312"/>
              <a:ext cx="70" cy="95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11" y="161"/>
                </a:cxn>
                <a:cxn ang="0">
                  <a:pos x="10" y="0"/>
                </a:cxn>
              </a:cxnLst>
              <a:rect l="0" t="0" r="r" b="b"/>
              <a:pathLst>
                <a:path w="11" h="161">
                  <a:moveTo>
                    <a:pt x="10" y="0"/>
                  </a:moveTo>
                  <a:cubicBezTo>
                    <a:pt x="7" y="0"/>
                    <a:pt x="3" y="0"/>
                    <a:pt x="0" y="0"/>
                  </a:cubicBezTo>
                  <a:lnTo>
                    <a:pt x="11" y="16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E54D1D99-D6B6-4A6D-9851-ACCAF2659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414"/>
              <a:ext cx="211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Места получения травм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16B3081-9C00-48AE-9583-030F86998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050"/>
              <a:ext cx="439" cy="750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10" y="127"/>
                </a:cxn>
                <a:cxn ang="0">
                  <a:pos x="69" y="0"/>
                </a:cxn>
              </a:cxnLst>
              <a:rect l="0" t="0" r="r" b="b"/>
              <a:pathLst>
                <a:path w="69" h="127">
                  <a:moveTo>
                    <a:pt x="0" y="127"/>
                  </a:moveTo>
                  <a:lnTo>
                    <a:pt x="10" y="127"/>
                  </a:lnTo>
                  <a:lnTo>
                    <a:pt x="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46624366-3D0C-4EBA-AA57-30F5417F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" y="1625"/>
              <a:ext cx="1043" cy="43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0" y="74"/>
                </a:cxn>
                <a:cxn ang="0">
                  <a:pos x="164" y="0"/>
                </a:cxn>
              </a:cxnLst>
              <a:rect l="0" t="0" r="r" b="b"/>
              <a:pathLst>
                <a:path w="164" h="74">
                  <a:moveTo>
                    <a:pt x="0" y="74"/>
                  </a:moveTo>
                  <a:lnTo>
                    <a:pt x="10" y="74"/>
                  </a:lnTo>
                  <a:lnTo>
                    <a:pt x="1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FC3E1A9-C07D-471B-92D6-F833BF36D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525"/>
              <a:ext cx="910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43" y="3"/>
                </a:cxn>
              </a:cxnLst>
              <a:rect l="0" t="0" r="r" b="b"/>
              <a:pathLst>
                <a:path w="143" h="3">
                  <a:moveTo>
                    <a:pt x="0" y="0"/>
                  </a:moveTo>
                  <a:lnTo>
                    <a:pt x="10" y="0"/>
                  </a:lnTo>
                  <a:lnTo>
                    <a:pt x="143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575C4EAA-D6BE-4EEE-90FB-25FEABA5D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993"/>
              <a:ext cx="693" cy="4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9" y="82"/>
                </a:cxn>
              </a:cxnLst>
              <a:rect l="0" t="0" r="r" b="b"/>
              <a:pathLst>
                <a:path w="109" h="82">
                  <a:moveTo>
                    <a:pt x="0" y="0"/>
                  </a:moveTo>
                  <a:lnTo>
                    <a:pt x="10" y="0"/>
                  </a:lnTo>
                  <a:lnTo>
                    <a:pt x="109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DD9548D6-0206-42D4-A065-7692D80A8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1" y="1200"/>
              <a:ext cx="147" cy="2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"/>
                </a:cxn>
                <a:cxn ang="0">
                  <a:pos x="23" y="39"/>
                </a:cxn>
              </a:cxnLst>
              <a:rect l="0" t="0" r="r" b="b"/>
              <a:pathLst>
                <a:path w="23" h="39">
                  <a:moveTo>
                    <a:pt x="0" y="0"/>
                  </a:moveTo>
                  <a:lnTo>
                    <a:pt x="0" y="10"/>
                  </a:lnTo>
                  <a:lnTo>
                    <a:pt x="23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303C0424-2C95-4941-8E98-01588DABC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1082"/>
              <a:ext cx="216" cy="26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10"/>
                </a:cxn>
                <a:cxn ang="0">
                  <a:pos x="0" y="44"/>
                </a:cxn>
              </a:cxnLst>
              <a:rect l="0" t="0" r="r" b="b"/>
              <a:pathLst>
                <a:path w="34" h="44">
                  <a:moveTo>
                    <a:pt x="34" y="0"/>
                  </a:moveTo>
                  <a:lnTo>
                    <a:pt x="34" y="10"/>
                  </a:lnTo>
                  <a:lnTo>
                    <a:pt x="0" y="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39E754F1-49BE-4DB4-9F8F-1AF4BA9B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1111"/>
              <a:ext cx="553" cy="201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77" y="0"/>
                </a:cxn>
                <a:cxn ang="0">
                  <a:pos x="0" y="34"/>
                </a:cxn>
              </a:cxnLst>
              <a:rect l="0" t="0" r="r" b="b"/>
              <a:pathLst>
                <a:path w="87" h="34">
                  <a:moveTo>
                    <a:pt x="87" y="0"/>
                  </a:moveTo>
                  <a:lnTo>
                    <a:pt x="77" y="0"/>
                  </a:lnTo>
                  <a:lnTo>
                    <a:pt x="0" y="3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4B72EFF8-D110-47AD-9B66-9A8A82675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" y="2859"/>
              <a:ext cx="967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Спортивный зал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488591C3-EA41-4280-9AEC-B12175DB0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1" y="3001"/>
              <a:ext cx="2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71%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25BF035-9559-4600-899E-60421FB79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5"/>
              <a:ext cx="47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Группа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2AAFA28B-E55F-43AB-9205-85A16B82B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46"/>
              <a:ext cx="1005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продлённого дня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5328BE43-89C0-4B10-B3BB-3DC12F13D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" y="1188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E9F86356-C924-4D21-9E5B-22A25D580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786"/>
              <a:ext cx="6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Перемена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0DC1285A-3582-4410-9A81-F2875475A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" y="928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2112E5A6-8CED-413E-BE06-8011B46D8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" y="1318"/>
              <a:ext cx="104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Дополнительные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1184B204-85C0-41BB-AEA6-9AE46E866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1460"/>
              <a:ext cx="52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занятия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453917C0-D558-4E6B-BE74-517DC8413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" y="1601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0BC54E56-6B09-4C61-92A1-1F60C43A3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2593"/>
              <a:ext cx="757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Спортивная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7CE7D0DF-9D6F-46E5-A84C-E9C0B9010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" y="2735"/>
              <a:ext cx="61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площадка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5">
              <a:extLst>
                <a:ext uri="{FF2B5EF4-FFF2-40B4-BE49-F238E27FC236}">
                  <a16:creationId xmlns:a16="http://schemas.microsoft.com/office/drawing/2014/main" id="{9752A989-F371-44C3-A99A-1C44A90DF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" y="2877"/>
              <a:ext cx="29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98B0852C-A1C2-4035-8343-EF80EF72A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1926"/>
              <a:ext cx="515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Бассейн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19E086F3-E036-4E87-B106-A23FF3604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2068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F5261B1F-4C37-4FD2-BA8D-FBC3917DC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857"/>
              <a:ext cx="865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Соревнования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31F09BA0-EAA7-439E-B7B1-799FA546E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" y="999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id="{0DAE7148-89D5-4FA1-8965-19E048E5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" y="905"/>
              <a:ext cx="71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Раздевалка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41">
              <a:extLst>
                <a:ext uri="{FF2B5EF4-FFF2-40B4-BE49-F238E27FC236}">
                  <a16:creationId xmlns:a16="http://schemas.microsoft.com/office/drawing/2014/main" id="{9E377A4B-70F1-41F3-B23F-F514378BD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1046"/>
              <a:ext cx="22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2%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2">
              <a:extLst>
                <a:ext uri="{FF2B5EF4-FFF2-40B4-BE49-F238E27FC236}">
                  <a16:creationId xmlns:a16="http://schemas.microsoft.com/office/drawing/2014/main" id="{66C0C889-20B8-41B9-BFE3-BABE70586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" y="3408"/>
              <a:ext cx="3951" cy="76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C07D0BF2-ED44-4EBF-9B07-C89019C74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3473"/>
              <a:ext cx="89" cy="8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44">
              <a:extLst>
                <a:ext uri="{FF2B5EF4-FFF2-40B4-BE49-F238E27FC236}">
                  <a16:creationId xmlns:a16="http://schemas.microsoft.com/office/drawing/2014/main" id="{29CBEAA7-1BE8-48BE-A8FA-4B9307A94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3438"/>
              <a:ext cx="117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Спортивный зал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5">
              <a:extLst>
                <a:ext uri="{FF2B5EF4-FFF2-40B4-BE49-F238E27FC236}">
                  <a16:creationId xmlns:a16="http://schemas.microsoft.com/office/drawing/2014/main" id="{383D2905-B8CF-4E98-8748-6D0FC2C2C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" y="3473"/>
              <a:ext cx="89" cy="83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934EA857-560D-4C14-AA49-B7286F3C1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3438"/>
              <a:ext cx="159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Спортивная площадка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0773C2E8-5919-400C-815C-274B244F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3662"/>
              <a:ext cx="89" cy="8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48">
              <a:extLst>
                <a:ext uri="{FF2B5EF4-FFF2-40B4-BE49-F238E27FC236}">
                  <a16:creationId xmlns:a16="http://schemas.microsoft.com/office/drawing/2014/main" id="{E15C8644-9B7C-4968-BA17-B464F82F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3627"/>
              <a:ext cx="63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Бассейн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1FF190A6-6FB7-4F77-9518-2ED4E68F6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" y="3662"/>
              <a:ext cx="89" cy="8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50">
              <a:extLst>
                <a:ext uri="{FF2B5EF4-FFF2-40B4-BE49-F238E27FC236}">
                  <a16:creationId xmlns:a16="http://schemas.microsoft.com/office/drawing/2014/main" id="{3E796010-9663-45FA-BD4A-AA8CFC671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3627"/>
              <a:ext cx="184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Дополнительные занятия 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51">
              <a:extLst>
                <a:ext uri="{FF2B5EF4-FFF2-40B4-BE49-F238E27FC236}">
                  <a16:creationId xmlns:a16="http://schemas.microsoft.com/office/drawing/2014/main" id="{7E0EE83F-DD3F-4341-ACAF-F9950DCF1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3851"/>
              <a:ext cx="89" cy="83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DB11D5E3-2552-4E64-A585-496F03822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3816"/>
              <a:ext cx="105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Соревнования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3">
              <a:extLst>
                <a:ext uri="{FF2B5EF4-FFF2-40B4-BE49-F238E27FC236}">
                  <a16:creationId xmlns:a16="http://schemas.microsoft.com/office/drawing/2014/main" id="{B0254F4A-938E-45F2-A1B8-3B464C715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" y="3851"/>
              <a:ext cx="89" cy="83"/>
            </a:xfrm>
            <a:prstGeom prst="rect">
              <a:avLst/>
            </a:prstGeom>
            <a:solidFill>
              <a:srgbClr val="FF8080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5A6A57B5-80C0-4EA2-AD7E-A53E644E4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3816"/>
              <a:ext cx="86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Раздевалка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5">
              <a:extLst>
                <a:ext uri="{FF2B5EF4-FFF2-40B4-BE49-F238E27FC236}">
                  <a16:creationId xmlns:a16="http://schemas.microsoft.com/office/drawing/2014/main" id="{1BDF3927-2C60-4FD4-970B-454E0A46C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4040"/>
              <a:ext cx="89" cy="83"/>
            </a:xfrm>
            <a:prstGeom prst="rect">
              <a:avLst/>
            </a:prstGeom>
            <a:solidFill>
              <a:srgbClr val="0066CC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Rectangle 56">
              <a:extLst>
                <a:ext uri="{FF2B5EF4-FFF2-40B4-BE49-F238E27FC236}">
                  <a16:creationId xmlns:a16="http://schemas.microsoft.com/office/drawing/2014/main" id="{0D8EC81A-F22C-43C5-9998-1E6A2FA1C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4005"/>
              <a:ext cx="75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Перемена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525EB3D7-93D3-43AE-833E-81FEE1DA8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" y="4040"/>
              <a:ext cx="89" cy="8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Rectangle 58">
              <a:extLst>
                <a:ext uri="{FF2B5EF4-FFF2-40B4-BE49-F238E27FC236}">
                  <a16:creationId xmlns:a16="http://schemas.microsoft.com/office/drawing/2014/main" id="{04EDE065-DC24-416B-B351-D7FAE7210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" y="4005"/>
              <a:ext cx="173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Группа продлённого дня</a:t>
              </a: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9">
              <a:extLst>
                <a:ext uri="{FF2B5EF4-FFF2-40B4-BE49-F238E27FC236}">
                  <a16:creationId xmlns:a16="http://schemas.microsoft.com/office/drawing/2014/main" id="{0E072621-7630-4C5A-AFA0-17E5EC942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285"/>
              <a:ext cx="5223" cy="39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398899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s_ppttraining_tp06256168">
  <a:themeElements>
    <a:clrScheme name="ms_ppttraining_tp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_ppttraining_tp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s_ppttraining_tp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training_tp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Семинар ОТ</Template>
  <TotalTime>4207</TotalTime>
  <Words>2422</Words>
  <Application>Microsoft Office PowerPoint</Application>
  <PresentationFormat>Экран (4:3)</PresentationFormat>
  <Paragraphs>385</Paragraphs>
  <Slides>40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Albertus</vt:lpstr>
      <vt:lpstr>Arial</vt:lpstr>
      <vt:lpstr>Calibri</vt:lpstr>
      <vt:lpstr>Times New Roman</vt:lpstr>
      <vt:lpstr>Trebuchet MS</vt:lpstr>
      <vt:lpstr>Wingdings</vt:lpstr>
      <vt:lpstr>ms_ppttraining_tp06256168</vt:lpstr>
      <vt:lpstr>Презентация PowerPoint</vt:lpstr>
      <vt:lpstr>Презентация PowerPoint</vt:lpstr>
      <vt:lpstr>Анализ ресурсов образовательной деятельности по физической культуре и спорту</vt:lpstr>
      <vt:lpstr>Спортивная материально-техническая база </vt:lpstr>
      <vt:lpstr>Анализ процесса физического воспитания</vt:lpstr>
      <vt:lpstr>Эффективность образовательной деятельности </vt:lpstr>
      <vt:lpstr>Анализ соревновательной деятельности обучающихся  </vt:lpstr>
      <vt:lpstr>Презентация PowerPoint</vt:lpstr>
      <vt:lpstr>Презентация PowerPoint</vt:lpstr>
      <vt:lpstr>Презентация PowerPoint</vt:lpstr>
      <vt:lpstr>Показатели травматизма по параллелям (классам) обучающихся</vt:lpstr>
      <vt:lpstr>Презентация PowerPoint</vt:lpstr>
      <vt:lpstr>Обеспечение безопасности образовательной деятельности достигается при решении четырех основных задач: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 аспекты безопасной образовательной среды.  Методы, формы и средства её формирования  Грибачева Марина Анатольевна  методист Спортивно-оздоровительного сектора «Северный» Управления ФКиС ГБПОУ «Воробьевы горы», кпн, ОФК.</dc:title>
  <dc:subject/>
  <dc:creator>user</dc:creator>
  <cp:keywords/>
  <dc:description/>
  <cp:lastModifiedBy>Marina-PC</cp:lastModifiedBy>
  <cp:revision>285</cp:revision>
  <cp:lastPrinted>2019-12-11T14:30:57Z</cp:lastPrinted>
  <dcterms:created xsi:type="dcterms:W3CDTF">2018-01-17T09:02:12Z</dcterms:created>
  <dcterms:modified xsi:type="dcterms:W3CDTF">2020-05-22T11:55:42Z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