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36" r:id="rId3"/>
    <p:sldId id="269" r:id="rId4"/>
    <p:sldId id="258" r:id="rId5"/>
    <p:sldId id="295" r:id="rId6"/>
    <p:sldId id="326" r:id="rId7"/>
    <p:sldId id="345" r:id="rId8"/>
    <p:sldId id="334" r:id="rId9"/>
    <p:sldId id="335" r:id="rId10"/>
    <p:sldId id="330" r:id="rId11"/>
    <p:sldId id="27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714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AC3A-9C3A-4B6A-8767-F9DC857B77F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37EFB-85C6-4F0B-8F0C-4653A1FB1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1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4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4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3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9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9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3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3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3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37EFB-85C6-4F0B-8F0C-4653A1FB151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3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7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5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9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2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0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6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2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67081"/>
            <a:ext cx="2700262" cy="7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6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5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800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5AAE-77BA-49DD-917B-736C5714245A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92A3-E15E-4985-B2E8-CE940B3D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z@camp-russia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mailto:levin@c-f-r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1S6w0gOuQ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ikal-daily.ru/news/16/370429/" TargetMode="External"/><Relationship Id="rId5" Type="http://schemas.openxmlformats.org/officeDocument/2006/relationships/hyperlink" Target="https://tvcom-tv.ru/news/3/74772/" TargetMode="External"/><Relationship Id="rId4" Type="http://schemas.openxmlformats.org/officeDocument/2006/relationships/hyperlink" Target="https://youtu.be/iDdAJxyo7K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Скалолазание </a:t>
            </a:r>
            <a:r>
              <a:rPr lang="ru-RU" dirty="0"/>
              <a:t>как </a:t>
            </a:r>
            <a:r>
              <a:rPr lang="ru-RU" dirty="0" smtClean="0"/>
              <a:t>форма </a:t>
            </a:r>
            <a:r>
              <a:rPr lang="ru-RU" dirty="0"/>
              <a:t>образовательной деятельности и </a:t>
            </a:r>
            <a:r>
              <a:rPr lang="ru-RU" dirty="0" smtClean="0"/>
              <a:t>реализации </a:t>
            </a:r>
            <a:r>
              <a:rPr lang="ru-RU" dirty="0"/>
              <a:t>программ отдыха детей и их оздоровления</a:t>
            </a:r>
          </a:p>
        </p:txBody>
      </p:sp>
      <p:pic>
        <p:nvPicPr>
          <p:cNvPr id="1027" name="Picture 3" descr="F:\CAMP Russia\Promotion\LOGO\CAMP\CAMP smal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70" y="4161202"/>
            <a:ext cx="988061" cy="10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w-logo-ok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96" y="2384834"/>
            <a:ext cx="1194411" cy="16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¡ÐºÐ°Ð»Ð¾Ð´ÑÐ¾Ð¼.Ð Ñ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5" y="4537967"/>
            <a:ext cx="2016224" cy="6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¸Ð´ÐµÐ°Ð»ÑÐ½ÑÐ¹ ÑÐ¿ÑÑÐº-Ð»Ð¾Ð³Ð¾ÑÐ¸Ð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63606"/>
            <a:ext cx="1897745" cy="5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49" y="2955249"/>
            <a:ext cx="2419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" y="2559045"/>
            <a:ext cx="1665278" cy="157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beaconclimbingwalls.com/shopimages/trublue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99" y="4563606"/>
            <a:ext cx="2147059" cy="5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08251" y="5670116"/>
            <a:ext cx="49360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Артем </a:t>
            </a:r>
            <a:r>
              <a:rPr lang="ru-RU" dirty="0" err="1" smtClean="0"/>
              <a:t>Заикин</a:t>
            </a:r>
            <a:endParaRPr lang="ru-RU" dirty="0" smtClean="0"/>
          </a:p>
          <a:p>
            <a:pPr algn="r"/>
            <a:r>
              <a:rPr lang="ru-RU" dirty="0" smtClean="0"/>
              <a:t>директор российского филиала САМР, </a:t>
            </a:r>
          </a:p>
          <a:p>
            <a:pPr algn="r"/>
            <a:r>
              <a:rPr lang="ru-RU" dirty="0" smtClean="0"/>
              <a:t>куратор проекта «</a:t>
            </a:r>
            <a:r>
              <a:rPr lang="ru-RU" dirty="0" err="1" smtClean="0"/>
              <a:t>Скалодромы</a:t>
            </a:r>
            <a:r>
              <a:rPr lang="ru-RU" dirty="0" smtClean="0"/>
              <a:t> в школы» от ФСР</a:t>
            </a:r>
            <a:endParaRPr lang="ru-RU" dirty="0"/>
          </a:p>
        </p:txBody>
      </p:sp>
      <p:pic>
        <p:nvPicPr>
          <p:cNvPr id="1028" name="Picture 4" descr="H:\Promotion\ПАРТНЕРЫ\ФСР\лого-ФСР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9902"/>
            <a:ext cx="2265871" cy="16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Инвестиции в </a:t>
            </a:r>
            <a:r>
              <a:rPr lang="ru-RU" dirty="0" err="1" smtClean="0"/>
              <a:t>скалодром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8496944" cy="4320480"/>
          </a:xfrm>
        </p:spPr>
        <p:txBody>
          <a:bodyPr/>
          <a:lstStyle/>
          <a:p>
            <a:r>
              <a:rPr lang="ru-RU" dirty="0" smtClean="0"/>
              <a:t>Окупаются в среднем в течение 1-2 лет. </a:t>
            </a:r>
          </a:p>
          <a:p>
            <a:r>
              <a:rPr lang="ru-RU" dirty="0" smtClean="0"/>
              <a:t>Бюджет строительства тренажера 4,8х7,2 м под ключ – 1,5 млн </a:t>
            </a:r>
            <a:r>
              <a:rPr lang="ru-RU" dirty="0" err="1" smtClean="0"/>
              <a:t>руб</a:t>
            </a:r>
            <a:r>
              <a:rPr lang="ru-RU" dirty="0" smtClean="0"/>
              <a:t> (вместе со снаряжением и двумя автостраховками).</a:t>
            </a:r>
          </a:p>
          <a:p>
            <a:r>
              <a:rPr lang="ru-RU" dirty="0" smtClean="0"/>
              <a:t>Переквалификация педагога (25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ru-RU" dirty="0" smtClean="0"/>
              <a:t>, курсы ФСР).</a:t>
            </a:r>
          </a:p>
          <a:p>
            <a:r>
              <a:rPr lang="ru-RU" dirty="0" smtClean="0"/>
              <a:t>Обслуживание автостраховок – 30 тыс. </a:t>
            </a:r>
            <a:r>
              <a:rPr lang="ru-RU" dirty="0" err="1" smtClean="0"/>
              <a:t>руб</a:t>
            </a:r>
            <a:r>
              <a:rPr lang="ru-RU" dirty="0" smtClean="0"/>
              <a:t>, один раз в два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0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Ожидаемые </a:t>
            </a:r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326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Включение скалолазания в </a:t>
            </a:r>
            <a:r>
              <a:rPr lang="ru-RU" sz="2000" dirty="0" smtClean="0"/>
              <a:t>школьные </a:t>
            </a:r>
            <a:r>
              <a:rPr lang="ru-RU" sz="2000" dirty="0"/>
              <a:t>программы дополнительного </a:t>
            </a:r>
            <a:r>
              <a:rPr lang="ru-RU" sz="2000" dirty="0" smtClean="0"/>
              <a:t>образования </a:t>
            </a:r>
            <a:r>
              <a:rPr lang="ru-RU" sz="2000" dirty="0"/>
              <a:t>средних учебных заведений </a:t>
            </a:r>
            <a:r>
              <a:rPr lang="ru-RU" sz="2000" dirty="0" smtClean="0"/>
              <a:t>РФ;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Значительное </a:t>
            </a:r>
            <a:r>
              <a:rPr lang="ru-RU" sz="2000" dirty="0"/>
              <a:t>увеличение числа детей и молодежи, регулярно занимающихся скалолазанием;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Создание реальной  </a:t>
            </a:r>
            <a:r>
              <a:rPr lang="ru-RU" sz="2000" dirty="0" smtClean="0"/>
              <a:t>альтернативы </a:t>
            </a:r>
            <a:r>
              <a:rPr lang="ru-RU" sz="2000" dirty="0"/>
              <a:t>алкоголизму, наркомании, токсикомании, </a:t>
            </a:r>
            <a:r>
              <a:rPr lang="ru-RU" sz="2000" dirty="0" err="1" smtClean="0"/>
              <a:t>табако</a:t>
            </a:r>
            <a:r>
              <a:rPr lang="ru-RU" sz="2000" dirty="0" smtClean="0"/>
              <a:t> курению в </a:t>
            </a:r>
            <a:r>
              <a:rPr lang="ru-RU" sz="2000" dirty="0"/>
              <a:t>детской и молодежной среде;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Сохранение </a:t>
            </a:r>
            <a:r>
              <a:rPr lang="ru-RU" sz="2000" dirty="0"/>
              <a:t>лидирующих позиций российских спортсменов на международной спортивной </a:t>
            </a:r>
            <a:r>
              <a:rPr lang="ru-RU" sz="2000" dirty="0" smtClean="0"/>
              <a:t>арене и подготовка кадров к ОИ после 2020 г;  </a:t>
            </a:r>
            <a:endParaRPr lang="ru-RU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постоянно действующей </a:t>
            </a:r>
            <a:r>
              <a:rPr lang="ru-RU" sz="2000" dirty="0" smtClean="0"/>
              <a:t>системы </a:t>
            </a:r>
            <a:r>
              <a:rPr lang="ru-RU" sz="2000" dirty="0"/>
              <a:t>пропаганды скалолазания как одного из элементов здорового образа жизни;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Формирование  системы методического и кадрового обеспечения </a:t>
            </a:r>
            <a:r>
              <a:rPr lang="ru-RU" sz="2000" dirty="0" smtClean="0"/>
              <a:t>занятий </a:t>
            </a:r>
            <a:r>
              <a:rPr lang="ru-RU" sz="2000" dirty="0"/>
              <a:t>скалолазанием;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Увеличение </a:t>
            </a:r>
            <a:r>
              <a:rPr lang="ru-RU" sz="2000" dirty="0" smtClean="0"/>
              <a:t>количества </a:t>
            </a:r>
            <a:r>
              <a:rPr lang="ru-RU" sz="2000" dirty="0"/>
              <a:t>спортивных сооружений для занятий </a:t>
            </a:r>
            <a:r>
              <a:rPr lang="ru-RU" sz="2000" dirty="0" smtClean="0"/>
              <a:t>скалолазанием</a:t>
            </a:r>
            <a:r>
              <a:rPr lang="ru-RU" sz="2000" dirty="0"/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Предоставление дополнительного источника финансирования для средних образовательных учреждений и дополнительная мотивация для педагогов дополнительного образования.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3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568952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Контакты: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err="1" smtClean="0"/>
              <a:t>Заикин</a:t>
            </a:r>
            <a:r>
              <a:rPr lang="ru-RU" sz="2400" dirty="0" smtClean="0"/>
              <a:t> Артем Александрович </a:t>
            </a:r>
            <a:r>
              <a:rPr lang="en-US" sz="2400" dirty="0" smtClean="0">
                <a:hlinkClick r:id="rId3"/>
              </a:rPr>
              <a:t>az@camp-russia.ru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Левин Евгений </a:t>
            </a:r>
            <a:r>
              <a:rPr lang="ru-RU" sz="2400" dirty="0"/>
              <a:t>Иосифович</a:t>
            </a:r>
            <a:r>
              <a:rPr lang="ru-RU" sz="2400" dirty="0" smtClean="0"/>
              <a:t> </a:t>
            </a:r>
            <a:r>
              <a:rPr lang="en-US" sz="2400" dirty="0" smtClean="0">
                <a:hlinkClick r:id="rId4"/>
              </a:rPr>
              <a:t>levin@c-f-r.ru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2050" name="Picture 2" descr="Скалодром для детей в центре Москв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17" y="381056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лодром для детей в центре Москв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97" y="3810001"/>
            <a:ext cx="4572850" cy="3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3326" y="1579612"/>
            <a:ext cx="7053542" cy="76926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95536" y="0"/>
            <a:ext cx="828092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Ищем школы для пилотных проектов!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Предоставим методику обучения!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Обучим педагога физкультуры!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Поможем составить бизнес-план!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Включение уроков скалолазания в систему дополнительного образования детей в школах (пилотные проекты с 2019/2020).</a:t>
            </a:r>
          </a:p>
          <a:p>
            <a:r>
              <a:rPr lang="ru-RU" dirty="0" smtClean="0"/>
              <a:t>Максимальное вовлечение школ к проекту во всех регионах РФ к 2024.</a:t>
            </a:r>
          </a:p>
          <a:p>
            <a:r>
              <a:rPr lang="ru-RU" dirty="0" smtClean="0"/>
              <a:t>Включение скалолазания как основной урок с 2025.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965497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ru-RU" dirty="0" smtClean="0"/>
              <a:t>Предпосылки создания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472608"/>
          </a:xfrm>
        </p:spPr>
        <p:txBody>
          <a:bodyPr>
            <a:noAutofit/>
          </a:bodyPr>
          <a:lstStyle/>
          <a:p>
            <a:r>
              <a:rPr lang="ru-RU" sz="2000" dirty="0"/>
              <a:t>Российская Федерация значительно отстает по показателю регулярных занятий физической культурой от развитых стран, в которых физическими упражнениями постоянно занимаются до 40 - 50 </a:t>
            </a:r>
            <a:r>
              <a:rPr lang="ru-RU" sz="2000" dirty="0" smtClean="0"/>
              <a:t>% населения (в РФ - </a:t>
            </a:r>
            <a:r>
              <a:rPr lang="ru-RU" sz="2000" dirty="0"/>
              <a:t>только </a:t>
            </a:r>
            <a:r>
              <a:rPr lang="ru-RU" sz="2000" dirty="0" smtClean="0"/>
              <a:t>11 %). </a:t>
            </a:r>
          </a:p>
          <a:p>
            <a:r>
              <a:rPr lang="ru-RU" sz="2000" dirty="0" smtClean="0"/>
              <a:t>Проблемы </a:t>
            </a:r>
            <a:r>
              <a:rPr lang="ru-RU" sz="2000" dirty="0"/>
              <a:t>развития массового </a:t>
            </a:r>
            <a:r>
              <a:rPr lang="ru-RU" sz="2000" dirty="0" smtClean="0"/>
              <a:t>спорта (низкие показатели </a:t>
            </a:r>
            <a:r>
              <a:rPr lang="ru-RU" sz="2000" dirty="0"/>
              <a:t>здоровья и физической подготовки детей, молодежи, призывников, количество курильщиков в Российской Федерации, рост алкоголизма и </a:t>
            </a:r>
            <a:r>
              <a:rPr lang="ru-RU" sz="2000" dirty="0" smtClean="0"/>
              <a:t>наркомании) </a:t>
            </a:r>
          </a:p>
          <a:p>
            <a:r>
              <a:rPr lang="ru-RU" sz="2000" dirty="0"/>
              <a:t>Скалолазание признано Международным Олимпийским </a:t>
            </a:r>
            <a:r>
              <a:rPr lang="ru-RU" sz="2000" dirty="0" smtClean="0"/>
              <a:t>комитетом и включено в ОИ в Токио 2020 г. Огромный потенциал России, как спортивной державы, стать лидирующей страной в этой дисциплине.</a:t>
            </a:r>
          </a:p>
          <a:p>
            <a:r>
              <a:rPr lang="ru-RU" sz="2000" dirty="0" smtClean="0"/>
              <a:t>Слабая пропаганда </a:t>
            </a:r>
            <a:r>
              <a:rPr lang="ru-RU" sz="2000" dirty="0"/>
              <a:t>здорового образа </a:t>
            </a:r>
            <a:r>
              <a:rPr lang="ru-RU" sz="2000" dirty="0" smtClean="0"/>
              <a:t>жизни среди учащихся и их семей.</a:t>
            </a:r>
          </a:p>
          <a:p>
            <a:r>
              <a:rPr lang="ru-RU" sz="2000" dirty="0" smtClean="0"/>
              <a:t>Малый интерес учащихся к актуальной программе физической подготовки.</a:t>
            </a:r>
          </a:p>
          <a:p>
            <a:r>
              <a:rPr lang="ru-RU" sz="2000" dirty="0" smtClean="0"/>
              <a:t>Поиск </a:t>
            </a:r>
            <a:r>
              <a:rPr lang="ru-RU" sz="2000" dirty="0"/>
              <a:t>дополнительных средств финансирования </a:t>
            </a:r>
            <a:r>
              <a:rPr lang="ru-RU" sz="2000" dirty="0" smtClean="0"/>
              <a:t>средних образовательных учреждений.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87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/>
              <a:t>О пользе детского </a:t>
            </a:r>
            <a:r>
              <a:rPr lang="ru-RU" dirty="0" smtClean="0"/>
              <a:t>скалолазания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8712968" cy="39604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Гармоничное </a:t>
            </a:r>
            <a:r>
              <a:rPr lang="ru-RU" sz="2400" dirty="0"/>
              <a:t>развитие практически всех групп </a:t>
            </a:r>
            <a:r>
              <a:rPr lang="ru-RU" sz="2400" dirty="0" smtClean="0"/>
              <a:t>мышц;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Укрепление костей </a:t>
            </a:r>
            <a:r>
              <a:rPr lang="ru-RU" sz="2400" dirty="0"/>
              <a:t>и </a:t>
            </a:r>
            <a:r>
              <a:rPr lang="ru-RU" sz="2400" dirty="0" smtClean="0"/>
              <a:t>суставов;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Развитие логического мышления;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Улучшение навыков </a:t>
            </a:r>
            <a:r>
              <a:rPr lang="ru-RU" sz="2400" dirty="0"/>
              <a:t>моторики и </a:t>
            </a:r>
            <a:r>
              <a:rPr lang="ru-RU" sz="2400" dirty="0" smtClean="0"/>
              <a:t>реакции;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скорости </a:t>
            </a:r>
            <a:r>
              <a:rPr lang="ru-RU" sz="2400" dirty="0"/>
              <a:t>принятия </a:t>
            </a:r>
            <a:r>
              <a:rPr lang="ru-RU" sz="2400" dirty="0" smtClean="0"/>
              <a:t>решений;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Воспитывает </a:t>
            </a:r>
            <a:r>
              <a:rPr lang="ru-RU" sz="2400" dirty="0"/>
              <a:t>такие качества как ответственность и </a:t>
            </a:r>
            <a:r>
              <a:rPr lang="ru-RU" sz="2400" dirty="0" smtClean="0"/>
              <a:t>взаимовыручка, а также способствует социализации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Возможность </a:t>
            </a:r>
            <a:r>
              <a:rPr lang="ru-RU" sz="2400" dirty="0"/>
              <a:t>заниматься в любом возрасте и вне зависимости от </a:t>
            </a:r>
            <a:r>
              <a:rPr lang="ru-RU" sz="2400" dirty="0" smtClean="0"/>
              <a:t>квалификации;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Игровой характер занятий;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Врожденный </a:t>
            </a:r>
            <a:r>
              <a:rPr lang="ru-RU" sz="2400" dirty="0"/>
              <a:t>характер лазательного </a:t>
            </a:r>
            <a:r>
              <a:rPr lang="ru-RU" sz="2400" dirty="0" smtClean="0"/>
              <a:t>навыка. </a:t>
            </a: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" y="4941168"/>
            <a:ext cx="7138548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05" y="44624"/>
            <a:ext cx="8710303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Использование современных технологий для максимальной безопасности</a:t>
            </a:r>
            <a:endParaRPr lang="ru-RU" sz="3600" dirty="0"/>
          </a:p>
        </p:txBody>
      </p:sp>
      <p:pic>
        <p:nvPicPr>
          <p:cNvPr id="4" name="Picture 3" descr="F:\CAMP Russia\Promotion\LOGO\CAMP\CAMP smal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54" y="5883787"/>
            <a:ext cx="852686" cy="9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траховочные систем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26" y="1490734"/>
            <a:ext cx="1487498" cy="13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rmour Juni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56" y="3063928"/>
            <a:ext cx="1205698" cy="15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ÐÐ°ÑÑÐ¸Ð½ÐºÐ¸ Ð¿Ð¾ Ð·Ð°Ð¿ÑÐ¾ÑÑ perfect desc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Ð°ÑÑÐ¸Ð½ÐºÐ¸ Ð¿Ð¾ Ð·Ð°Ð¿ÑÐ¾ÑÑ perfect desc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ÐÐ°ÑÑÐ¸Ð½ÐºÐ¸ Ð¿Ð¾ Ð·Ð°Ð¿ÑÐ¾ÑÑ perfect desc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753"/>
            <a:ext cx="2764749" cy="27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qiud Chalk 125 m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50" y="4670331"/>
            <a:ext cx="532566" cy="16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Картинки по запросу Perfect descent bel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D climber_600x900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216"/>
            <a:ext cx="3654751" cy="54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Ð¸Ð´ÐµÐ°Ð»ÑÐ½ÑÐ¹ ÑÐ¿ÑÑÐº-Ð»Ð¾Ð³Ð¾ÑÐ¸Ð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" y="6235656"/>
            <a:ext cx="1897745" cy="5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Скалодромы в школах за рубежом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297495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Занятия скалолазанием включены в школьные программы Франции, Италии, Германии, США.</a:t>
            </a:r>
          </a:p>
          <a:p>
            <a:r>
              <a:rPr lang="ru-RU" sz="2800" dirty="0" smtClean="0"/>
              <a:t>Поддержка на высшем государственном уровне.</a:t>
            </a:r>
          </a:p>
          <a:p>
            <a:r>
              <a:rPr lang="ru-RU" sz="2800" dirty="0" smtClean="0"/>
              <a:t>Скалолазание включено </a:t>
            </a:r>
            <a:r>
              <a:rPr lang="ru-RU" sz="2800" dirty="0"/>
              <a:t>в систему физической  подготовки личного </a:t>
            </a:r>
            <a:r>
              <a:rPr lang="ru-RU" sz="2800" dirty="0" smtClean="0"/>
              <a:t>состава </a:t>
            </a:r>
            <a:r>
              <a:rPr lang="ru-RU" sz="2800" dirty="0"/>
              <a:t>силовых структур</a:t>
            </a:r>
            <a:r>
              <a:rPr lang="ru-RU" sz="2800" dirty="0" smtClean="0"/>
              <a:t> и спецподразделений.</a:t>
            </a:r>
          </a:p>
          <a:p>
            <a:r>
              <a:rPr lang="ru-RU" sz="2800" dirty="0" smtClean="0"/>
              <a:t>При строительстве школ уже на этапе проектирования </a:t>
            </a:r>
            <a:r>
              <a:rPr lang="ru-RU" sz="2800" dirty="0" err="1" smtClean="0"/>
              <a:t>скалодромы</a:t>
            </a:r>
            <a:r>
              <a:rPr lang="ru-RU" sz="2800" dirty="0" smtClean="0"/>
              <a:t> включены в проектную документаци</a:t>
            </a:r>
            <a:r>
              <a:rPr lang="ru-RU" sz="2800" dirty="0"/>
              <a:t>ю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268" name="Picture 4" descr="http://i2.cdnds.net/12/29/300x225/odd_prince_charl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15" y="4453136"/>
            <a:ext cx="3206485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nesixthwarriors.com/forum/attachments/sixth-scale-action-figure-news-reviews-discussion/104086d1344910082-scaling-monte-la-difensa-first-special-service-force-1943-clim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rockwerxclimbing.com/upload/wysiwyg/WALL2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37" y="4437112"/>
            <a:ext cx="304756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blob:https://web.whatsapp.com/45867599-6c74-401c-a6e6-aee3ec5f75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45867599-6c74-401c-a6e6-aee3ec5f75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Путин скалолаз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6"/>
            <a:ext cx="9174166" cy="68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0958" y="332656"/>
            <a:ext cx="7805458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Пилотный проект, Республика Бурятия (с июня 2019)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99843" y="1412777"/>
            <a:ext cx="8574491" cy="4195481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участие в круглом столе 13.06.2019 (г. Улан-Удэ) при министерстве туризма РБ. Результат - вхождение в проект резолюции для профильных министерств по данному предложению. </a:t>
            </a:r>
            <a:endParaRPr lang="ru-RU" sz="2000" dirty="0" smtClean="0"/>
          </a:p>
          <a:p>
            <a:r>
              <a:rPr lang="ru-RU" sz="2000" dirty="0" smtClean="0"/>
              <a:t>Пропаганда </a:t>
            </a:r>
            <a:r>
              <a:rPr lang="ru-RU" sz="2000" dirty="0"/>
              <a:t>через </a:t>
            </a:r>
            <a:r>
              <a:rPr lang="ru-RU" sz="2000" dirty="0" smtClean="0"/>
              <a:t>СМИ, вкл. теле эфиры и эл. версии ТВ каналов</a:t>
            </a:r>
          </a:p>
          <a:p>
            <a:r>
              <a:rPr lang="ru-RU" sz="2000" dirty="0" smtClean="0"/>
              <a:t>Организация встреч с </a:t>
            </a:r>
            <a:r>
              <a:rPr lang="ru-RU" sz="2000" dirty="0"/>
              <a:t>министром образования РБ, министром спорта и молодёжной </a:t>
            </a:r>
            <a:r>
              <a:rPr lang="ru-RU" sz="2000" dirty="0" smtClean="0"/>
              <a:t>политики (июнь-август 2019). </a:t>
            </a:r>
            <a:r>
              <a:rPr lang="ru-RU" sz="2000" dirty="0"/>
              <a:t>Результат - намерение провести расширенное заседание с экспертами, профильными комитентами и ведомствами </a:t>
            </a:r>
            <a:r>
              <a:rPr lang="ru-RU" sz="2000" dirty="0" smtClean="0"/>
              <a:t>с </a:t>
            </a:r>
            <a:r>
              <a:rPr lang="ru-RU" sz="2000" dirty="0"/>
              <a:t>последующим подписанием </a:t>
            </a:r>
            <a:r>
              <a:rPr lang="ru-RU" sz="2000" dirty="0" smtClean="0"/>
              <a:t>договора </a:t>
            </a:r>
            <a:r>
              <a:rPr lang="ru-RU" sz="2000" dirty="0"/>
              <a:t>о намерениях.  </a:t>
            </a:r>
            <a:endParaRPr lang="ru-RU" sz="2000" dirty="0" smtClean="0"/>
          </a:p>
          <a:p>
            <a:r>
              <a:rPr lang="ru-RU" sz="2000" dirty="0" smtClean="0"/>
              <a:t>Встреча со школой </a:t>
            </a:r>
            <a:r>
              <a:rPr lang="ru-RU" sz="2000" dirty="0"/>
              <a:t>№26 </a:t>
            </a:r>
            <a:r>
              <a:rPr lang="ru-RU" sz="2000" dirty="0" smtClean="0"/>
              <a:t>(обсуждение </a:t>
            </a:r>
            <a:r>
              <a:rPr lang="ru-RU" sz="2000" dirty="0"/>
              <a:t>возможности проведения занятий скалолазания для детей в рамках </a:t>
            </a:r>
            <a:r>
              <a:rPr lang="ru-RU" sz="2000" dirty="0" smtClean="0"/>
              <a:t>доп. образования). </a:t>
            </a:r>
          </a:p>
          <a:p>
            <a:r>
              <a:rPr lang="ru-RU" sz="2000" dirty="0" smtClean="0"/>
              <a:t>Встреча </a:t>
            </a:r>
            <a:r>
              <a:rPr lang="ru-RU" sz="2000" dirty="0"/>
              <a:t>с директором спортивной школы олимпийского резерва №2, предмет разговора - включение </a:t>
            </a:r>
            <a:r>
              <a:rPr lang="ru-RU" sz="2000" dirty="0" err="1"/>
              <a:t>скалодрома</a:t>
            </a:r>
            <a:r>
              <a:rPr lang="ru-RU" sz="2000" dirty="0"/>
              <a:t> </a:t>
            </a:r>
            <a:r>
              <a:rPr lang="ru-RU" sz="2000" dirty="0" smtClean="0"/>
              <a:t>мирового уровня в проектно</a:t>
            </a:r>
            <a:r>
              <a:rPr lang="ru-RU" sz="2000" dirty="0"/>
              <a:t>-</a:t>
            </a:r>
            <a:r>
              <a:rPr lang="ru-RU" sz="2000" dirty="0" smtClean="0"/>
              <a:t>сметную </a:t>
            </a:r>
            <a:r>
              <a:rPr lang="ru-RU" sz="2000" dirty="0"/>
              <a:t>документацию строящийся спортивного комплекса. </a:t>
            </a:r>
            <a:endParaRPr lang="ru-RU" sz="2000" dirty="0" smtClean="0"/>
          </a:p>
          <a:p>
            <a:r>
              <a:rPr lang="ru-RU" sz="2000" dirty="0" smtClean="0"/>
              <a:t>Проведение </a:t>
            </a:r>
            <a:r>
              <a:rPr lang="ru-RU" sz="2000" dirty="0"/>
              <a:t>переговоров с бизнесом на предмет государственно - частного партнёрства, «СУЭК-</a:t>
            </a:r>
            <a:r>
              <a:rPr lang="ru-RU" sz="2000" dirty="0" err="1"/>
              <a:t>Тугнуйский</a:t>
            </a:r>
            <a:r>
              <a:rPr lang="ru-RU" sz="2000" dirty="0"/>
              <a:t> угольный разрез», Улан-Удэнский Авиационный Завод и с другими градообразующими </a:t>
            </a:r>
            <a:r>
              <a:rPr lang="ru-RU" sz="2000" dirty="0" smtClean="0"/>
              <a:t>предприятиями. Поиск якорных партнеров и финансовых доноров продолжается.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7232" y="53480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3"/>
              </a:rPr>
              <a:t>https://youtu.be/31S6w0gOuQ8</a:t>
            </a:r>
            <a:endParaRPr lang="ru-RU" dirty="0"/>
          </a:p>
          <a:p>
            <a:r>
              <a:rPr lang="ru-RU" u="sng" dirty="0">
                <a:hlinkClick r:id="rId4"/>
              </a:rPr>
              <a:t>https://youtu.be/iDdAJxyo7Ks</a:t>
            </a:r>
            <a:endParaRPr lang="ru-RU" dirty="0"/>
          </a:p>
          <a:p>
            <a:r>
              <a:rPr lang="ru-RU" u="sng" dirty="0">
                <a:hlinkClick r:id="rId5"/>
              </a:rPr>
              <a:t>https://tvcom-tv.ru/news/3/74772/</a:t>
            </a:r>
            <a:r>
              <a:rPr lang="ru-RU" u="sng" dirty="0"/>
              <a:t> </a:t>
            </a:r>
            <a:endParaRPr lang="ru-RU" dirty="0"/>
          </a:p>
          <a:p>
            <a:r>
              <a:rPr lang="ru-RU" u="sng" dirty="0">
                <a:hlinkClick r:id="rId6"/>
              </a:rPr>
              <a:t>https://www.baikal-daily.ru/news/16/370429/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792" y="5532731"/>
            <a:ext cx="3960440" cy="1015663"/>
          </a:xfrm>
          <a:prstGeom prst="rect">
            <a:avLst/>
          </a:prstGeom>
          <a:ln w="22225" cmpd="sng"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В рамках проекта в мае 2019 подписано соглашение между ФЦОМОФВ и ФСР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289" y="188640"/>
            <a:ext cx="8837043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из практики школы </a:t>
            </a:r>
            <a:r>
              <a:rPr lang="ru-RU" dirty="0" smtClean="0"/>
              <a:t>№967, 709 </a:t>
            </a:r>
            <a:r>
              <a:rPr lang="ru-RU" dirty="0"/>
              <a:t>(г. Москва</a:t>
            </a:r>
            <a:r>
              <a:rPr lang="ru-RU" dirty="0" smtClean="0"/>
              <a:t>). Пилотный проект с 2019</a:t>
            </a:r>
            <a:r>
              <a:rPr lang="en-US" dirty="0"/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8506" y="1340768"/>
            <a:ext cx="8775982" cy="3240360"/>
          </a:xfrm>
        </p:spPr>
        <p:txBody>
          <a:bodyPr>
            <a:noAutofit/>
          </a:bodyPr>
          <a:lstStyle/>
          <a:p>
            <a:r>
              <a:rPr lang="ru-RU" sz="1800" dirty="0"/>
              <a:t>Педагог – </a:t>
            </a:r>
            <a:r>
              <a:rPr lang="ru-RU" sz="1800" dirty="0" err="1"/>
              <a:t>Кувватов</a:t>
            </a:r>
            <a:r>
              <a:rPr lang="ru-RU" sz="1800" dirty="0"/>
              <a:t> Сергей </a:t>
            </a:r>
            <a:r>
              <a:rPr lang="ru-RU" sz="1800" dirty="0" smtClean="0"/>
              <a:t>Александрович, </a:t>
            </a:r>
            <a:r>
              <a:rPr lang="ru-RU" sz="1800" dirty="0" err="1" smtClean="0"/>
              <a:t>Арифуллина</a:t>
            </a:r>
            <a:r>
              <a:rPr lang="ru-RU" sz="1800" dirty="0" smtClean="0"/>
              <a:t> Ирина</a:t>
            </a:r>
            <a:endParaRPr lang="ru-RU" sz="1800" dirty="0"/>
          </a:p>
          <a:p>
            <a:r>
              <a:rPr lang="ru-RU" sz="1800" dirty="0"/>
              <a:t>В начале деятельности количество занимающихся </a:t>
            </a:r>
            <a:r>
              <a:rPr lang="ru-RU" sz="1800" dirty="0" smtClean="0"/>
              <a:t>- 15-20 </a:t>
            </a:r>
            <a:r>
              <a:rPr lang="ru-RU" sz="1800" dirty="0"/>
              <a:t>детей, </a:t>
            </a:r>
            <a:r>
              <a:rPr lang="ru-RU" sz="1800" dirty="0" smtClean="0"/>
              <a:t>сейчас - </a:t>
            </a:r>
            <a:r>
              <a:rPr lang="ru-RU" sz="1800" dirty="0"/>
              <a:t>50-55 </a:t>
            </a:r>
            <a:r>
              <a:rPr lang="ru-RU" sz="1800" dirty="0" smtClean="0"/>
              <a:t>чел.</a:t>
            </a:r>
            <a:endParaRPr lang="en-US" sz="1800" dirty="0"/>
          </a:p>
          <a:p>
            <a:r>
              <a:rPr lang="ru-RU" sz="1800" dirty="0" smtClean="0"/>
              <a:t>7-11 </a:t>
            </a:r>
            <a:r>
              <a:rPr lang="ru-RU" sz="1800" dirty="0"/>
              <a:t>кадетские классы занимаются скалолазанием на физкультуре в </a:t>
            </a:r>
            <a:r>
              <a:rPr lang="ru-RU" sz="1800" dirty="0" smtClean="0"/>
              <a:t>школе.</a:t>
            </a:r>
            <a:endParaRPr lang="ru-RU" sz="1800" dirty="0"/>
          </a:p>
          <a:p>
            <a:r>
              <a:rPr lang="ru-RU" sz="1800" dirty="0"/>
              <a:t>В 2019 стоимость 1-го занятия составляет 400 </a:t>
            </a:r>
            <a:r>
              <a:rPr lang="ru-RU" sz="1800" dirty="0" smtClean="0"/>
              <a:t>рублей</a:t>
            </a:r>
            <a:r>
              <a:rPr lang="ru-RU" sz="1800" dirty="0"/>
              <a:t> </a:t>
            </a:r>
            <a:r>
              <a:rPr lang="ru-RU" sz="1800" dirty="0" smtClean="0"/>
              <a:t>(2 раза/неделю)</a:t>
            </a:r>
            <a:endParaRPr lang="ru-RU" sz="1800" dirty="0"/>
          </a:p>
          <a:p>
            <a:r>
              <a:rPr lang="ru-RU" sz="1800" dirty="0" smtClean="0"/>
              <a:t>Пополнение </a:t>
            </a:r>
            <a:r>
              <a:rPr lang="ru-RU" sz="1800" dirty="0"/>
              <a:t>бюджета школы на 1,5 млн </a:t>
            </a:r>
            <a:r>
              <a:rPr lang="ru-RU" sz="1800" dirty="0" err="1"/>
              <a:t>руб</a:t>
            </a:r>
            <a:r>
              <a:rPr lang="ru-RU" sz="1800" dirty="0"/>
              <a:t> ежегодно.</a:t>
            </a:r>
          </a:p>
          <a:p>
            <a:r>
              <a:rPr lang="ru-RU" sz="1800" dirty="0"/>
              <a:t>За период работы </a:t>
            </a:r>
            <a:r>
              <a:rPr lang="ru-RU" sz="1800" dirty="0" err="1"/>
              <a:t>скалодрома</a:t>
            </a:r>
            <a:r>
              <a:rPr lang="ru-RU" sz="1800" dirty="0"/>
              <a:t> </a:t>
            </a:r>
            <a:r>
              <a:rPr lang="ru-RU" sz="1800" dirty="0" smtClean="0"/>
              <a:t>2010-2019 были </a:t>
            </a:r>
            <a:r>
              <a:rPr lang="ru-RU" sz="1800" dirty="0"/>
              <a:t>подготовлены призеры московских соревнований, разрядники (юношеские разряды и 3 взрослый, более 60 </a:t>
            </a:r>
            <a:r>
              <a:rPr lang="ru-RU" sz="1800" dirty="0" smtClean="0"/>
              <a:t>чел.), </a:t>
            </a:r>
            <a:r>
              <a:rPr lang="ru-RU" sz="1800" dirty="0"/>
              <a:t>самые сильные дети «переданы» в спортивную школу СШОР №24 Москомспорта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 ноябре 2019 в школе 709 прошли окружные соревнования </a:t>
            </a:r>
            <a:r>
              <a:rPr lang="ru-RU" sz="1800" dirty="0"/>
              <a:t>по скалолазанию на </a:t>
            </a:r>
            <a:r>
              <a:rPr lang="ru-RU" sz="1800" dirty="0" smtClean="0"/>
              <a:t>скорость с использованием автостраховок. </a:t>
            </a:r>
            <a:r>
              <a:rPr lang="ru-RU" sz="1800" dirty="0"/>
              <a:t>Приняли участие 5 </a:t>
            </a:r>
            <a:r>
              <a:rPr lang="ru-RU" sz="1800" dirty="0" smtClean="0"/>
              <a:t>команд.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82" y="5758385"/>
            <a:ext cx="1020851" cy="895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73" y="5758385"/>
            <a:ext cx="947143" cy="1028979"/>
          </a:xfrm>
          <a:prstGeom prst="rect">
            <a:avLst/>
          </a:prstGeom>
        </p:spPr>
      </p:pic>
      <p:pic>
        <p:nvPicPr>
          <p:cNvPr id="2" name="WhatsApp Video 2019-11-16 at 21.03.2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33431" y="4509120"/>
            <a:ext cx="414968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829</Words>
  <Application>Microsoft Office PowerPoint</Application>
  <PresentationFormat>Экран (4:3)</PresentationFormat>
  <Paragraphs>81</Paragraphs>
  <Slides>12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Скалолазание как форма образовательной деятельности и реализации программ отдыха детей и их оздоровления</vt:lpstr>
      <vt:lpstr>Цель проекта</vt:lpstr>
      <vt:lpstr>Предпосылки создания проекта</vt:lpstr>
      <vt:lpstr>О пользе детского скалолазания</vt:lpstr>
      <vt:lpstr>Использование современных технологий для максимальной безопасности</vt:lpstr>
      <vt:lpstr>Скалодромы в школах за рубежом</vt:lpstr>
      <vt:lpstr>Презентация PowerPoint</vt:lpstr>
      <vt:lpstr>Пилотный проект, Республика Бурятия (с июня 2019)</vt:lpstr>
      <vt:lpstr>Пример из практики школы №967, 709 (г. Москва). Пилотный проект с 2019.</vt:lpstr>
      <vt:lpstr>Инвестиции в скалодром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Windows User</cp:lastModifiedBy>
  <cp:revision>310</cp:revision>
  <dcterms:created xsi:type="dcterms:W3CDTF">2013-12-17T07:30:41Z</dcterms:created>
  <dcterms:modified xsi:type="dcterms:W3CDTF">2019-12-05T08:33:09Z</dcterms:modified>
</cp:coreProperties>
</file>