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sldIdLst>
    <p:sldId id="264" r:id="rId2"/>
    <p:sldId id="295" r:id="rId3"/>
    <p:sldId id="263" r:id="rId4"/>
    <p:sldId id="273" r:id="rId5"/>
    <p:sldId id="270" r:id="rId6"/>
    <p:sldId id="344" r:id="rId7"/>
    <p:sldId id="276" r:id="rId8"/>
    <p:sldId id="267" r:id="rId9"/>
    <p:sldId id="275" r:id="rId10"/>
    <p:sldId id="337" r:id="rId11"/>
    <p:sldId id="338" r:id="rId12"/>
    <p:sldId id="340" r:id="rId13"/>
    <p:sldId id="347" r:id="rId14"/>
    <p:sldId id="352" r:id="rId15"/>
    <p:sldId id="353" r:id="rId16"/>
    <p:sldId id="272" r:id="rId17"/>
    <p:sldId id="310" r:id="rId18"/>
    <p:sldId id="296" r:id="rId19"/>
    <p:sldId id="297" r:id="rId20"/>
    <p:sldId id="298" r:id="rId21"/>
    <p:sldId id="299" r:id="rId22"/>
    <p:sldId id="300" r:id="rId23"/>
    <p:sldId id="343" r:id="rId24"/>
    <p:sldId id="284" r:id="rId25"/>
    <p:sldId id="346" r:id="rId26"/>
    <p:sldId id="345" r:id="rId27"/>
    <p:sldId id="274" r:id="rId28"/>
    <p:sldId id="317" r:id="rId29"/>
    <p:sldId id="318" r:id="rId30"/>
    <p:sldId id="319" r:id="rId31"/>
    <p:sldId id="320" r:id="rId32"/>
    <p:sldId id="321" r:id="rId33"/>
    <p:sldId id="279" r:id="rId34"/>
    <p:sldId id="331" r:id="rId35"/>
    <p:sldId id="280" r:id="rId36"/>
    <p:sldId id="271" r:id="rId37"/>
    <p:sldId id="301" r:id="rId38"/>
    <p:sldId id="302" r:id="rId39"/>
    <p:sldId id="303" r:id="rId40"/>
    <p:sldId id="304" r:id="rId41"/>
    <p:sldId id="335" r:id="rId42"/>
    <p:sldId id="291" r:id="rId43"/>
    <p:sldId id="341" r:id="rId44"/>
    <p:sldId id="328" r:id="rId45"/>
    <p:sldId id="330" r:id="rId46"/>
    <p:sldId id="327" r:id="rId47"/>
    <p:sldId id="342" r:id="rId48"/>
    <p:sldId id="329" r:id="rId49"/>
    <p:sldId id="348" r:id="rId50"/>
    <p:sldId id="356" r:id="rId51"/>
    <p:sldId id="349" r:id="rId52"/>
    <p:sldId id="350" r:id="rId53"/>
    <p:sldId id="354" r:id="rId54"/>
    <p:sldId id="355" r:id="rId55"/>
    <p:sldId id="357" r:id="rId56"/>
    <p:sldId id="259" r:id="rId57"/>
    <p:sldId id="260" r:id="rId58"/>
    <p:sldId id="332" r:id="rId59"/>
    <p:sldId id="334" r:id="rId60"/>
    <p:sldId id="282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7B7"/>
    <a:srgbClr val="1E09B7"/>
    <a:srgbClr val="550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85068" autoAdjust="0"/>
  </p:normalViewPr>
  <p:slideViewPr>
    <p:cSldViewPr snapToGrid="0">
      <p:cViewPr varScale="1">
        <p:scale>
          <a:sx n="87" d="100"/>
          <a:sy n="87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1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71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358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14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0846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67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846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31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09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60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54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1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5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9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22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0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78A43-78FB-48F0-8FCA-10E97032888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438468-C282-4495-ACCE-14886C6EC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18641" y="231355"/>
            <a:ext cx="11314323" cy="289743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4400" b="1" dirty="0">
                <a:solidFill>
                  <a:srgbClr val="0937B7"/>
                </a:solidFill>
              </a:rPr>
              <a:t>Организация </a:t>
            </a:r>
            <a:r>
              <a:rPr lang="ru-RU" sz="4400" b="1" dirty="0" smtClean="0">
                <a:solidFill>
                  <a:srgbClr val="0937B7"/>
                </a:solidFill>
              </a:rPr>
              <a:t>занятий </a:t>
            </a:r>
            <a:r>
              <a:rPr lang="ru-RU" sz="4400" b="1" dirty="0">
                <a:solidFill>
                  <a:srgbClr val="0937B7"/>
                </a:solidFill>
              </a:rPr>
              <a:t>с </a:t>
            </a:r>
            <a:r>
              <a:rPr lang="ru-RU" sz="4400" b="1" dirty="0" smtClean="0">
                <a:solidFill>
                  <a:srgbClr val="0937B7"/>
                </a:solidFill>
              </a:rPr>
              <a:t>обучающимися </a:t>
            </a:r>
            <a:r>
              <a:rPr lang="ru-RU" sz="4400" dirty="0">
                <a:solidFill>
                  <a:srgbClr val="0937B7"/>
                </a:solidFill>
              </a:rPr>
              <a:t/>
            </a:r>
            <a:br>
              <a:rPr lang="ru-RU" sz="4400" dirty="0">
                <a:solidFill>
                  <a:srgbClr val="0937B7"/>
                </a:solidFill>
              </a:rPr>
            </a:br>
            <a:r>
              <a:rPr lang="ru-RU" sz="4400" b="1" dirty="0">
                <a:solidFill>
                  <a:srgbClr val="0937B7"/>
                </a:solidFill>
              </a:rPr>
              <a:t>для достижения успеха в урочной и внеурочной </a:t>
            </a:r>
            <a:r>
              <a:rPr lang="ru-RU" sz="4400" b="1" dirty="0" smtClean="0">
                <a:solidFill>
                  <a:srgbClr val="0937B7"/>
                </a:solidFill>
              </a:rPr>
              <a:t>деятельности»</a:t>
            </a:r>
            <a:endParaRPr lang="ru-RU" sz="4400" dirty="0">
              <a:solidFill>
                <a:srgbClr val="0937B7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84212" y="4537929"/>
            <a:ext cx="6311499" cy="186287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4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Докладчик: </a:t>
            </a:r>
            <a:r>
              <a:rPr lang="ru-RU" sz="24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Селютин Николай Николаевич</a:t>
            </a:r>
            <a:endParaRPr lang="ru-RU" sz="2400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ru-RU" sz="24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физической культуры </a:t>
            </a:r>
            <a:r>
              <a:rPr lang="ru-RU" sz="24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первой </a:t>
            </a:r>
            <a:r>
              <a:rPr lang="ru-RU" sz="24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квалификационной категории МБОУ «Лицей им. С</a:t>
            </a:r>
            <a:r>
              <a:rPr lang="ru-RU" sz="24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Н. Булгакова</a:t>
            </a:r>
            <a:r>
              <a:rPr lang="ru-RU" sz="24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г. Ливны Орловской области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775">
        <p14:reveal/>
      </p:transition>
    </mc:Choice>
    <mc:Fallback xmlns="">
      <p:transition spd="slow" advTm="97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88" y="538294"/>
            <a:ext cx="4513703" cy="300913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74" y="3687284"/>
            <a:ext cx="4558231" cy="303882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87" y="3716968"/>
            <a:ext cx="4513704" cy="300913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74" y="508610"/>
            <a:ext cx="4558231" cy="303882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13542" y="0"/>
            <a:ext cx="7612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Городская СПАРТАКИАДА 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31552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05">
        <p14:reveal/>
      </p:transition>
    </mc:Choice>
    <mc:Fallback xmlns="">
      <p:transition spd="slow" advTm="23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0" y="802396"/>
            <a:ext cx="5852708" cy="390180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9" y="2653231"/>
            <a:ext cx="5720505" cy="381367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61003" y="71606"/>
            <a:ext cx="7799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Городская СПАРТАКИАДА 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9049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72">
        <p14:reveal/>
      </p:transition>
    </mc:Choice>
    <mc:Fallback xmlns="">
      <p:transition spd="slow" advTm="43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7" y="714138"/>
            <a:ext cx="4610559" cy="295075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52" y="724714"/>
            <a:ext cx="4693186" cy="294018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76" y="3797731"/>
            <a:ext cx="4538950" cy="29049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52" y="3824467"/>
            <a:ext cx="4693186" cy="287819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24567" y="67807"/>
            <a:ext cx="9606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Призеры </a:t>
            </a:r>
            <a:r>
              <a:rPr lang="ru-RU" sz="20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Муниципального этапа соревнований </a:t>
            </a:r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2000" b="1" dirty="0" err="1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Юнармия</a:t>
            </a:r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2019г.</a:t>
            </a:r>
            <a:endParaRPr lang="ru-RU" sz="20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1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"/>
    </mc:Choice>
    <mc:Fallback xmlns="">
      <p:transition spd="slow" advTm="296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9"/>
          <a:stretch/>
        </p:blipFill>
        <p:spPr>
          <a:xfrm>
            <a:off x="947451" y="3745735"/>
            <a:ext cx="4725931" cy="300209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9"/>
          <a:stretch/>
        </p:blipFill>
        <p:spPr>
          <a:xfrm>
            <a:off x="6637661" y="504023"/>
            <a:ext cx="4706001" cy="312603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95759" y="65181"/>
            <a:ext cx="110939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</a:t>
            </a:r>
            <a:r>
              <a:rPr lang="ru-RU" sz="20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Муниципального этапа соревнований «</a:t>
            </a:r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Юнармейцы-вперед!» </a:t>
            </a:r>
            <a:r>
              <a:rPr lang="ru-RU" sz="20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2019г.</a:t>
            </a:r>
          </a:p>
        </p:txBody>
      </p:sp>
      <p:pic>
        <p:nvPicPr>
          <p:cNvPr id="1026" name="Picture 2" descr="http://adminliv.ru/files/uploads/images/IMG_0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60" y="3745735"/>
            <a:ext cx="4706001" cy="300209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dminliv.ru/files/uploads/images/IMG_0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51" y="627961"/>
            <a:ext cx="4725931" cy="300209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4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08" y="455850"/>
            <a:ext cx="4307595" cy="30062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12" y="464000"/>
            <a:ext cx="4347991" cy="29980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07" y="3709061"/>
            <a:ext cx="4307595" cy="30067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62" y="3705438"/>
            <a:ext cx="4365841" cy="301035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593583" y="86518"/>
            <a:ext cx="9288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Муниципального этапа </a:t>
            </a:r>
            <a:r>
              <a:rPr lang="ru-RU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соревнований «Школа безопасности 2019»</a:t>
            </a:r>
          </a:p>
        </p:txBody>
      </p:sp>
    </p:spTree>
    <p:extLst>
      <p:ext uri="{BB962C8B-B14F-4D97-AF65-F5344CB8AC3E}">
        <p14:creationId xmlns:p14="http://schemas.microsoft.com/office/powerpoint/2010/main" val="21330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9"/>
    </mc:Choice>
    <mc:Fallback xmlns="">
      <p:transition spd="slow" advTm="352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28" y="574432"/>
            <a:ext cx="4359079" cy="274025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15" y="3552634"/>
            <a:ext cx="4414092" cy="294272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98" y="574432"/>
            <a:ext cx="4161981" cy="274025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98" y="3552634"/>
            <a:ext cx="4161981" cy="290605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84275" y="104394"/>
            <a:ext cx="11304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Призеры Регионального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этапа соревнований «Школа безопасности 2019»</a:t>
            </a:r>
          </a:p>
        </p:txBody>
      </p:sp>
    </p:spTree>
    <p:extLst>
      <p:ext uri="{BB962C8B-B14F-4D97-AF65-F5344CB8AC3E}">
        <p14:creationId xmlns:p14="http://schemas.microsoft.com/office/powerpoint/2010/main" val="19711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22">
        <p14:reveal/>
      </p:transition>
    </mc:Choice>
    <mc:Fallback xmlns="">
      <p:transition spd="slow" advTm="37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3" y="736347"/>
            <a:ext cx="4605050" cy="302040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75" y="736347"/>
            <a:ext cx="4373697" cy="295237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70333" y="176454"/>
            <a:ext cx="102456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Призеры Регионального финала ШБЛ «КЭС-БАСКЕТ»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4" y="3899970"/>
            <a:ext cx="4605050" cy="284235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75" y="3786945"/>
            <a:ext cx="4433064" cy="295537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4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4">
        <p14:reveal/>
      </p:transition>
    </mc:Choice>
    <mc:Fallback xmlns="">
      <p:transition spd="slow" advTm="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46" y="1531343"/>
            <a:ext cx="7552064" cy="503470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38695" y="490117"/>
            <a:ext cx="77909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Участники заключительного этапа Всероссийской</a:t>
            </a:r>
          </a:p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олимпиады школьников по физической культуре 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16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7"/>
    </mc:Choice>
    <mc:Fallback xmlns="">
      <p:transition spd="slow" advTm="1341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/>
          <a:stretch/>
        </p:blipFill>
        <p:spPr>
          <a:xfrm>
            <a:off x="694320" y="3643247"/>
            <a:ext cx="2181083" cy="306398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09" y="645510"/>
            <a:ext cx="3385850" cy="222828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59" y="645510"/>
            <a:ext cx="4546294" cy="606172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0" y="645510"/>
            <a:ext cx="2181083" cy="266310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2" y="3216926"/>
            <a:ext cx="2600827" cy="349031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0675" y="102322"/>
            <a:ext cx="111821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Букаева Л.А. 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финалист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Всероссийского конкурса «Учитель здоровья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05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227">
        <p14:reveal/>
      </p:transition>
    </mc:Choice>
    <mc:Fallback xmlns="">
      <p:transition spd="slow" advTm="52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908"/>
            <a:ext cx="12191999" cy="426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6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2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Победитель Всероссийского конкурса «Олимпиада начинается в школе» в 2014 году </a:t>
            </a:r>
            <a:endParaRPr lang="ru-RU" sz="22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043" y="446847"/>
            <a:ext cx="3555104" cy="398437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99" y="2469784"/>
            <a:ext cx="3245480" cy="424239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212" y="2484294"/>
            <a:ext cx="3800820" cy="414407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089" y="4671152"/>
            <a:ext cx="2760846" cy="204102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3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110">
        <p14:reveal/>
      </p:transition>
    </mc:Choice>
    <mc:Fallback xmlns="">
      <p:transition spd="slow" advTm="91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ucJ11-EHpFarr_V7S6qXGTvrDZsNXW0jZrbcpQ/0q3-UV8Jaf0.jpg?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90" y="420094"/>
            <a:ext cx="4489973" cy="598621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47" y="420094"/>
            <a:ext cx="4489661" cy="598621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0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81">
        <p14:reveal/>
      </p:transition>
    </mc:Choice>
    <mc:Fallback xmlns="">
      <p:transition spd="slow" advTm="74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036" y="481689"/>
            <a:ext cx="4589290" cy="303884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036" y="3637802"/>
            <a:ext cx="4589290" cy="303884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856" y="3637803"/>
            <a:ext cx="4589290" cy="303884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856" y="481689"/>
            <a:ext cx="4589290" cy="303884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16925" y="-4912"/>
            <a:ext cx="5552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Уроки физической культуры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4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81">
        <p14:reveal/>
      </p:transition>
    </mc:Choice>
    <mc:Fallback xmlns="">
      <p:transition spd="slow" advTm="121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392" y="466535"/>
            <a:ext cx="4466313" cy="307720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46" y="466535"/>
            <a:ext cx="4452350" cy="306758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392" y="3679634"/>
            <a:ext cx="4476854" cy="308446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046" y="3679634"/>
            <a:ext cx="4461237" cy="307370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349128" y="-38690"/>
            <a:ext cx="5210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Уроки физической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14932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39">
        <p14:reveal/>
      </p:transition>
    </mc:Choice>
    <mc:Fallback xmlns="">
      <p:transition spd="slow" advTm="84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74" y="431805"/>
            <a:ext cx="4426568" cy="305688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70" y="431805"/>
            <a:ext cx="4423894" cy="305503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74" y="3679934"/>
            <a:ext cx="4426568" cy="305688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70" y="3679934"/>
            <a:ext cx="4423894" cy="305503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327093" y="0"/>
            <a:ext cx="5244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Внеурочная деятельность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7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87">
        <p14:reveal/>
      </p:transition>
    </mc:Choice>
    <mc:Fallback xmlns="">
      <p:transition spd="slow" advTm="50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30117" y="181645"/>
            <a:ext cx="4092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Внеурочная деятельность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9"/>
          <a:stretch/>
        </p:blipFill>
        <p:spPr>
          <a:xfrm>
            <a:off x="1092838" y="3869672"/>
            <a:ext cx="4547799" cy="283408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3"/>
          <a:stretch/>
        </p:blipFill>
        <p:spPr>
          <a:xfrm>
            <a:off x="6797405" y="3834786"/>
            <a:ext cx="4318613" cy="286897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3"/>
          <a:stretch/>
        </p:blipFill>
        <p:spPr>
          <a:xfrm>
            <a:off x="1092838" y="696762"/>
            <a:ext cx="4547799" cy="307100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9"/>
          <a:stretch/>
        </p:blipFill>
        <p:spPr>
          <a:xfrm>
            <a:off x="6797404" y="741677"/>
            <a:ext cx="4318613" cy="298117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002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29" y="3712683"/>
            <a:ext cx="4155907" cy="304891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29" y="447925"/>
            <a:ext cx="4111840" cy="308388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45" y="3613534"/>
            <a:ext cx="4204773" cy="316639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46" y="388234"/>
            <a:ext cx="4204773" cy="308387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07740" y="0"/>
            <a:ext cx="5735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«Спортивный праздник», «Веселые старты»</a:t>
            </a:r>
            <a:endParaRPr lang="ru-RU" sz="20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5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743">
        <p14:reveal/>
      </p:transition>
    </mc:Choice>
    <mc:Fallback xmlns="">
      <p:transition spd="slow" advTm="107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65393" y="0"/>
            <a:ext cx="5825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«Мама, папа, я – спортивная семья!» 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2" y="3711480"/>
            <a:ext cx="4676432" cy="311762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87" y="461665"/>
            <a:ext cx="4623183" cy="308212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87" y="3711480"/>
            <a:ext cx="4623183" cy="308212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5" y="514141"/>
            <a:ext cx="4682169" cy="312144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283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7407" y="104527"/>
            <a:ext cx="9514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«Товарищеская встреча по волейболу с воинами-афганцами»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89" y="3815812"/>
            <a:ext cx="4600064" cy="297762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89" y="602126"/>
            <a:ext cx="4600064" cy="306671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77" y="620836"/>
            <a:ext cx="4571999" cy="304799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78" y="3815812"/>
            <a:ext cx="4571998" cy="297762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434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1" y="874461"/>
            <a:ext cx="10808059" cy="532803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75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77">
        <p14:reveal/>
      </p:transition>
    </mc:Choice>
    <mc:Fallback xmlns="">
      <p:transition spd="slow" advTm="1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58" y="875275"/>
            <a:ext cx="4162816" cy="532813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25"/>
          <a:stretch/>
        </p:blipFill>
        <p:spPr>
          <a:xfrm>
            <a:off x="121186" y="875275"/>
            <a:ext cx="3671449" cy="532813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98" y="875275"/>
            <a:ext cx="3777136" cy="532813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8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36">
        <p14:reveal/>
      </p:transition>
    </mc:Choice>
    <mc:Fallback xmlns="">
      <p:transition spd="slow" advTm="23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b="1211"/>
          <a:stretch/>
        </p:blipFill>
        <p:spPr>
          <a:xfrm>
            <a:off x="6676221" y="818835"/>
            <a:ext cx="3827099" cy="548949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30" y="818835"/>
            <a:ext cx="3888954" cy="54858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35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6">
        <p14:reveal/>
      </p:transition>
    </mc:Choice>
    <mc:Fallback xmlns="">
      <p:transition spd="slow" advTm="7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6208" y="505123"/>
            <a:ext cx="1017958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МБОУ "Лицей им. С.Н. Булгакова" г. </a:t>
            </a:r>
            <a:r>
              <a:rPr lang="ru-RU" sz="2400" b="1" u="sng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Ливны</a:t>
            </a:r>
          </a:p>
          <a:p>
            <a:pPr algn="ctr"/>
            <a:endParaRPr lang="ru-RU" i="1" dirty="0" smtClean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одно из старейших учебных заведений города, хранящее традиции былых учебных заведений</a:t>
            </a:r>
          </a:p>
          <a:p>
            <a:pPr algn="ctr"/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здании Лицея располагалось духовное училище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endParaRPr lang="ru-RU" sz="2000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Согласно результатам информационно-аналитического мониторинга деятельности</a:t>
            </a:r>
          </a:p>
          <a:p>
            <a:pPr algn="ctr"/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учреждений среднего общего образования за 2014 год и содействию в реализации Послания Президента РФ В.В. Путина к Федеральному собранию об общественной оценке качества развития 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образования, </a:t>
            </a:r>
          </a:p>
          <a:p>
            <a:pPr algn="ctr"/>
            <a:r>
              <a:rPr lang="ru-RU" sz="2000" u="sng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МБОУ </a:t>
            </a:r>
            <a:r>
              <a:rPr lang="ru-RU" sz="2000" u="sng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"Лицей им. С.Н. Булгакова" г. </a:t>
            </a:r>
            <a:r>
              <a:rPr lang="ru-RU" sz="2000" u="sng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Ливны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награждено </a:t>
            </a:r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высшей общественной 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наградой Международной </a:t>
            </a:r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Академии Развития Образования и Педагогических Наук в сфере образования орденом 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А.С. Макаренко </a:t>
            </a:r>
          </a:p>
          <a:p>
            <a:pPr algn="ctr"/>
            <a:endParaRPr lang="ru-RU" sz="2000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«За </a:t>
            </a:r>
            <a:r>
              <a:rPr lang="ru-RU" sz="20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вклад в развитие просвещения, образования и </a:t>
            </a:r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духовно-нравственного воспитания» с </a:t>
            </a:r>
            <a:r>
              <a:rPr lang="ru-RU" sz="20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занесением в Реестр "Лучшие школы России 2015</a:t>
            </a:r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</a:t>
            </a:r>
            <a:endParaRPr lang="ru-RU" sz="2000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000" dirty="0" smtClean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000" u="sng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Директор Лицея: </a:t>
            </a:r>
            <a:r>
              <a:rPr lang="ru-RU" sz="2000" u="sng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Марина Олеговна </a:t>
            </a:r>
            <a:r>
              <a:rPr lang="ru-RU" sz="2000" u="sng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Зиборова 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Заслуженный </a:t>
            </a:r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учитель 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РФ, отличник </a:t>
            </a:r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народного 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просвещения, лауреат </a:t>
            </a:r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ежегодной церемонии «Лица года» города 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Ливны, лауреат </a:t>
            </a:r>
            <a:r>
              <a:rPr lang="ru-RU" sz="2000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конкурса «Элита Российского образования</a:t>
            </a:r>
            <a:r>
              <a:rPr lang="ru-RU" sz="2000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».</a:t>
            </a:r>
            <a:endParaRPr lang="ru-RU" sz="2000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9794">
        <p14:reveal/>
      </p:transition>
    </mc:Choice>
    <mc:Fallback xmlns="">
      <p:transition spd="slow" advTm="197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333" y="176454"/>
            <a:ext cx="102456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«Президентские спортивные игры»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5" y="822785"/>
            <a:ext cx="4401855" cy="310675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11" y="822785"/>
            <a:ext cx="4664010" cy="310675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26" y="3602515"/>
            <a:ext cx="4938948" cy="310675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9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544">
        <p14:reveal/>
      </p:transition>
    </mc:Choice>
    <mc:Fallback xmlns="">
      <p:transition spd="slow" advTm="135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710" b="3164"/>
          <a:stretch/>
        </p:blipFill>
        <p:spPr>
          <a:xfrm>
            <a:off x="517792" y="123499"/>
            <a:ext cx="5148338" cy="37554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3980" r="2164" b="3380"/>
          <a:stretch/>
        </p:blipFill>
        <p:spPr bwMode="auto">
          <a:xfrm>
            <a:off x="6422833" y="123499"/>
            <a:ext cx="5159355" cy="37554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65" y="2976867"/>
            <a:ext cx="5148338" cy="37554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63">
        <p14:reveal/>
      </p:transition>
    </mc:Choice>
    <mc:Fallback xmlns="">
      <p:transition spd="slow" advTm="49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333" y="176454"/>
            <a:ext cx="102456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«Президентские состязания»</a:t>
            </a:r>
            <a:endParaRPr lang="ru-RU" sz="36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5" y="943971"/>
            <a:ext cx="5476175" cy="377124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297" y="3086752"/>
            <a:ext cx="5639250" cy="377124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6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671">
        <p14:reveal/>
      </p:transition>
    </mc:Choice>
    <mc:Fallback xmlns="">
      <p:transition spd="slow" advTm="86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3" y="947451"/>
            <a:ext cx="4512408" cy="578097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7" y="1210611"/>
            <a:ext cx="3210385" cy="456813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71" y="1210611"/>
            <a:ext cx="3210385" cy="459843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82683" y="214695"/>
            <a:ext cx="8763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Участник финального этапа ВФСК «ГТО» в Артеке 2018г</a:t>
            </a:r>
            <a:r>
              <a:rPr lang="ru-RU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4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603">
        <p14:reveal/>
      </p:transition>
    </mc:Choice>
    <mc:Fallback xmlns="">
      <p:transition spd="slow" advTm="206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/>
          <a:stretch/>
        </p:blipFill>
        <p:spPr>
          <a:xfrm>
            <a:off x="6386108" y="225845"/>
            <a:ext cx="4880474" cy="290733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t="20777"/>
          <a:stretch/>
        </p:blipFill>
        <p:spPr>
          <a:xfrm>
            <a:off x="980500" y="225845"/>
            <a:ext cx="4880472" cy="290733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0" y="3441448"/>
            <a:ext cx="4880472" cy="325428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08" y="3443353"/>
            <a:ext cx="4880474" cy="325237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83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73">
        <p14:reveal/>
      </p:transition>
    </mc:Choice>
    <mc:Fallback xmlns="">
      <p:transition spd="slow" advTm="90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07633" y="623369"/>
            <a:ext cx="7823665" cy="5501091"/>
            <a:chOff x="207633" y="623369"/>
            <a:chExt cx="7823665" cy="550109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33" y="777606"/>
              <a:ext cx="7823665" cy="5346854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048" y="623369"/>
              <a:ext cx="4922833" cy="1765187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163499" y="777606"/>
            <a:ext cx="3811837" cy="5346854"/>
            <a:chOff x="8163499" y="777606"/>
            <a:chExt cx="3811837" cy="534685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l="28709"/>
            <a:stretch/>
          </p:blipFill>
          <p:spPr>
            <a:xfrm>
              <a:off x="8163499" y="777606"/>
              <a:ext cx="3811837" cy="5346854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499" y="5347134"/>
              <a:ext cx="1032066" cy="689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327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5">
        <p14:reveal/>
      </p:transition>
    </mc:Choice>
    <mc:Fallback xmlns="">
      <p:transition spd="slow" advTm="3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ezdny-gorod.ru/upload/resize_cache/iblock/0bb/406_500_11e533657e66d5cfbc8756587025a0796/IMG_20190723_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2" y="413133"/>
            <a:ext cx="4969334" cy="611987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64736" y="2313726"/>
            <a:ext cx="637876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Ливенская лицеистка</a:t>
            </a:r>
          </a:p>
          <a:p>
            <a:pPr algn="ctr"/>
            <a:r>
              <a:rPr lang="ru-RU" sz="3200" b="1" u="sng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Анастасия Кулаковская</a:t>
            </a:r>
          </a:p>
          <a:p>
            <a:pPr algn="ctr"/>
            <a:r>
              <a:rPr lang="ru-RU" sz="32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вошла в паралимпийскую сборную России</a:t>
            </a:r>
            <a:endParaRPr lang="ru-RU" sz="32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90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827">
        <p14:reveal/>
      </p:transition>
    </mc:Choice>
    <mc:Fallback xmlns="">
      <p:transition spd="slow" advTm="268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3" y="407624"/>
            <a:ext cx="4638561" cy="309237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84" y="407624"/>
            <a:ext cx="4684464" cy="307919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3" y="3621182"/>
            <a:ext cx="4638100" cy="309206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67" y="3615979"/>
            <a:ext cx="4695481" cy="313032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20931" y="-26287"/>
            <a:ext cx="6994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Регионального этапа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«ПС» 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9021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52">
        <p14:reveal/>
      </p:transition>
    </mc:Choice>
    <mc:Fallback xmlns="">
      <p:transition spd="slow" advTm="6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88" y="489771"/>
            <a:ext cx="4571542" cy="304769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18" y="3657905"/>
            <a:ext cx="4571541" cy="304769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89" y="3657905"/>
            <a:ext cx="4571541" cy="304769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18" y="489771"/>
            <a:ext cx="4571541" cy="304769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02982" y="0"/>
            <a:ext cx="6994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Регионального этапа «ПС»  2019</a:t>
            </a:r>
          </a:p>
        </p:txBody>
      </p:sp>
    </p:spTree>
    <p:extLst>
      <p:ext uri="{BB962C8B-B14F-4D97-AF65-F5344CB8AC3E}">
        <p14:creationId xmlns:p14="http://schemas.microsoft.com/office/powerpoint/2010/main" val="12065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19">
        <p14:reveal/>
      </p:transition>
    </mc:Choice>
    <mc:Fallback xmlns="">
      <p:transition spd="slow" advTm="35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5" y="628265"/>
            <a:ext cx="4478360" cy="29855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66" y="628264"/>
            <a:ext cx="4478360" cy="29855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10" y="3762873"/>
            <a:ext cx="4519211" cy="30128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66" y="3762873"/>
            <a:ext cx="4478360" cy="29855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48317" y="0"/>
            <a:ext cx="7210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Регионального этапа «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ПСИ» 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8140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72">
        <p14:reveal/>
      </p:transition>
    </mc:Choice>
    <mc:Fallback xmlns="">
      <p:transition spd="slow" advTm="30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99003" y="628234"/>
            <a:ext cx="97939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эти годы </a:t>
            </a:r>
            <a:r>
              <a:rPr lang="ru-RU" sz="2400" b="1" u="sng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Лицей</a:t>
            </a:r>
            <a:endParaRPr lang="ru-RU" sz="2400" b="1" u="sng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dirty="0" smtClean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ru-RU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победитель Всероссийского конкурса «Лучшие школы России-2006» в номинации «Школа успеха»;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победитель Всероссийского конкурса «Лучшие первичные профсоюзные организации образовательных учреждений РФ»;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лауреат IV Всероссийского молодежного форума по проблемам культурного наследия, экологии и безопасности жизнедеятельности «ЮНЭКО-2006»;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призёр конкурса «Лучший партнёр года - 2008» в рамках реализации проекта «Гимназический союз России» в номинации «Лучшая инициатива года»;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победитель Всероссийского конкурса «Педагогические инновации»;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лауреат областного конкурса «Школа года — 2010»;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Лауреатом </a:t>
            </a:r>
            <a:r>
              <a:rPr lang="ru-RU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конкурса «Лучшие школы России», награжден дипломом конкурса достижения талантливой молодежи(2015-2016г.) «Национальное достояние России</a:t>
            </a: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является </a:t>
            </a:r>
            <a:r>
              <a:rPr lang="ru-RU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обладателем гранда Президента РФ, входит в топ 500 лучших школ России. (свои награды школа получила за высокие достижения в образовательной деятельности, в том числе за высокие спортивные результаты</a:t>
            </a: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победитель </a:t>
            </a: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призер Всероссийских соревнований </a:t>
            </a:r>
            <a:r>
              <a:rPr lang="ru-RU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школьников «Президентские спортивные игры» </a:t>
            </a: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дополнительных видах спорта в </a:t>
            </a:r>
            <a:r>
              <a:rPr lang="ru-RU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 году </a:t>
            </a:r>
            <a:r>
              <a:rPr lang="ru-RU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  <a:endParaRPr lang="ru-RU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 smtClean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48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944">
        <p14:reveal/>
      </p:transition>
    </mc:Choice>
    <mc:Fallback xmlns="">
      <p:transition spd="slow" advTm="159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4" y="468367"/>
            <a:ext cx="4594036" cy="306269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70" y="472347"/>
            <a:ext cx="4588067" cy="305871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4" y="3650253"/>
            <a:ext cx="4594036" cy="306269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70" y="3654232"/>
            <a:ext cx="4588067" cy="305871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95854" y="-20158"/>
            <a:ext cx="7210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Регионального этапа «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ПСИ»  2019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902">
        <p14:reveal/>
      </p:transition>
    </mc:Choice>
    <mc:Fallback xmlns="">
      <p:transition spd="slow" advTm="29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2410" r="2631" b="2490"/>
          <a:stretch/>
        </p:blipFill>
        <p:spPr>
          <a:xfrm>
            <a:off x="6202497" y="2534208"/>
            <a:ext cx="5292123" cy="396574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1928" r="2297" b="2490"/>
          <a:stretch/>
        </p:blipFill>
        <p:spPr>
          <a:xfrm>
            <a:off x="531469" y="1376783"/>
            <a:ext cx="5285436" cy="396574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70333" y="176454"/>
            <a:ext cx="102456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Участники Всероссийских этапов </a:t>
            </a:r>
          </a:p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«ПС» и «ПСИ» 2019</a:t>
            </a:r>
            <a:endParaRPr lang="ru-RU" sz="36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90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9162">
        <p14:reveal/>
      </p:transition>
    </mc:Choice>
    <mc:Fallback xmlns="">
      <p:transition spd="slow" advTm="591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08" y="716095"/>
            <a:ext cx="8020278" cy="6015209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40675" y="136066"/>
            <a:ext cx="11413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Награждение победителей 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Регионального этапа «ПС» 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«ПСИ»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1450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21">
        <p14:reveal/>
      </p:transition>
    </mc:Choice>
    <mc:Fallback xmlns="">
      <p:transition spd="slow" advTm="4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8" y="3899258"/>
            <a:ext cx="4836407" cy="288162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8" y="429657"/>
            <a:ext cx="4836408" cy="334361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99" y="417894"/>
            <a:ext cx="4847424" cy="335538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98" y="3899257"/>
            <a:ext cx="4847425" cy="288162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214389" y="-43771"/>
            <a:ext cx="7656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Участники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Всероссийского этапа «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ПС» 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0038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6" y="561860"/>
            <a:ext cx="4573241" cy="30476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69" y="561860"/>
            <a:ext cx="4621930" cy="30800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33" y="3739625"/>
            <a:ext cx="4576402" cy="30382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2" y="3692348"/>
            <a:ext cx="4595575" cy="30855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1974" y="94846"/>
            <a:ext cx="10613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Призеры в спортивном туризме Всероссийского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этапа «</a:t>
            </a:r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ПСИ» 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710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0" y="535772"/>
            <a:ext cx="4627084" cy="308713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43" y="524966"/>
            <a:ext cx="4505900" cy="307668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0" y="3752390"/>
            <a:ext cx="4627084" cy="301747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43" y="3752390"/>
            <a:ext cx="4526211" cy="301747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-88135" y="36954"/>
            <a:ext cx="12280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в городошном спорте Всероссийского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этапа «ПСИ»  2019</a:t>
            </a:r>
          </a:p>
        </p:txBody>
      </p:sp>
    </p:spTree>
    <p:extLst>
      <p:ext uri="{BB962C8B-B14F-4D97-AF65-F5344CB8AC3E}">
        <p14:creationId xmlns:p14="http://schemas.microsoft.com/office/powerpoint/2010/main" val="41659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24" y="3833755"/>
            <a:ext cx="4472846" cy="294385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02" y="657003"/>
            <a:ext cx="4561250" cy="308019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03" y="3869918"/>
            <a:ext cx="4561249" cy="287153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89593" y="118785"/>
            <a:ext cx="118128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Награждение призеров и победителей в дополнительных видах спорта «ПСИ» 2019</a:t>
            </a:r>
            <a:endParaRPr lang="ru-RU" sz="22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24" y="657003"/>
            <a:ext cx="4472847" cy="308556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20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1"/>
          <a:stretch/>
        </p:blipFill>
        <p:spPr>
          <a:xfrm>
            <a:off x="4169452" y="814070"/>
            <a:ext cx="4274541" cy="306386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2818" b="4351"/>
          <a:stretch/>
        </p:blipFill>
        <p:spPr>
          <a:xfrm rot="5400000">
            <a:off x="4608495" y="3844928"/>
            <a:ext cx="3294042" cy="232627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5285" r="2300" b="7582"/>
          <a:stretch/>
        </p:blipFill>
        <p:spPr>
          <a:xfrm rot="4701628">
            <a:off x="1246068" y="3331565"/>
            <a:ext cx="3712683" cy="256794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2621" b="8280"/>
          <a:stretch/>
        </p:blipFill>
        <p:spPr>
          <a:xfrm rot="6177036">
            <a:off x="7613470" y="3305261"/>
            <a:ext cx="3635564" cy="255978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09320" y="128528"/>
            <a:ext cx="11666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</a:t>
            </a:r>
            <a:r>
              <a:rPr lang="ru-RU" sz="20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призеры в дополнительных видах спорта Всероссийского </a:t>
            </a:r>
            <a:r>
              <a:rPr lang="ru-RU" sz="20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этапа «ПСИ»  2019</a:t>
            </a:r>
          </a:p>
        </p:txBody>
      </p:sp>
    </p:spTree>
    <p:extLst>
      <p:ext uri="{BB962C8B-B14F-4D97-AF65-F5344CB8AC3E}">
        <p14:creationId xmlns:p14="http://schemas.microsoft.com/office/powerpoint/2010/main" val="28175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41" y="137018"/>
            <a:ext cx="9661030" cy="664386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561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12192000" cy="97691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Мастер-класс </a:t>
            </a:r>
            <a:r>
              <a:rPr lang="ru-RU" altLang="ru-RU" sz="32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встреча </a:t>
            </a:r>
            <a:r>
              <a:rPr lang="ru-RU" altLang="ru-RU" sz="32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altLang="ru-RU" sz="32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32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</a:t>
            </a:r>
            <a:r>
              <a:rPr lang="ru-RU" altLang="ru-RU" sz="32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Олимпийскими чемпионами</a:t>
            </a:r>
          </a:p>
        </p:txBody>
      </p:sp>
      <p:pic>
        <p:nvPicPr>
          <p:cNvPr id="93188" name="Picture 4" descr="SAM_21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41" y="1075417"/>
            <a:ext cx="4178377" cy="268633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SAM_21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16" y="976913"/>
            <a:ext cx="4328075" cy="268633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SAM_21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41" y="3937375"/>
            <a:ext cx="4178377" cy="276036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SAM_21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15" y="3860257"/>
            <a:ext cx="4328075" cy="276036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829">
        <p14:reveal/>
      </p:transition>
    </mc:Choice>
    <mc:Fallback xmlns="">
      <p:transition spd="slow" advTm="58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93" y="3130056"/>
            <a:ext cx="2809302" cy="364033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31" y="99152"/>
            <a:ext cx="2810506" cy="363141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425" y="3130056"/>
            <a:ext cx="2790457" cy="363141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280" y="99152"/>
            <a:ext cx="2788409" cy="363141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71" y="3498864"/>
            <a:ext cx="4906178" cy="326260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7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874">
        <p14:reveal/>
      </p:transition>
    </mc:Choice>
    <mc:Fallback xmlns="">
      <p:transition spd="slow" advTm="148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" y="518103"/>
            <a:ext cx="4494417" cy="299627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1"/>
          <a:stretch/>
        </p:blipFill>
        <p:spPr>
          <a:xfrm rot="5400000">
            <a:off x="4239430" y="2243544"/>
            <a:ext cx="3835244" cy="293966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52" y="4098276"/>
            <a:ext cx="4323195" cy="253698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687218" y="194937"/>
            <a:ext cx="6494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Встреча с </a:t>
            </a:r>
            <a:r>
              <a:rPr lang="ru-RU" alt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Олимпийскими чемпионами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2507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04" y="3572816"/>
            <a:ext cx="4612891" cy="307586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54" y="319489"/>
            <a:ext cx="4621083" cy="308132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53" y="3567355"/>
            <a:ext cx="4621083" cy="308132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04" y="319645"/>
            <a:ext cx="4612891" cy="308116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1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721">
        <p14:reveal/>
      </p:transition>
    </mc:Choice>
    <mc:Fallback xmlns="">
      <p:transition spd="slow" advTm="217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lagdobra.ru/uploaded/IMG_5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98" y="214488"/>
            <a:ext cx="4816130" cy="321175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xn--b1atfb1adk.xn--p1ai/files/ioe/photogallery/2AE9UZ8OBOU7IACGX4M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98" y="3528261"/>
            <a:ext cx="4816130" cy="32096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M_20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02" y="3528261"/>
            <a:ext cx="4817637" cy="320960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5202" y="214488"/>
            <a:ext cx="4817637" cy="321175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3" y="276425"/>
            <a:ext cx="5158954" cy="34421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20" y="276425"/>
            <a:ext cx="5158954" cy="34421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47" y="3195895"/>
            <a:ext cx="5158954" cy="34421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26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82">
        <p14:reveal/>
      </p:transition>
    </mc:Choice>
    <mc:Fallback xmlns="">
      <p:transition spd="slow" advTm="53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110168"/>
            <a:ext cx="4990642" cy="332709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602514"/>
            <a:ext cx="4990642" cy="31043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42" y="110168"/>
            <a:ext cx="4990643" cy="332709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43" y="3602515"/>
            <a:ext cx="4990643" cy="31043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0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"/>
    </mc:Choice>
    <mc:Fallback xmlns="">
      <p:transition spd="slow" advTm="1713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9" y="114020"/>
            <a:ext cx="4935558" cy="329037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41" y="3510397"/>
            <a:ext cx="4871750" cy="320438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26" name="Picture 2" descr="https://sun9-11.userapi.com/c857624/v857624131/85328/OAEcqnI5Cz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15" y="114020"/>
            <a:ext cx="4635767" cy="328320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1.userapi.com/c858220/v858220979/69fd5/ZnBrM3PHU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51" y="3543447"/>
            <a:ext cx="4832506" cy="31713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148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74" y="1366092"/>
            <a:ext cx="3814707" cy="534868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06" y="165251"/>
            <a:ext cx="2535858" cy="358599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659" y="165251"/>
            <a:ext cx="2541606" cy="358599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83" y="3128789"/>
            <a:ext cx="2535857" cy="358599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59317" y="165763"/>
            <a:ext cx="47042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Шалимова </a:t>
            </a:r>
          </a:p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Галина Ивановна</a:t>
            </a:r>
            <a:endParaRPr lang="ru-RU" sz="36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54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63">
        <p14:reveal/>
      </p:transition>
    </mc:Choice>
    <mc:Fallback xmlns="">
      <p:transition spd="slow" advTm="3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38" y="2309411"/>
            <a:ext cx="4572000" cy="34290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15" y="134534"/>
            <a:ext cx="4828890" cy="321926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15" y="3470313"/>
            <a:ext cx="4828890" cy="321800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221036" y="837792"/>
            <a:ext cx="470420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Алтухов М. М. </a:t>
            </a:r>
          </a:p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3600" b="1" dirty="0" err="1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ШБК«Комета</a:t>
            </a:r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36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47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236">
        <p14:reveal/>
      </p:transition>
    </mc:Choice>
    <mc:Fallback xmlns="">
      <p:transition spd="slow" advTm="352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ород Орел и Орловская область, Новости, Общество, Ливенский «Чемпион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53" y="531331"/>
            <a:ext cx="4576836" cy="3058454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ород Орел и Орловская область, Новости, Общество, Ливенский «Чемпион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53" y="511045"/>
            <a:ext cx="4607193" cy="307874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ород Орел и Орловская область, Новости, Общество, Ливенский «Чемпион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53" y="3754854"/>
            <a:ext cx="4572918" cy="3055837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adminliv.ru/files/uploads/images/fokot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53" y="3754854"/>
            <a:ext cx="4653172" cy="2996189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7556" y="-23356"/>
            <a:ext cx="7704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Открытие спортивных объектов в г. Ливны - </a:t>
            </a:r>
            <a:r>
              <a:rPr lang="ru-RU" sz="2400" b="1" dirty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588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ds-prosport.ru/images/3020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03" y="517283"/>
            <a:ext cx="4483866" cy="315749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simpalsmedia.com/999.md/BoardImages/900x900/ab5296c01acf1ce01afbcac311a99e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020" y="531395"/>
            <a:ext cx="4719786" cy="31433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pdb/752643/9d9ed4e1-c942-44c1-892e-a450ef665d0d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70" y="3795404"/>
            <a:ext cx="4486199" cy="293712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chool50-kursk.ru/uploads/1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020" y="3795404"/>
            <a:ext cx="4719786" cy="293712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2603" y="41430"/>
            <a:ext cx="883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Современные спортивные сооружения - каждой школе!!!</a:t>
            </a:r>
            <a:endParaRPr lang="ru-RU" sz="24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76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81" y="450772"/>
            <a:ext cx="9375354" cy="615934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77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480" y="1829311"/>
            <a:ext cx="1047704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  <a:endParaRPr lang="ru-RU" sz="66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3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992">
        <p14:reveal/>
      </p:transition>
    </mc:Choice>
    <mc:Fallback xmlns="">
      <p:transition spd="slow" advTm="739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333" y="176454"/>
            <a:ext cx="102456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Городская СПАРТАКИАДА школьников </a:t>
            </a:r>
            <a:endParaRPr lang="ru-RU" sz="36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12" y="925416"/>
            <a:ext cx="4739705" cy="266608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75" y="925416"/>
            <a:ext cx="4769800" cy="266608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13" y="3886829"/>
            <a:ext cx="4739704" cy="275390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76" y="3886830"/>
            <a:ext cx="4769799" cy="275390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39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58">
        <p14:reveal/>
      </p:transition>
    </mc:Choice>
    <mc:Fallback xmlns="">
      <p:transition spd="slow" advTm="4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333" y="176454"/>
            <a:ext cx="102456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Городская СПАРТАКИАДА школьников </a:t>
            </a:r>
            <a:endParaRPr lang="ru-RU" sz="36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28" y="822785"/>
            <a:ext cx="4238740" cy="282582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28" y="3920964"/>
            <a:ext cx="4238741" cy="282582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09" y="3923649"/>
            <a:ext cx="4336684" cy="282314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09" y="822785"/>
            <a:ext cx="4336684" cy="282582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1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75">
        <p14:reveal/>
      </p:transition>
    </mc:Choice>
    <mc:Fallback xmlns="">
      <p:transition spd="slow" advTm="40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333" y="176454"/>
            <a:ext cx="102456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937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Городская СПАРТАКИАДА школьников </a:t>
            </a:r>
            <a:endParaRPr lang="ru-RU" sz="3600" b="1" dirty="0">
              <a:ln w="0"/>
              <a:solidFill>
                <a:srgbClr val="0937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76" y="3880196"/>
            <a:ext cx="4386744" cy="282324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08" y="3875179"/>
            <a:ext cx="4153362" cy="283206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76" y="822785"/>
            <a:ext cx="4386743" cy="2863628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09" y="743273"/>
            <a:ext cx="4153362" cy="289829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4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6">
        <p14:reveal/>
      </p:transition>
    </mc:Choice>
    <mc:Fallback xmlns="">
      <p:transition spd="slow" advTm="7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3202</TotalTime>
  <Words>632</Words>
  <Application>Microsoft Office PowerPoint</Application>
  <PresentationFormat>Широкоэкранный</PresentationFormat>
  <Paragraphs>75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Arial</vt:lpstr>
      <vt:lpstr>Calibri</vt:lpstr>
      <vt:lpstr>Times New Roman</vt:lpstr>
      <vt:lpstr>Trebuchet MS</vt:lpstr>
      <vt:lpstr>Wingdings 3</vt:lpstr>
      <vt:lpstr>Аспект</vt:lpstr>
      <vt:lpstr>«Организация занятий с обучающимися  для достижения успеха в урочной и внеурочной деятельности»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 и встреча  с Олимпийскими чемпионами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sergey.selutins@mail.ru</dc:creator>
  <cp:lastModifiedBy>Dexp</cp:lastModifiedBy>
  <cp:revision>135</cp:revision>
  <dcterms:created xsi:type="dcterms:W3CDTF">2019-08-31T17:44:14Z</dcterms:created>
  <dcterms:modified xsi:type="dcterms:W3CDTF">2019-12-08T21:36:15Z</dcterms:modified>
</cp:coreProperties>
</file>