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89" r:id="rId3"/>
    <p:sldId id="290" r:id="rId4"/>
    <p:sldId id="291" r:id="rId5"/>
    <p:sldId id="292" r:id="rId6"/>
    <p:sldId id="257" r:id="rId7"/>
    <p:sldId id="285" r:id="rId8"/>
    <p:sldId id="286" r:id="rId9"/>
    <p:sldId id="295" r:id="rId10"/>
    <p:sldId id="260" r:id="rId11"/>
    <p:sldId id="268" r:id="rId12"/>
    <p:sldId id="276" r:id="rId13"/>
    <p:sldId id="274" r:id="rId14"/>
    <p:sldId id="296" r:id="rId15"/>
    <p:sldId id="278" r:id="rId16"/>
    <p:sldId id="293" r:id="rId17"/>
    <p:sldId id="262" r:id="rId18"/>
    <p:sldId id="263" r:id="rId19"/>
    <p:sldId id="265" r:id="rId20"/>
    <p:sldId id="264" r:id="rId21"/>
    <p:sldId id="297" r:id="rId22"/>
    <p:sldId id="298" r:id="rId23"/>
    <p:sldId id="258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физкультурно-оздоровительная</c:v>
                </c:pt>
                <c:pt idx="1">
                  <c:v>социальное</c:v>
                </c:pt>
                <c:pt idx="2">
                  <c:v>общеинтеллектуальное</c:v>
                </c:pt>
                <c:pt idx="3">
                  <c:v>общекультурное</c:v>
                </c:pt>
                <c:pt idx="4">
                  <c:v>духовно-нравственное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0.8600000000000001</c:v>
                </c:pt>
                <c:pt idx="1">
                  <c:v>0.97000000000000008</c:v>
                </c:pt>
                <c:pt idx="2">
                  <c:v>0.60000000000000009</c:v>
                </c:pt>
                <c:pt idx="3">
                  <c:v>0.81</c:v>
                </c:pt>
                <c:pt idx="4">
                  <c:v>0.71000000000000008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976880"/>
        <c:axId val="162592160"/>
        <c:axId val="0"/>
      </c:bar3DChart>
      <c:catAx>
        <c:axId val="5497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2592160"/>
        <c:crosses val="autoZero"/>
        <c:auto val="1"/>
        <c:lblAlgn val="ctr"/>
        <c:lblOffset val="100"/>
        <c:noMultiLvlLbl val="0"/>
      </c:catAx>
      <c:valAx>
        <c:axId val="1625921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4976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0807053805774307"/>
          <c:y val="4.5107704830556809E-2"/>
          <c:w val="0.57818985126859246"/>
          <c:h val="0.85102527577542864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Лист3!$A$3:$A$5</c:f>
              <c:strCache>
                <c:ptCount val="3"/>
                <c:pt idx="0">
                  <c:v>Специальная медицинская группа</c:v>
                </c:pt>
                <c:pt idx="1">
                  <c:v>Подготовительная группа</c:v>
                </c:pt>
                <c:pt idx="2">
                  <c:v>Основная группа</c:v>
                </c:pt>
              </c:strCache>
            </c:strRef>
          </c:cat>
          <c:val>
            <c:numRef>
              <c:f>Лист3!$B$3:$B$5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dLbls>
            <c:dLbl>
              <c:idx val="0"/>
              <c:layout>
                <c:manualLayout>
                  <c:x val="3.0555555555555572E-2"/>
                  <c:y val="2.6533944017974598E-3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000000000000012E-2"/>
                  <c:y val="2.6533944017974598E-3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833333333333386E-2"/>
                  <c:y val="0.11940274808088561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Лист3!$A$3:$A$5</c:f>
              <c:strCache>
                <c:ptCount val="3"/>
                <c:pt idx="0">
                  <c:v>Специальная медицинская группа</c:v>
                </c:pt>
                <c:pt idx="1">
                  <c:v>Подготовительная группа</c:v>
                </c:pt>
                <c:pt idx="2">
                  <c:v>Основная группа</c:v>
                </c:pt>
              </c:strCache>
            </c:strRef>
          </c:cat>
          <c:val>
            <c:numRef>
              <c:f>Лист3!$C$3:$C$5</c:f>
              <c:numCache>
                <c:formatCode>0%</c:formatCode>
                <c:ptCount val="3"/>
                <c:pt idx="0" formatCode="0.00%">
                  <c:v>4.0000000000000053E-3</c:v>
                </c:pt>
                <c:pt idx="1">
                  <c:v>6.000000000000006E-2</c:v>
                </c:pt>
                <c:pt idx="2" formatCode="0.00%">
                  <c:v>0.93600000000000005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591616"/>
        <c:axId val="162587808"/>
        <c:axId val="0"/>
      </c:bar3DChart>
      <c:catAx>
        <c:axId val="162591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62587808"/>
        <c:crosses val="autoZero"/>
        <c:auto val="1"/>
        <c:lblAlgn val="ctr"/>
        <c:lblOffset val="100"/>
        <c:noMultiLvlLbl val="0"/>
      </c:catAx>
      <c:valAx>
        <c:axId val="1625878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62591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939119141357707E-2"/>
          <c:y val="5.2566633122670285E-2"/>
          <c:w val="0.92359622836104749"/>
          <c:h val="0.8603096050517785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Лист1!$A$1:$A$5</c:f>
              <c:strCache>
                <c:ptCount val="5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Ниже среднего</c:v>
                </c:pt>
                <c:pt idx="4">
                  <c:v>Низкий</c:v>
                </c:pt>
              </c:strCache>
            </c:strRef>
          </c:cat>
          <c:val>
            <c:numRef>
              <c:f>Лист1!$B$1:$B$5</c:f>
              <c:numCache>
                <c:formatCode>0%</c:formatCode>
                <c:ptCount val="5"/>
                <c:pt idx="0">
                  <c:v>0.12000000000000002</c:v>
                </c:pt>
                <c:pt idx="1">
                  <c:v>0.30000000000000032</c:v>
                </c:pt>
                <c:pt idx="2">
                  <c:v>0.4</c:v>
                </c:pt>
                <c:pt idx="3">
                  <c:v>0.15000000000000016</c:v>
                </c:pt>
                <c:pt idx="4">
                  <c:v>3.0000000000000002E-2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584544"/>
        <c:axId val="162581824"/>
      </c:barChart>
      <c:catAx>
        <c:axId val="162584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62581824"/>
        <c:crosses val="autoZero"/>
        <c:auto val="1"/>
        <c:lblAlgn val="ctr"/>
        <c:lblOffset val="100"/>
        <c:noMultiLvlLbl val="0"/>
      </c:catAx>
      <c:valAx>
        <c:axId val="1625818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2584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6C79F-42DC-448B-AADA-3A492BEEF815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70BC2-A266-4FDA-8762-CCE821E51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81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B42D-3A11-42FF-A3A6-3C32FC672DA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38B42D-3A11-42FF-A3A6-3C32FC672DA3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807D4D-289D-485A-A32E-C91192BB6D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3177" y="1700808"/>
            <a:ext cx="7489104" cy="23762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Обновление содержания учебного предмета «Физическая культура»              на основе взаимосвязи урочной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внеурочной деятельности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5429264"/>
            <a:ext cx="5857916" cy="1285884"/>
          </a:xfrm>
        </p:spPr>
        <p:txBody>
          <a:bodyPr>
            <a:noAutofit/>
          </a:bodyPr>
          <a:lstStyle/>
          <a:p>
            <a:pPr algn="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Чиброва Наталия Алексеевна, </a:t>
            </a:r>
          </a:p>
          <a:p>
            <a:pPr algn="r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физической культуры </a:t>
            </a:r>
          </a:p>
          <a:p>
            <a:pPr algn="r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Ново-Харитоновской средней общеобразовательной школы №10 с УИОП, </a:t>
            </a:r>
          </a:p>
          <a:p>
            <a:pPr algn="r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член рабочей группы </a:t>
            </a:r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Минообрнауки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России по разработке Концепции учебного предмета</a:t>
            </a:r>
          </a:p>
          <a:p>
            <a:pPr algn="r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«Физическая культура» в Российской Федерации 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3"/>
            <a:ext cx="1118498" cy="169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28604"/>
            <a:ext cx="6507832" cy="9841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Внеклассные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мероприятия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26626" name="Picture 2" descr="H:\ГТО-для конкурса\12.09.2015-день здоворья\DSC_0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154852"/>
            <a:ext cx="3422945" cy="2284816"/>
          </a:xfrm>
          <a:prstGeom prst="rect">
            <a:avLst/>
          </a:prstGeom>
          <a:noFill/>
        </p:spPr>
      </p:pic>
      <p:pic>
        <p:nvPicPr>
          <p:cNvPr id="26628" name="Picture 4" descr="DSC_4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45378"/>
            <a:ext cx="3429024" cy="2276872"/>
          </a:xfrm>
          <a:prstGeom prst="rect">
            <a:avLst/>
          </a:prstGeom>
          <a:noFill/>
        </p:spPr>
      </p:pic>
      <p:pic>
        <p:nvPicPr>
          <p:cNvPr id="26630" name="Picture 6" descr="DSC_55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636234"/>
            <a:ext cx="3442795" cy="228601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57166"/>
            <a:ext cx="6840760" cy="12858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Спортивные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праздники,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                 Дни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здоровья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4818" name="Picture 2" descr="http://ramnhsch.edumsko.ru/uploads/3000/2613/section/169971/dEN_ZDOROVYa/.thumbs/201x201/DSC_3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14818"/>
            <a:ext cx="2200278" cy="2286016"/>
          </a:xfrm>
          <a:prstGeom prst="rect">
            <a:avLst/>
          </a:prstGeom>
          <a:noFill/>
        </p:spPr>
      </p:pic>
      <p:pic>
        <p:nvPicPr>
          <p:cNvPr id="34820" name="Picture 4" descr="http://ramnhsch.edumsko.ru/uploads/3000/2613/section/169971/dEN_ZDOROVYa/.thumbs/201x201/DSC_3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214818"/>
            <a:ext cx="2559521" cy="2286016"/>
          </a:xfrm>
          <a:prstGeom prst="rect">
            <a:avLst/>
          </a:prstGeom>
          <a:noFill/>
        </p:spPr>
      </p:pic>
      <p:pic>
        <p:nvPicPr>
          <p:cNvPr id="34822" name="Picture 6" descr="http://ramnhsch.edumsko.ru/uploads/3000/2613/section/169971/dEN_ZDOROVYa/.thumbs/201x201/DSC_3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996" y="1794797"/>
            <a:ext cx="2296795" cy="2143140"/>
          </a:xfrm>
          <a:prstGeom prst="rect">
            <a:avLst/>
          </a:prstGeom>
          <a:noFill/>
        </p:spPr>
      </p:pic>
      <p:pic>
        <p:nvPicPr>
          <p:cNvPr id="34826" name="Picture 10" descr="H:\ГТО-для конкурса\12.09.2015-день здоворья\DSC_0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7702" y="1946798"/>
            <a:ext cx="2714435" cy="1811390"/>
          </a:xfrm>
          <a:prstGeom prst="rect">
            <a:avLst/>
          </a:prstGeom>
          <a:noFill/>
        </p:spPr>
      </p:pic>
      <p:pic>
        <p:nvPicPr>
          <p:cNvPr id="34831" name="Picture 15" descr="http://ramnhsch.edumsko.ru/uploads/3000/2613/section/169971/dEN_ZDOROVYa/.thumbs/201x201/DSC_37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229638"/>
            <a:ext cx="2271196" cy="2271196"/>
          </a:xfrm>
          <a:prstGeom prst="rect">
            <a:avLst/>
          </a:prstGeom>
          <a:noFill/>
        </p:spPr>
      </p:pic>
      <p:pic>
        <p:nvPicPr>
          <p:cNvPr id="34833" name="Picture 17" descr="http://ramnhsch.edumsko.ru/uploads/3000/2613/section/169971/dEN_ZDOROVYa/.thumbs/201x201/DSC_37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780923"/>
            <a:ext cx="2143140" cy="214314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7" name="Picture 17" descr="F:\Мои документы\Фотографии\2014-15 учебный год\2014-10-30, мастер-класс-сатурн\мастер-класс-сатурн 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885223"/>
            <a:ext cx="2592288" cy="1733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94096"/>
            <a:ext cx="6276988" cy="12722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Встречи с Олимпийскими чемпионами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6092" name="Picture 12" descr="http://ramnhsch.edumsko.ru/uploads/3000/2613/section/169971/Vstrecha_s_olimpijcami_2015/.thumbs/201x201/IMG_3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0257" y="1597792"/>
            <a:ext cx="1914525" cy="1914525"/>
          </a:xfrm>
          <a:prstGeom prst="rect">
            <a:avLst/>
          </a:prstGeom>
          <a:noFill/>
        </p:spPr>
      </p:pic>
      <p:pic>
        <p:nvPicPr>
          <p:cNvPr id="46098" name="Picture 18" descr="F:\Мои документы\Фотографии\2013-14 учебный год\Татьяна\DSC_0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4712" y="1598337"/>
            <a:ext cx="3214708" cy="2143139"/>
          </a:xfrm>
          <a:prstGeom prst="rect">
            <a:avLst/>
          </a:prstGeom>
          <a:noFill/>
        </p:spPr>
      </p:pic>
      <p:pic>
        <p:nvPicPr>
          <p:cNvPr id="46099" name="Picture 19" descr="F:\Мои документы\Фотографии\2013-14 учебный год\Татьяна\DSC_04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4429132"/>
            <a:ext cx="1511310" cy="2214578"/>
          </a:xfrm>
          <a:prstGeom prst="rect">
            <a:avLst/>
          </a:prstGeom>
          <a:noFill/>
        </p:spPr>
      </p:pic>
      <p:pic>
        <p:nvPicPr>
          <p:cNvPr id="46101" name="Picture 21" descr="H:\Встреча с Жолобовым\DSC_04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58" y="1598337"/>
            <a:ext cx="2438400" cy="1627187"/>
          </a:xfrm>
          <a:prstGeom prst="rect">
            <a:avLst/>
          </a:prstGeom>
          <a:noFill/>
        </p:spPr>
      </p:pic>
      <p:pic>
        <p:nvPicPr>
          <p:cNvPr id="46096" name="Picture 16" descr="F:\Мои документы\Фотографии\2014-15 учебный год\Олимпийцы -2.09.2014 г\Олимпийцы -2.09.2014\Изображение 7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956906"/>
            <a:ext cx="2366962" cy="1579515"/>
          </a:xfrm>
          <a:prstGeom prst="rect">
            <a:avLst/>
          </a:prstGeom>
          <a:noFill/>
        </p:spPr>
      </p:pic>
      <p:pic>
        <p:nvPicPr>
          <p:cNvPr id="46090" name="Picture 10" descr="http://ramnhsch.edumsko.ru/uploads/3000/2613/section/169971/2017/DEN_ZDOROVYa/.thumbs/201x201/DSC_03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714884"/>
            <a:ext cx="1914525" cy="191452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 descr="http://ramnhsch.edumsko.ru/uploads/3000/2613/section/169971/2017/DEN_ZDOROVYa/.thumbs/201x201/DSC_018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22805" y="3312850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54400"/>
            <a:ext cx="6419864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Школьная   Спартакиада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28676" name="Picture 4" descr="F:\Мои документы\Фотографии\2014-15 учебный год\5  сентября 2014-старт Веселые старты\Изображение 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162" y="1337374"/>
            <a:ext cx="2807438" cy="1871625"/>
          </a:xfrm>
          <a:prstGeom prst="rect">
            <a:avLst/>
          </a:prstGeom>
          <a:noFill/>
        </p:spPr>
      </p:pic>
      <p:pic>
        <p:nvPicPr>
          <p:cNvPr id="28677" name="Picture 5" descr="F:\Мои документы\Фотографии\2015-16 учебный год\29.08.2015\DSC_0045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4024" y="4691301"/>
            <a:ext cx="2797649" cy="1810244"/>
          </a:xfrm>
          <a:prstGeom prst="rect">
            <a:avLst/>
          </a:prstGeom>
          <a:noFill/>
        </p:spPr>
      </p:pic>
      <p:pic>
        <p:nvPicPr>
          <p:cNvPr id="28679" name="Picture 7" descr="F:\Мои документы\Конкурс ПМПО\Фото Чиброва\DSC_05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030" y="3677283"/>
            <a:ext cx="2795810" cy="1944216"/>
          </a:xfrm>
          <a:prstGeom prst="rect">
            <a:avLst/>
          </a:prstGeom>
          <a:noFill/>
        </p:spPr>
      </p:pic>
      <p:pic>
        <p:nvPicPr>
          <p:cNvPr id="28680" name="Picture 8" descr="H:\кросс 2016\кросс 2016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0404" y="3750567"/>
            <a:ext cx="2823391" cy="1870932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 descr="F:\Мои документы\Фотографии\2015-16 учебный год\29.08.2015\DSC_14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29755" y="2179343"/>
            <a:ext cx="2879585" cy="1874002"/>
          </a:xfrm>
          <a:prstGeom prst="rect">
            <a:avLst/>
          </a:prstGeom>
          <a:noFill/>
        </p:spPr>
      </p:pic>
      <p:pic>
        <p:nvPicPr>
          <p:cNvPr id="28674" name="Picture 2" descr="F:\Мои документы\Фотографии\2013-14 учебный год\Лыжи\IMG_51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127" y="1362507"/>
            <a:ext cx="2739713" cy="182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880" y="107018"/>
            <a:ext cx="7382624" cy="114298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деятельность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школьного спортивного клуба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«Звезда  Гжели»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928802"/>
            <a:ext cx="8501122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Комплексная Спартакиада Комитета по Образованию Раменского муниципального района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Комплексная Спартакиада среди школьных клубов Московской области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«Весёлые старты» среди учащихся 2-4  классов на призы Губернатора Московской области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Всероссийские спортивные соревнования школьников «Президентские состязания»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Всероссийские спортивные игры школьников «Президентские спортивные игры»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Общероссийский проект «Мини-футбол в школу»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Всероссийские соревнования по легкоатлетическому  4х-борью «Шиповка юных»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504986" y="5069016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04524" y="5745673"/>
            <a:ext cx="735811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Всероссийские соревнования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500562" y="1428736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25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14290"/>
            <a:ext cx="6143668" cy="12144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Ученики школы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- победители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призеры региональных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всероссийских соревнований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7107" name="Picture 3" descr="H:\Мини-футбол в школу-2016-17\Мини-футбол Россия\DSC_0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4283"/>
            <a:ext cx="3642996" cy="2435780"/>
          </a:xfrm>
          <a:prstGeom prst="rect">
            <a:avLst/>
          </a:prstGeom>
          <a:noFill/>
        </p:spPr>
      </p:pic>
      <p:pic>
        <p:nvPicPr>
          <p:cNvPr id="47109" name="Picture 5" descr="Shipovka_yunyh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73285"/>
            <a:ext cx="3071834" cy="2303877"/>
          </a:xfrm>
          <a:prstGeom prst="rect">
            <a:avLst/>
          </a:prstGeom>
          <a:noFill/>
        </p:spPr>
      </p:pic>
      <p:pic>
        <p:nvPicPr>
          <p:cNvPr id="47106" name="Picture 2" descr="H:\РАМЕНСКОЕ -ФИНАЛ -ВЕСЁЛЫЕ СТАРТЫ-8.04\Финал-Весёлые 2\DSC_0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628800"/>
            <a:ext cx="3643338" cy="2431263"/>
          </a:xfrm>
          <a:prstGeom prst="rect">
            <a:avLst/>
          </a:prstGeom>
          <a:noFill/>
        </p:spPr>
      </p:pic>
      <p:pic>
        <p:nvPicPr>
          <p:cNvPr id="47111" name="Picture 7" descr="IMG_3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8798" y="4203103"/>
            <a:ext cx="3456580" cy="230554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952" y="205172"/>
            <a:ext cx="7083896" cy="138762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Всероссийский физкультурно-спортивный  комплекс 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«Готов к труду и обороне»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168" y="1793915"/>
            <a:ext cx="8587680" cy="39604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Зарегистрировано более 70% от общего числа обучающихся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Знаки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присвоены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числа зарегистрированных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золотой-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16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серебряный 27,4%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бронзовый 27,3%</a:t>
            </a:r>
            <a:endParaRPr lang="ru-RU" dirty="0"/>
          </a:p>
        </p:txBody>
      </p:sp>
      <p:pic>
        <p:nvPicPr>
          <p:cNvPr id="5" name="Picture 10" descr="золотой значок г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17" y="3764965"/>
            <a:ext cx="582335" cy="582336"/>
          </a:xfrm>
          <a:prstGeom prst="rect">
            <a:avLst/>
          </a:prstGeom>
          <a:noFill/>
        </p:spPr>
      </p:pic>
      <p:pic>
        <p:nvPicPr>
          <p:cNvPr id="6" name="Picture 4" descr="серебряный значок г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988" y="4344165"/>
            <a:ext cx="576063" cy="576064"/>
          </a:xfrm>
          <a:prstGeom prst="rect">
            <a:avLst/>
          </a:prstGeom>
          <a:noFill/>
        </p:spPr>
      </p:pic>
      <p:pic>
        <p:nvPicPr>
          <p:cNvPr id="7" name="Picture 8" descr="бронзовый значок г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387" y="4920229"/>
            <a:ext cx="595266" cy="576064"/>
          </a:xfrm>
          <a:prstGeom prst="rect">
            <a:avLst/>
          </a:prstGeom>
          <a:noFill/>
        </p:spPr>
      </p:pic>
      <p:pic>
        <p:nvPicPr>
          <p:cNvPr id="9" name="Picture 6" descr="DSC_07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557" y="3649389"/>
            <a:ext cx="3657291" cy="2445814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78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1845"/>
            <a:ext cx="7164288" cy="18573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Мониторинг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физического развития  учащихся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Моу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Ново-Харитоновской СОШ №10 с УИОП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30929"/>
              </p:ext>
            </p:extLst>
          </p:nvPr>
        </p:nvGraphicFramePr>
        <p:xfrm>
          <a:off x="1071538" y="2357431"/>
          <a:ext cx="7500990" cy="2843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495"/>
                <a:gridCol w="3750495"/>
              </a:tblGrid>
              <a:tr h="557436"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2018-19 учебный год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144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Высокий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3%</a:t>
                      </a:r>
                      <a:endParaRPr lang="ru-RU" sz="24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144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Выше среднего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12%</a:t>
                      </a:r>
                      <a:endParaRPr lang="ru-RU" sz="24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1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79%</a:t>
                      </a:r>
                      <a:endParaRPr lang="ru-RU" sz="24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144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Ниже среднего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6%</a:t>
                      </a:r>
                      <a:endParaRPr lang="ru-RU" sz="24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144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Низкий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0%</a:t>
                      </a:r>
                      <a:endParaRPr lang="ru-RU" sz="24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7290" y="5429264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Гармоничное развитие - 87%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 </a:t>
            </a: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веса - 2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Избыток веса – 11%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7457"/>
            <a:ext cx="6348426" cy="15001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Распределение обучающихся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по группам здоровья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000" dirty="0" err="1" smtClean="0">
                <a:solidFill>
                  <a:srgbClr val="FF0000"/>
                </a:solidFill>
              </a:rPr>
              <a:t>Моу</a:t>
            </a:r>
            <a:r>
              <a:rPr lang="ru-RU" sz="2000" dirty="0" smtClean="0">
                <a:solidFill>
                  <a:srgbClr val="FF0000"/>
                </a:solidFill>
              </a:rPr>
              <a:t> Ново-Харитоновской СОШ №10 с УИОП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2071678"/>
          <a:ext cx="9144000" cy="478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228599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2018-19 учебный год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14290"/>
            <a:ext cx="7455772" cy="17859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Мониторинг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физической  подготовленности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обучающихся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Моу Ново-Харитоновской СОШ №10 с УИОП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</p:nvPr>
        </p:nvGraphicFramePr>
        <p:xfrm>
          <a:off x="304800" y="2214554"/>
          <a:ext cx="848204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57200"/>
            <a:ext cx="6795864" cy="17476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МОУ Ново-Харитоновская Средняя Общеобразовательная Школа</a:t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№10 с УИОП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2052" name="Picture 4" descr="http://itd2.mycdn.me/image?id=860614268291&amp;t=20&amp;plc=WEB&amp;tkn=*IVL_Wv4H4jCVHH3dsNrwh2mlOQ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22936"/>
            <a:ext cx="391077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icrobik.ru/dostb/%D0%9F%D1%83%D0%B1%D0%BB%D0%B8%D1%87%D0%BD%D1%8B%D0%B9+%D0%BE%D1%82%D1%87%D1%91%D1%82+%C2%AB%D0%9E+%D1%81%D0%BE%D1%81%D1%82%D0%BE%D1%8F%D0%BD%D0%B8%D0%B8+%D0%B8+%D1%80%D0%B5%D0%B7%D1%83%D0%BB%D1%8C%D1%82%D0%B0%D1%82%D0%B0%D1%85+%D0%B4%D0%B5%D1%8F%D1%82%D0%B5%D0%BB%D1%8C%D0%BD%D0%BE%D1%81%D1%82%D0%B8+%D0%9D%D0%BE%D0%B2%D0%BE-%D0%A5%D0%B0%D1%80%D0%B8%D1%82%D0%BE%D0%BD%D0%BE%D0%B2%D1%81%D0%BA%D0%BE%D0%B9+%D1%81%D1%80%D0%B5%D0%B4%D0%BD%D0%B5%D0%B9+%D0%BE%D0%B1%D1%89%D0%B5%D0%BE%D0%B1%D1%80%D0%B0%D0%B7%D0%BE%D0%B2%D0%B0%D1%82%D0%B5%D0%BB%D1%8C%D0%BD%D0%BE%D0%B9+%D1%88%D0%BA%D0%BE%D0%BB%D1%8B+%E2%84%9610+%D1%81+%D1%83%D0%B3%D0%BB%D1%83%D0%B1%D0%BB%D1%91%D0%BD%D0%BD%D1%8B%D0%BC+%D0%B8%D0%B7%D1%83%D1%87%D0%B5%D0%BD%D0%B8%D0%B5%D0%BC+%D0%BE%D1%82%D0%B4%D0%B5%D0%BB%D1%8C%D0%BD%D1%8B%D1%85+%D0%BF%D1%80%D0%B5%D0%B4%D0%BC%D0%B5%D1%82%D0%BE%D0%B2%C2%BBb/7822_html_m6eb8eb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38" y="2060848"/>
            <a:ext cx="335275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icrobik.ru/dostb/%D0%9F%D1%83%D0%B1%D0%BB%D0%B8%D1%87%D0%BD%D1%8B%D0%B9+%D0%BE%D1%82%D1%87%D1%91%D1%82+%C2%AB%D0%9E+%D1%81%D0%BE%D1%81%D1%82%D0%BE%D1%8F%D0%BD%D0%B8%D0%B8+%D0%B8+%D1%80%D0%B5%D0%B7%D1%83%D0%BB%D1%8C%D1%82%D0%B0%D1%82%D0%B0%D1%85+%D0%B4%D0%B5%D1%8F%D1%82%D0%B5%D0%BB%D1%8C%D0%BD%D0%BE%D1%81%D1%82%D0%B8+%D0%9D%D0%BE%D0%B2%D0%BE-%D0%A5%D0%B0%D1%80%D0%B8%D1%82%D0%BE%D0%BD%D0%BE%D0%B2%D1%81%D0%BA%D0%BE%D0%B9+%D1%81%D1%80%D0%B5%D0%B4%D0%BD%D0%B5%D0%B9+%D0%BE%D0%B1%D1%89%D0%B5%D0%BE%D0%B1%D1%80%D0%B0%D0%B7%D0%BE%D0%B2%D0%B0%D1%82%D0%B5%D0%BB%D1%8C%D0%BD%D0%BE%D0%B9+%D1%88%D0%BA%D0%BE%D0%BB%D1%8B+%E2%84%9610+%D1%81+%D1%83%D0%B3%D0%BB%D1%83%D0%B1%D0%BB%D1%91%D0%BD%D0%BD%D1%8B%D0%BC+%D0%B8%D0%B7%D1%83%D1%87%D0%B5%D0%BD%D0%B8%D0%B5%D0%BC+%D0%BE%D1%82%D0%B4%D0%B5%D0%BB%D1%8C%D0%BD%D1%8B%D1%85+%D0%BF%D1%80%D0%B5%D0%B4%D0%BC%D0%B5%D1%82%D0%BE%D0%B2%C2%BBb/7822_html_m58d4087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3096344" cy="231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53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05550" cy="114300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Доля  обучающихся школы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1 и 2 групп здоровья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765538"/>
              </p:ext>
            </p:extLst>
          </p:nvPr>
        </p:nvGraphicFramePr>
        <p:xfrm>
          <a:off x="357158" y="1916832"/>
          <a:ext cx="863441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603"/>
                <a:gridCol w="2158603"/>
                <a:gridCol w="2158603"/>
                <a:gridCol w="21586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2018-19 </a:t>
                      </a:r>
                    </a:p>
                    <a:p>
                      <a:r>
                        <a:rPr lang="ru-RU" dirty="0" smtClean="0"/>
                        <a:t>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МОУ</a:t>
                      </a:r>
                      <a:r>
                        <a:rPr lang="ru-RU" baseline="0" dirty="0" smtClean="0"/>
                        <a:t> Ново-Харитоновская СОШ №10 и УИОП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Раменский </a:t>
                      </a:r>
                      <a:r>
                        <a:rPr lang="ru-RU" baseline="0" dirty="0" smtClean="0"/>
                        <a:t> муниципальный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Московская область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Начальное</a:t>
                      </a:r>
                      <a:r>
                        <a:rPr lang="ru-RU" baseline="0" dirty="0" smtClean="0"/>
                        <a:t>  обучение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97.29%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91.58%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88.35%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Основной уровень обучения</a:t>
                      </a:r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98.56%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87.34%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84.90%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Старший уровень обучения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93.24%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77.33%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82.19%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6929"/>
            <a:ext cx="7380312" cy="138240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ВСЕРОССИЙСКОЕ СОЦИОЛОГИЧЕСКОЕ ИССЛЕДОВАНИЕ ВОВЛЕЧЕННОСТИ ОБУЧАЮЩИХСЯ 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роки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ПРЕДМЕТУ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«ФИЗИЧЕСКАЯ КУЛЬТУРА»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285720" y="1928802"/>
          <a:ext cx="8429684" cy="4711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0824"/>
                <a:gridCol w="1518860"/>
              </a:tblGrid>
              <a:tr h="78581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Знаете ли Вы, как проходят уроки физкультуры у Вашего ребенка?      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1. Да, мой ребенок сам мне об этом рассказывает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62%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2. Да, я спрашиваю об этом моего ребенка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46%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4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3. Да, мне рассказывают об этом на родительских собраниях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6. Да, информация об этом есть на сайте школы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38%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7. Не знаю, но хотел бы узнать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3.65%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Times New Roman"/>
                          <a:ea typeface="Times New Roman"/>
                          <a:cs typeface="Times New Roman"/>
                        </a:rPr>
                        <a:t>4. Да, я специально узнаю об этом у учителя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8. Не знаю, и мне это не интересно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0.9%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4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5. Да, я обсуждаю это с родителями одноклассников моего ребенка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0. 6%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74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134467"/>
              </p:ext>
            </p:extLst>
          </p:nvPr>
        </p:nvGraphicFramePr>
        <p:xfrm>
          <a:off x="357158" y="285729"/>
          <a:ext cx="8501122" cy="295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629401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Хотели бы Вы, чтобы Ваш ребенок ходил на уроки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физической культуры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, если бы это было необязательно?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3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1. Да, всегда</a:t>
                      </a:r>
                      <a:endParaRPr lang="ru-RU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85%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2. Только когда нет более важных занятий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3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3. Нет, я не вижу смысла в этих уроках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199678"/>
              </p:ext>
            </p:extLst>
          </p:nvPr>
        </p:nvGraphicFramePr>
        <p:xfrm>
          <a:off x="357158" y="3571876"/>
          <a:ext cx="8501122" cy="2899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1006084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Считаете ли Вы, что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физическая культура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и спорт необходимы Вашему ребенку?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946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1. 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6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2. 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ru-RU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9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7205682" cy="114300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МОУ Ново-Харитоновская СОШ №10 с УИОП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Раменского муниципального района Московской области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\Мои документы\Мои рисунки\Picasa\Exports\стадион\стадион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28736"/>
            <a:ext cx="5072098" cy="339196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Мои рисунки\Picasa\Exports\стадион\стадион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0597" y="4929198"/>
            <a:ext cx="2568557" cy="171451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Мои рисунки\Picasa\Exports\стадион1\стадион1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4357694"/>
            <a:ext cx="3416957" cy="2280819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Мои документы\Мои рисунки\Picasa\Exports\стадион\стадион 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929198"/>
            <a:ext cx="2571736" cy="17198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2060848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спортивных зала;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тренажерных зала;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Школьный стадион: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беговыми дорожками 400м,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Футбольной площадкой (искусственное покрытие)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12.stc.all.kpcdn.net/share/i/12/10401532/inx960x6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4167"/>
          <a:stretch>
            <a:fillRect/>
          </a:stretch>
        </p:blipFill>
        <p:spPr bwMode="auto">
          <a:xfrm>
            <a:off x="5364088" y="620688"/>
            <a:ext cx="3458344" cy="251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3789040"/>
            <a:ext cx="8511480" cy="1800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«</a:t>
            </a:r>
            <a:r>
              <a:rPr lang="ru-RU" sz="2800" dirty="0" smtClean="0">
                <a:solidFill>
                  <a:srgbClr val="002060"/>
                </a:solidFill>
              </a:rPr>
              <a:t>Спорт –это не «</a:t>
            </a:r>
            <a:r>
              <a:rPr lang="ru-RU" sz="2800" dirty="0" err="1" smtClean="0">
                <a:solidFill>
                  <a:srgbClr val="002060"/>
                </a:solidFill>
              </a:rPr>
              <a:t>развлекушки</a:t>
            </a:r>
            <a:r>
              <a:rPr lang="ru-RU" sz="2800" dirty="0" smtClean="0">
                <a:solidFill>
                  <a:srgbClr val="002060"/>
                </a:solidFill>
              </a:rPr>
              <a:t>»,    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а государственное дело и приоритет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по </a:t>
            </a:r>
            <a:r>
              <a:rPr lang="ru-RU" sz="2800" dirty="0" smtClean="0">
                <a:solidFill>
                  <a:srgbClr val="002060"/>
                </a:solidFill>
              </a:rPr>
              <a:t>привлечению граждан к занятию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в </a:t>
            </a:r>
            <a:r>
              <a:rPr lang="ru-RU" sz="2800" dirty="0" smtClean="0">
                <a:solidFill>
                  <a:srgbClr val="002060"/>
                </a:solidFill>
              </a:rPr>
              <a:t>спорте»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444208" y="5517232"/>
            <a:ext cx="2016224" cy="50405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Путин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48680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FranklinGothicW10-Bk 862339"/>
              </a:rPr>
              <a:t>    «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FranklinGothicW10-Bk 862339"/>
              </a:rPr>
              <a:t>Поставлена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FranklinGothicW10-Bk 862339"/>
              </a:rPr>
              <a:t>цель к 2024 году вовлечь в регулярные занятия спортом более половины населения России – 55 процентов.</a:t>
            </a:r>
          </a:p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FranklinGothicW10-Bk 862339"/>
              </a:rPr>
              <a:t>      Для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FranklinGothicW10-Bk 862339"/>
              </a:rPr>
              <a:t>этого нам, конечно же, нужно гораздо активнее развивать массовый спорт, с детских лет прививать физическую культуру и воспитывать ответственное отношение к 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FranklinGothicW10-Bk 862339"/>
              </a:rPr>
              <a:t>себе»</a:t>
            </a:r>
            <a:endParaRPr lang="ru-RU" sz="2000" b="0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CFranklinGothicW10-Bk 862339"/>
            </a:endParaRPr>
          </a:p>
        </p:txBody>
      </p:sp>
    </p:spTree>
    <p:extLst>
      <p:ext uri="{BB962C8B-B14F-4D97-AF65-F5344CB8AC3E}">
        <p14:creationId xmlns:p14="http://schemas.microsoft.com/office/powerpoint/2010/main" val="10751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795864" cy="9555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Урок физической культуры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074" name="Picture 2" descr="http://web.snauka.ru/wp-content/uploads/2011/05/image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2" y="1196752"/>
            <a:ext cx="791652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6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57200"/>
            <a:ext cx="5256584" cy="88356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Урок физической культуры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Направленность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уроков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6" name="Овал 5"/>
          <p:cNvSpPr/>
          <p:nvPr/>
        </p:nvSpPr>
        <p:spPr>
          <a:xfrm>
            <a:off x="1475656" y="2276872"/>
            <a:ext cx="676875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Образовательно-познавательная;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Образовательно-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обучающиая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Образовательно-тренировочная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83668" y="4581128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Практико-ориентированные 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уроки</a:t>
            </a:r>
            <a:endPara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Индивидуальные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</a:t>
            </a:r>
            <a:endPara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 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33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359" r="1359"/>
          <a:stretch>
            <a:fillRect/>
          </a:stretch>
        </p:blipFill>
        <p:spPr>
          <a:xfrm>
            <a:off x="3563888" y="476672"/>
            <a:ext cx="5029200" cy="36576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4509120"/>
            <a:ext cx="8439472" cy="158417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Апрель 2019 – обучающиеся 6 и 10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классов - участники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Национального Исследования качества образования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предмету «Физическая культура»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79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357166"/>
            <a:ext cx="7059758" cy="192882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Направления внеурочной деятельности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дополнительного образования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142976" y="2708920"/>
            <a:ext cx="7677496" cy="361568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Физкультурно-спортивное и оздоровительное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Общекультурное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Общеинтеллектуальное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Социальное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Духовно-нравственное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6919930" cy="1928826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Распределение обучающихся школы по направлениям внеурочной деятельности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дополнительного образования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714348" y="2428868"/>
          <a:ext cx="7929618" cy="442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60648"/>
            <a:ext cx="7215206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Физкультурно-спортивное и оздоровительное дополнительное образование школы сегодня это</a:t>
            </a: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: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60848"/>
            <a:ext cx="8893652" cy="4654300"/>
          </a:xfrm>
        </p:spPr>
        <p:txBody>
          <a:bodyPr>
            <a:normAutofit fontScale="92500"/>
          </a:bodyPr>
          <a:lstStyle/>
          <a:p>
            <a:pPr lvl="0"/>
            <a:r>
              <a:rPr lang="ru-RU" sz="3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35 спортивных секций по 16 видам спорта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ru-RU" sz="3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баскетбол, волейбол, легкая атлетика, футбол, настольный теннис, бадминтон, шахматы, шашки, туризм, бокс, лыжные гонки, </a:t>
            </a:r>
            <a:r>
              <a:rPr lang="ru-RU" sz="3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флорбол</a:t>
            </a:r>
            <a:r>
              <a:rPr lang="ru-RU" sz="3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атлетическая гимнастика, пионербол, ритмика, ОФП. </a:t>
            </a:r>
          </a:p>
          <a:p>
            <a:pPr lvl="0"/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Охват 86%  учащихся школы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рамках Федерального Государственного Образовательного Стандарта организованы  ежедневные занятия физической культурой.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1357322" cy="205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85728"/>
            <a:ext cx="7382054" cy="135732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деятельность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школьного спортивного клуба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«Звезда  Гжели»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071678"/>
            <a:ext cx="8286808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Популяризация работы в области физической культуры и спорта</a:t>
            </a:r>
          </a:p>
          <a:p>
            <a:pPr marL="342900" indent="-34290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Спортивные секции</a:t>
            </a:r>
          </a:p>
          <a:p>
            <a:pPr marL="342900" indent="-34290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Спортивно-массовые мероприятия </a:t>
            </a:r>
          </a:p>
          <a:p>
            <a:pPr marL="342900" indent="-34290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Школьная спартакиада</a:t>
            </a:r>
          </a:p>
          <a:p>
            <a:pPr marL="342900" indent="-34290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школьных команд по различным видам спорта</a:t>
            </a:r>
          </a:p>
          <a:p>
            <a:pPr marL="342900" indent="-34290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летних оздоровительных лагерей</a:t>
            </a:r>
          </a:p>
          <a:p>
            <a:pPr marL="342900" indent="-34290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ВФСК «ГТО»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357686" y="4286256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1472" y="4857760"/>
            <a:ext cx="828680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здоровья, физического развития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физической подготовленности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357686" y="5715016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3"/>
            <a:ext cx="758458" cy="11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17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1469</TotalTime>
  <Words>647</Words>
  <Application>Microsoft Office PowerPoint</Application>
  <PresentationFormat>Экран (4:3)</PresentationFormat>
  <Paragraphs>140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Franklin Gothic Book</vt:lpstr>
      <vt:lpstr>Franklin Gothic Medium</vt:lpstr>
      <vt:lpstr>ITCFranklinGothicW10-Bk 862339</vt:lpstr>
      <vt:lpstr>Times New Roman</vt:lpstr>
      <vt:lpstr>Wingdings</vt:lpstr>
      <vt:lpstr>Wingdings 2</vt:lpstr>
      <vt:lpstr>Трек</vt:lpstr>
      <vt:lpstr>Обновление содержания учебного предмета «Физическая культура»              на основе взаимосвязи урочной  и внеурочной деятельности</vt:lpstr>
      <vt:lpstr>МОУ Ново-Харитоновская Средняя Общеобразовательная Школа  №10 с УИОП</vt:lpstr>
      <vt:lpstr>Урок физической культуры</vt:lpstr>
      <vt:lpstr>Урок физической культуры</vt:lpstr>
      <vt:lpstr>Апрель 2019 – обучающиеся 6 и 10 классов - участники Национального Исследования качества образования  по предмету «Физическая культура» </vt:lpstr>
      <vt:lpstr>Направления внеурочной деятельности  и дополнительного образования</vt:lpstr>
      <vt:lpstr>Распределение обучающихся школы по направлениям внеурочной деятельности  и дополнительного образования</vt:lpstr>
      <vt:lpstr>Физкультурно-спортивное и оздоровительное дополнительное образование школы сегодня это: </vt:lpstr>
      <vt:lpstr>деятельность школьного спортивного клуба «Звезда  Гжели»</vt:lpstr>
      <vt:lpstr>      Внеклассные мероприятия</vt:lpstr>
      <vt:lpstr>Спортивные праздники,                                    Дни здоровья</vt:lpstr>
      <vt:lpstr>Встречи с Олимпийскими чемпионами</vt:lpstr>
      <vt:lpstr>Школьная   Спартакиада </vt:lpstr>
      <vt:lpstr>деятельность школьного спортивного клуба  «Звезда  Гжели»</vt:lpstr>
      <vt:lpstr>Ученики школы  - победители  и призеры региональных  и всероссийских соревнований</vt:lpstr>
      <vt:lpstr>Всероссийский физкультурно-спортивный  комплекс  «Готов к труду и обороне» </vt:lpstr>
      <vt:lpstr>Мониторинг  физического развития  учащихся  Моу Ново-Харитоновской СОШ №10 с УИОП</vt:lpstr>
      <vt:lpstr>Распределение обучающихся  по группам здоровья Моу Ново-Харитоновской СОШ №10 с УИОП</vt:lpstr>
      <vt:lpstr>Мониторинг  физической  подготовленности  обучающихся  Моу Ново-Харитоновской СОШ №10 с УИОП</vt:lpstr>
      <vt:lpstr>Доля  обучающихся школы 1 и 2 групп здоровья </vt:lpstr>
      <vt:lpstr>ВСЕРОССИЙСКОЕ СОЦИОЛОГИЧЕСКОЕ ИССЛЕДОВАНИЕ ВОВЛЕЧЕННОСТИ ОБУЧАЮЩИХСЯ  В уроки ПО ПРЕДМЕТУ  «ФИЗИЧЕСКАЯ КУЛЬТУРА»</vt:lpstr>
      <vt:lpstr>Презентация PowerPoint</vt:lpstr>
      <vt:lpstr>МОУ Ново-Харитоновская СОШ №10 с УИОП Раменского муниципального района Московской области</vt:lpstr>
      <vt:lpstr>«Спорт –это не «развлекушки»,      а государственное дело и приоритет  по привлечению граждан к занятию  в спорте»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 внедрения Всероссийского Физкультурно-Спортивного Комплекса  «Готов к Труду и Обороне» в деятельность школьных спортивных клубов</dc:title>
  <dc:creator>Admin</dc:creator>
  <cp:lastModifiedBy>Valery Shpotin</cp:lastModifiedBy>
  <cp:revision>161</cp:revision>
  <dcterms:created xsi:type="dcterms:W3CDTF">2017-04-10T16:40:52Z</dcterms:created>
  <dcterms:modified xsi:type="dcterms:W3CDTF">2019-05-28T11:18:32Z</dcterms:modified>
</cp:coreProperties>
</file>