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67" r:id="rId3"/>
    <p:sldId id="269" r:id="rId4"/>
    <p:sldId id="270" r:id="rId5"/>
    <p:sldId id="266" r:id="rId6"/>
    <p:sldId id="258" r:id="rId7"/>
    <p:sldId id="259" r:id="rId8"/>
    <p:sldId id="262" r:id="rId9"/>
    <p:sldId id="264" r:id="rId10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ибачёва" initials="Г" lastIdx="2" clrIdx="0">
    <p:extLst>
      <p:ext uri="{19B8F6BF-5375-455C-9EA6-DF929625EA0E}">
        <p15:presenceInfo xmlns:p15="http://schemas.microsoft.com/office/powerpoint/2012/main" userId="Грибачё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4FF"/>
    <a:srgbClr val="FF7D7D"/>
    <a:srgbClr val="AFF3ED"/>
    <a:srgbClr val="D68EB4"/>
    <a:srgbClr val="9AB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386" autoAdjust="0"/>
    <p:restoredTop sz="89882" autoAdjust="0"/>
  </p:normalViewPr>
  <p:slideViewPr>
    <p:cSldViewPr snapToGrid="0">
      <p:cViewPr varScale="1">
        <p:scale>
          <a:sx n="99" d="100"/>
          <a:sy n="99" d="100"/>
        </p:scale>
        <p:origin x="15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BCE89-1854-4595-B66F-EAB7FDAF9CD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8CB60-711A-4EDE-8CEA-AFE55854C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9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CB60-711A-4EDE-8CEA-AFE55854C8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5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0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5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1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9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0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0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7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4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2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3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8CD3B2-4D86-4F3C-A7A4-A4F79A2C47C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0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jpg"/><Relationship Id="rId3" Type="http://schemas.openxmlformats.org/officeDocument/2006/relationships/hyperlink" Target="http://sch8morf.ru/%C3%91%C2%81%C3%90%C2%B5%C3%91%C2%82%C3%90%C2%B5%C3%90%C2%B2%C3%90%C2%BE%C3%90%C2%B5-%C3%90%C2%B2%C3%90%C2%B7%C3%90%C2%B0%C3%90%C2%B8%C3%90%C2%BC%C3%90%C2%BE%C3%90%C2%B4%C3%90%C2%B5%C3%90%C2%B9%C3%91%C2%81%C3%91%C2%82%C3%90%C2%B2%C3%90%C2%B8%C3%90%C2%B5" TargetMode="External"/><Relationship Id="rId21" Type="http://schemas.openxmlformats.org/officeDocument/2006/relationships/image" Target="../media/image20.jpeg"/><Relationship Id="rId7" Type="http://schemas.openxmlformats.org/officeDocument/2006/relationships/hyperlink" Target="http://sad-irina.blogspot.com/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7.jpg"/><Relationship Id="rId2" Type="http://schemas.openxmlformats.org/officeDocument/2006/relationships/image" Target="../media/image6.jpeg"/><Relationship Id="rId16" Type="http://schemas.openxmlformats.org/officeDocument/2006/relationships/hyperlink" Target="https://ru.wikipedia.org/wiki/%D0%A1%D0%B1%D0%BE%D1%80%D0%BD%D0%B0%D1%8F_%D0%A0%D0%BE%D1%81%D1%81%D0%B8%D0%B8_%D0%BF%D0%BE_%D1%80%D0%B5%D0%B3%D0%B1%D0%B8-7" TargetMode="Externa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hyperlink" Target="http://www.iro48.ru/index.php?id=976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hyperlink" Target="https://bibliomaniya.blogspot.com/2012/01/blog-post_26.html" TargetMode="External"/><Relationship Id="rId4" Type="http://schemas.openxmlformats.org/officeDocument/2006/relationships/image" Target="../media/image7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depositphotos.com/23914773/stock-illustration-children-in-the-leisure-and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>
            <a:alpha val="5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A387F-A1F2-451F-A5DD-18702F208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2419" y="753035"/>
            <a:ext cx="8775581" cy="2675965"/>
          </a:xfrm>
        </p:spPr>
        <p:txBody>
          <a:bodyPr>
            <a:normAutofit fontScale="90000"/>
          </a:bodyPr>
          <a:lstStyle/>
          <a:p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r>
              <a:rPr lang="ru-RU" sz="2700" b="1" dirty="0">
                <a:solidFill>
                  <a:srgbClr val="002060"/>
                </a:solidFill>
                <a:latin typeface="+mn-lt"/>
              </a:rPr>
              <a:t>МИНИСТЕРСТВО ПРОСВЕЩЕНИЯ  </a:t>
            </a:r>
            <a:br>
              <a:rPr lang="en-US" sz="2700" b="1" dirty="0">
                <a:solidFill>
                  <a:srgbClr val="002060"/>
                </a:solidFill>
                <a:latin typeface="+mn-lt"/>
              </a:rPr>
            </a:br>
            <a:r>
              <a:rPr lang="ru-RU" sz="2700" b="1" dirty="0">
                <a:solidFill>
                  <a:srgbClr val="002060"/>
                </a:solidFill>
                <a:latin typeface="+mn-lt"/>
              </a:rPr>
              <a:t>РОССИЙСКОЙ ФЕДЕРАЦИИ</a:t>
            </a:r>
            <a:br>
              <a:rPr lang="ru-RU" sz="2700" b="1" dirty="0">
                <a:solidFill>
                  <a:srgbClr val="002060"/>
                </a:solidFill>
                <a:latin typeface="+mn-lt"/>
              </a:rPr>
            </a:br>
            <a:br>
              <a:rPr lang="ru-RU" sz="2700" b="1" dirty="0">
                <a:solidFill>
                  <a:srgbClr val="002060"/>
                </a:solidFill>
                <a:latin typeface="+mn-lt"/>
              </a:rPr>
            </a:br>
            <a:r>
              <a:rPr lang="ru-RU" sz="2700" b="1" dirty="0">
                <a:solidFill>
                  <a:srgbClr val="002060"/>
                </a:solidFill>
                <a:latin typeface="+mn-lt"/>
              </a:rPr>
              <a:t>ФГБУ «ФЕДЕРАЛЬНЫЙ ЦЕНТР</a:t>
            </a:r>
            <a:r>
              <a:rPr lang="en-US" sz="27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+mn-lt"/>
              </a:rPr>
              <a:t>ОРГАНИЗАЦИОННО-МЕТОДИЧЕСКОГО ОБЕСПЕЧЕНИЯ ФИЗИЧЕСКОГО ВОСПИТАНИЯ»</a:t>
            </a:r>
            <a:br>
              <a:rPr lang="ru-RU" sz="2700" b="1" dirty="0">
                <a:solidFill>
                  <a:srgbClr val="002060"/>
                </a:solidFill>
                <a:latin typeface="+mn-lt"/>
              </a:rPr>
            </a:br>
            <a:br>
              <a:rPr lang="ru-RU" sz="2700" b="1" dirty="0">
                <a:solidFill>
                  <a:srgbClr val="002060"/>
                </a:solidFill>
                <a:latin typeface="+mn-lt"/>
              </a:rPr>
            </a:br>
            <a:br>
              <a:rPr lang="ru-RU" sz="1800" b="1" dirty="0">
                <a:solidFill>
                  <a:srgbClr val="002060"/>
                </a:solidFill>
                <a:latin typeface="+mn-lt"/>
              </a:rPr>
            </a:br>
            <a:br>
              <a:rPr lang="ru-RU" sz="1800" b="1" dirty="0">
                <a:solidFill>
                  <a:srgbClr val="002060"/>
                </a:solidFill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465FE9-A1DC-43A0-91BD-67134BAD7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46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О создании   региональных  ресурсных центров  дополнительного образования детей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физкультурно-спортивной направленности 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D6A290-0C01-41A4-B29D-4B59B3CDD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6" y="415731"/>
            <a:ext cx="1127379" cy="1269873"/>
          </a:xfrm>
          <a:prstGeom prst="rect">
            <a:avLst/>
          </a:prstGeom>
        </p:spPr>
      </p:pic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B8934415-00E9-4E54-AC58-82224A06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906" y="415731"/>
            <a:ext cx="861718" cy="101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A04B6758-3A49-40F9-A426-25C56EF25C09}"/>
              </a:ext>
            </a:extLst>
          </p:cNvPr>
          <p:cNvSpPr/>
          <p:nvPr/>
        </p:nvSpPr>
        <p:spPr>
          <a:xfrm>
            <a:off x="304800" y="246743"/>
            <a:ext cx="7460255" cy="6319625"/>
          </a:xfrm>
          <a:prstGeom prst="triangl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64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145D06-2E4D-4CE8-8865-A40C28E32750}"/>
              </a:ext>
            </a:extLst>
          </p:cNvPr>
          <p:cNvSpPr/>
          <p:nvPr/>
        </p:nvSpPr>
        <p:spPr>
          <a:xfrm>
            <a:off x="872197" y="703385"/>
            <a:ext cx="11029070" cy="5809956"/>
          </a:xfrm>
          <a:prstGeom prst="rect">
            <a:avLst/>
          </a:prstGeom>
          <a:noFill/>
        </p:spPr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461D46E4-2CE3-4262-B0AF-A476325A89A9}"/>
              </a:ext>
            </a:extLst>
          </p:cNvPr>
          <p:cNvSpPr/>
          <p:nvPr/>
        </p:nvSpPr>
        <p:spPr>
          <a:xfrm>
            <a:off x="6957683" y="2459765"/>
            <a:ext cx="4360985" cy="946790"/>
          </a:xfrm>
          <a:custGeom>
            <a:avLst/>
            <a:gdLst>
              <a:gd name="connsiteX0" fmla="*/ 0 w 3776471"/>
              <a:gd name="connsiteY0" fmla="*/ 128041 h 768230"/>
              <a:gd name="connsiteX1" fmla="*/ 128041 w 3776471"/>
              <a:gd name="connsiteY1" fmla="*/ 0 h 768230"/>
              <a:gd name="connsiteX2" fmla="*/ 3648430 w 3776471"/>
              <a:gd name="connsiteY2" fmla="*/ 0 h 768230"/>
              <a:gd name="connsiteX3" fmla="*/ 3776471 w 3776471"/>
              <a:gd name="connsiteY3" fmla="*/ 128041 h 768230"/>
              <a:gd name="connsiteX4" fmla="*/ 3776471 w 3776471"/>
              <a:gd name="connsiteY4" fmla="*/ 640189 h 768230"/>
              <a:gd name="connsiteX5" fmla="*/ 3648430 w 3776471"/>
              <a:gd name="connsiteY5" fmla="*/ 768230 h 768230"/>
              <a:gd name="connsiteX6" fmla="*/ 128041 w 3776471"/>
              <a:gd name="connsiteY6" fmla="*/ 768230 h 768230"/>
              <a:gd name="connsiteX7" fmla="*/ 0 w 3776471"/>
              <a:gd name="connsiteY7" fmla="*/ 640189 h 768230"/>
              <a:gd name="connsiteX8" fmla="*/ 0 w 3776471"/>
              <a:gd name="connsiteY8" fmla="*/ 128041 h 76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471" h="768230">
                <a:moveTo>
                  <a:pt x="0" y="128041"/>
                </a:moveTo>
                <a:cubicBezTo>
                  <a:pt x="0" y="57326"/>
                  <a:pt x="57326" y="0"/>
                  <a:pt x="128041" y="0"/>
                </a:cubicBezTo>
                <a:lnTo>
                  <a:pt x="3648430" y="0"/>
                </a:lnTo>
                <a:cubicBezTo>
                  <a:pt x="3719145" y="0"/>
                  <a:pt x="3776471" y="57326"/>
                  <a:pt x="3776471" y="128041"/>
                </a:cubicBezTo>
                <a:lnTo>
                  <a:pt x="3776471" y="640189"/>
                </a:lnTo>
                <a:cubicBezTo>
                  <a:pt x="3776471" y="710904"/>
                  <a:pt x="3719145" y="768230"/>
                  <a:pt x="3648430" y="768230"/>
                </a:cubicBezTo>
                <a:lnTo>
                  <a:pt x="128041" y="768230"/>
                </a:lnTo>
                <a:cubicBezTo>
                  <a:pt x="57326" y="768230"/>
                  <a:pt x="0" y="710904"/>
                  <a:pt x="0" y="640189"/>
                </a:cubicBezTo>
                <a:lnTo>
                  <a:pt x="0" y="1280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00B0F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422" tIns="159422" rIns="159422" bIns="159422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</a:rPr>
              <a:t>Структурное подразделение </a:t>
            </a: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</a:rPr>
              <a:t>Образовательной организации 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750F5374-27D7-4A66-B502-FF0C22AB0252}"/>
              </a:ext>
            </a:extLst>
          </p:cNvPr>
          <p:cNvSpPr/>
          <p:nvPr/>
        </p:nvSpPr>
        <p:spPr>
          <a:xfrm>
            <a:off x="2277713" y="3134968"/>
            <a:ext cx="3514427" cy="1452328"/>
          </a:xfrm>
          <a:custGeom>
            <a:avLst/>
            <a:gdLst>
              <a:gd name="connsiteX0" fmla="*/ 0 w 3776471"/>
              <a:gd name="connsiteY0" fmla="*/ 128041 h 768230"/>
              <a:gd name="connsiteX1" fmla="*/ 128041 w 3776471"/>
              <a:gd name="connsiteY1" fmla="*/ 0 h 768230"/>
              <a:gd name="connsiteX2" fmla="*/ 3648430 w 3776471"/>
              <a:gd name="connsiteY2" fmla="*/ 0 h 768230"/>
              <a:gd name="connsiteX3" fmla="*/ 3776471 w 3776471"/>
              <a:gd name="connsiteY3" fmla="*/ 128041 h 768230"/>
              <a:gd name="connsiteX4" fmla="*/ 3776471 w 3776471"/>
              <a:gd name="connsiteY4" fmla="*/ 640189 h 768230"/>
              <a:gd name="connsiteX5" fmla="*/ 3648430 w 3776471"/>
              <a:gd name="connsiteY5" fmla="*/ 768230 h 768230"/>
              <a:gd name="connsiteX6" fmla="*/ 128041 w 3776471"/>
              <a:gd name="connsiteY6" fmla="*/ 768230 h 768230"/>
              <a:gd name="connsiteX7" fmla="*/ 0 w 3776471"/>
              <a:gd name="connsiteY7" fmla="*/ 640189 h 768230"/>
              <a:gd name="connsiteX8" fmla="*/ 0 w 3776471"/>
              <a:gd name="connsiteY8" fmla="*/ 128041 h 76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471" h="768230">
                <a:moveTo>
                  <a:pt x="0" y="128041"/>
                </a:moveTo>
                <a:cubicBezTo>
                  <a:pt x="0" y="57326"/>
                  <a:pt x="57326" y="0"/>
                  <a:pt x="128041" y="0"/>
                </a:cubicBezTo>
                <a:lnTo>
                  <a:pt x="3648430" y="0"/>
                </a:lnTo>
                <a:cubicBezTo>
                  <a:pt x="3719145" y="0"/>
                  <a:pt x="3776471" y="57326"/>
                  <a:pt x="3776471" y="128041"/>
                </a:cubicBezTo>
                <a:lnTo>
                  <a:pt x="3776471" y="640189"/>
                </a:lnTo>
                <a:cubicBezTo>
                  <a:pt x="3776471" y="710904"/>
                  <a:pt x="3719145" y="768230"/>
                  <a:pt x="3648430" y="768230"/>
                </a:cubicBezTo>
                <a:lnTo>
                  <a:pt x="128041" y="768230"/>
                </a:lnTo>
                <a:cubicBezTo>
                  <a:pt x="57326" y="768230"/>
                  <a:pt x="0" y="710904"/>
                  <a:pt x="0" y="640189"/>
                </a:cubicBezTo>
                <a:lnTo>
                  <a:pt x="0" y="128041"/>
                </a:lnTo>
                <a:close/>
              </a:path>
            </a:pathLst>
          </a:custGeom>
          <a:solidFill>
            <a:srgbClr val="00B0F0">
              <a:alpha val="9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02" tIns="113702" rIns="113702" bIns="11370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</a:rPr>
              <a:t>ОБРАЗОВАТЕЛЬНАЯ ОРГАНИЗАЦИЯ,  ОСУЩЕСТВЛЯЮЩАЯ ОБРАЗОВАТЕЛЬНУЮ ДЕЯТЕЛЬНОСТЬ  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D3E07FD-11B2-4E46-8541-78999DD79494}"/>
              </a:ext>
            </a:extLst>
          </p:cNvPr>
          <p:cNvSpPr/>
          <p:nvPr/>
        </p:nvSpPr>
        <p:spPr>
          <a:xfrm>
            <a:off x="5444737" y="514699"/>
            <a:ext cx="5278596" cy="1770743"/>
          </a:xfrm>
          <a:custGeom>
            <a:avLst/>
            <a:gdLst>
              <a:gd name="connsiteX0" fmla="*/ 0 w 3776471"/>
              <a:gd name="connsiteY0" fmla="*/ 128041 h 768230"/>
              <a:gd name="connsiteX1" fmla="*/ 128041 w 3776471"/>
              <a:gd name="connsiteY1" fmla="*/ 0 h 768230"/>
              <a:gd name="connsiteX2" fmla="*/ 3648430 w 3776471"/>
              <a:gd name="connsiteY2" fmla="*/ 0 h 768230"/>
              <a:gd name="connsiteX3" fmla="*/ 3776471 w 3776471"/>
              <a:gd name="connsiteY3" fmla="*/ 128041 h 768230"/>
              <a:gd name="connsiteX4" fmla="*/ 3776471 w 3776471"/>
              <a:gd name="connsiteY4" fmla="*/ 640189 h 768230"/>
              <a:gd name="connsiteX5" fmla="*/ 3648430 w 3776471"/>
              <a:gd name="connsiteY5" fmla="*/ 768230 h 768230"/>
              <a:gd name="connsiteX6" fmla="*/ 128041 w 3776471"/>
              <a:gd name="connsiteY6" fmla="*/ 768230 h 768230"/>
              <a:gd name="connsiteX7" fmla="*/ 0 w 3776471"/>
              <a:gd name="connsiteY7" fmla="*/ 640189 h 768230"/>
              <a:gd name="connsiteX8" fmla="*/ 0 w 3776471"/>
              <a:gd name="connsiteY8" fmla="*/ 128041 h 76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471" h="768230">
                <a:moveTo>
                  <a:pt x="0" y="128041"/>
                </a:moveTo>
                <a:cubicBezTo>
                  <a:pt x="0" y="57326"/>
                  <a:pt x="57326" y="0"/>
                  <a:pt x="128041" y="0"/>
                </a:cubicBezTo>
                <a:lnTo>
                  <a:pt x="3648430" y="0"/>
                </a:lnTo>
                <a:cubicBezTo>
                  <a:pt x="3719145" y="0"/>
                  <a:pt x="3776471" y="57326"/>
                  <a:pt x="3776471" y="128041"/>
                </a:cubicBezTo>
                <a:lnTo>
                  <a:pt x="3776471" y="640189"/>
                </a:lnTo>
                <a:cubicBezTo>
                  <a:pt x="3776471" y="710904"/>
                  <a:pt x="3719145" y="768230"/>
                  <a:pt x="3648430" y="768230"/>
                </a:cubicBezTo>
                <a:lnTo>
                  <a:pt x="128041" y="768230"/>
                </a:lnTo>
                <a:cubicBezTo>
                  <a:pt x="57326" y="768230"/>
                  <a:pt x="0" y="710904"/>
                  <a:pt x="0" y="640189"/>
                </a:cubicBezTo>
                <a:lnTo>
                  <a:pt x="0" y="1280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00B0F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422" tIns="159422" rIns="159422" bIns="15942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Создается в соответствии с Протоколом заседания рабочей группы приоритетного проекта «Доступное дополнительное образование детям» Минобрнауки России от 12 апреля 2017 г.№2 раздел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п.2.</a:t>
            </a: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F94C5191-C49E-4232-ADE1-55967E527626}"/>
              </a:ext>
            </a:extLst>
          </p:cNvPr>
          <p:cNvSpPr/>
          <p:nvPr/>
        </p:nvSpPr>
        <p:spPr>
          <a:xfrm>
            <a:off x="3733645" y="2809941"/>
            <a:ext cx="4908689" cy="3942099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00B0F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52D854-A59D-454B-9C55-45C6656D169C}"/>
              </a:ext>
            </a:extLst>
          </p:cNvPr>
          <p:cNvSpPr txBox="1"/>
          <p:nvPr/>
        </p:nvSpPr>
        <p:spPr>
          <a:xfrm flipH="1">
            <a:off x="4843343" y="5036013"/>
            <a:ext cx="3086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Региональный ресурсный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центр развития дополнительного образования физкультурно-спортивной направленности 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0D239FD-EBC0-4A86-9C18-B348CECFA356}"/>
              </a:ext>
            </a:extLst>
          </p:cNvPr>
          <p:cNvSpPr/>
          <p:nvPr/>
        </p:nvSpPr>
        <p:spPr>
          <a:xfrm>
            <a:off x="7658594" y="3736164"/>
            <a:ext cx="4228071" cy="1190062"/>
          </a:xfrm>
          <a:custGeom>
            <a:avLst/>
            <a:gdLst>
              <a:gd name="connsiteX0" fmla="*/ 0 w 3776471"/>
              <a:gd name="connsiteY0" fmla="*/ 128041 h 768230"/>
              <a:gd name="connsiteX1" fmla="*/ 128041 w 3776471"/>
              <a:gd name="connsiteY1" fmla="*/ 0 h 768230"/>
              <a:gd name="connsiteX2" fmla="*/ 3648430 w 3776471"/>
              <a:gd name="connsiteY2" fmla="*/ 0 h 768230"/>
              <a:gd name="connsiteX3" fmla="*/ 3776471 w 3776471"/>
              <a:gd name="connsiteY3" fmla="*/ 128041 h 768230"/>
              <a:gd name="connsiteX4" fmla="*/ 3776471 w 3776471"/>
              <a:gd name="connsiteY4" fmla="*/ 640189 h 768230"/>
              <a:gd name="connsiteX5" fmla="*/ 3648430 w 3776471"/>
              <a:gd name="connsiteY5" fmla="*/ 768230 h 768230"/>
              <a:gd name="connsiteX6" fmla="*/ 128041 w 3776471"/>
              <a:gd name="connsiteY6" fmla="*/ 768230 h 768230"/>
              <a:gd name="connsiteX7" fmla="*/ 0 w 3776471"/>
              <a:gd name="connsiteY7" fmla="*/ 640189 h 768230"/>
              <a:gd name="connsiteX8" fmla="*/ 0 w 3776471"/>
              <a:gd name="connsiteY8" fmla="*/ 128041 h 76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471" h="768230">
                <a:moveTo>
                  <a:pt x="0" y="128041"/>
                </a:moveTo>
                <a:cubicBezTo>
                  <a:pt x="0" y="57326"/>
                  <a:pt x="57326" y="0"/>
                  <a:pt x="128041" y="0"/>
                </a:cubicBezTo>
                <a:lnTo>
                  <a:pt x="3648430" y="0"/>
                </a:lnTo>
                <a:cubicBezTo>
                  <a:pt x="3719145" y="0"/>
                  <a:pt x="3776471" y="57326"/>
                  <a:pt x="3776471" y="128041"/>
                </a:cubicBezTo>
                <a:lnTo>
                  <a:pt x="3776471" y="640189"/>
                </a:lnTo>
                <a:cubicBezTo>
                  <a:pt x="3776471" y="710904"/>
                  <a:pt x="3719145" y="768230"/>
                  <a:pt x="3648430" y="768230"/>
                </a:cubicBezTo>
                <a:lnTo>
                  <a:pt x="128041" y="768230"/>
                </a:lnTo>
                <a:cubicBezTo>
                  <a:pt x="57326" y="768230"/>
                  <a:pt x="0" y="710904"/>
                  <a:pt x="0" y="640189"/>
                </a:cubicBezTo>
                <a:lnTo>
                  <a:pt x="0" y="1280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00B0F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422" tIns="159422" rIns="159422" bIns="159422" numCol="1" spcCol="1270" anchor="ctr" anchorCtr="0">
            <a:no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РРЦ осуществляет свою деятельность в соответствии с Уставом Образовательной  Организации   и Положением о РРЦ 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4049B6-68B0-4B74-B127-DA92CBA5D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6" y="262914"/>
            <a:ext cx="873822" cy="8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073" y="329784"/>
            <a:ext cx="1056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Механизм создания Регионального ресурсного центра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307" y="1721814"/>
            <a:ext cx="5473284" cy="1052690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Орган исполнительной власти Субъекта, осуществляющий государственное управление в сфере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84888" y="1657956"/>
            <a:ext cx="5473284" cy="1180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Руководитель образовательной организации реализующей общеобразовательные программы физкультурно-спортивной направленности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12316" y="3161623"/>
            <a:ext cx="5545856" cy="36140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УТВЕРЖДАЕТ :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-   положение о деятельности РРЦ;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руководителя и (или) регламент назначения 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-     определяет структуру РРЦ;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порядок решения вопросов материально-технического и    имущественного   содержания;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-     основные функции РРЦ;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план мероприятий по созданию и  функционированию;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план годовой и перспективный плановой двухлетней деятельности РРЦ.</a:t>
            </a:r>
          </a:p>
        </p:txBody>
      </p:sp>
      <p:sp>
        <p:nvSpPr>
          <p:cNvPr id="18" name="Семиугольник 17"/>
          <p:cNvSpPr/>
          <p:nvPr/>
        </p:nvSpPr>
        <p:spPr>
          <a:xfrm>
            <a:off x="448873" y="899886"/>
            <a:ext cx="784841" cy="758070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Семиугольник 18"/>
          <p:cNvSpPr/>
          <p:nvPr/>
        </p:nvSpPr>
        <p:spPr>
          <a:xfrm>
            <a:off x="6589486" y="899886"/>
            <a:ext cx="709802" cy="713630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4939" y="3214914"/>
            <a:ext cx="5307652" cy="2402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Правовой акт: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«О создании на базе образовательной организации………. (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наименование организации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Регионального ресурсного центра развития дополнительного образования физкультурно-спортивной направленности»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2772229" y="2774504"/>
            <a:ext cx="296536" cy="440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9031451" y="2915178"/>
            <a:ext cx="359292" cy="372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5892798" y="2124010"/>
            <a:ext cx="375974" cy="2482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08" y="284413"/>
            <a:ext cx="8955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Цель: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организационно-методическое сопровождение реализации дополнительных общеобразовательных  общеразвивающих и предпрофессиональных программ физкультурно-спортивной направленности посредством сетевого взаимодействия образовательных организаций разных типов и видов, а также их социальных партнеров  с учётом оптимального  использования имеющихся ресурсов.</a:t>
            </a:r>
          </a:p>
          <a:p>
            <a:endParaRPr lang="ru-RU" dirty="0"/>
          </a:p>
        </p:txBody>
      </p:sp>
      <p:pic>
        <p:nvPicPr>
          <p:cNvPr id="3" name="Рисунок 2" descr="http://www.jatrgovac.com/usdocs/globalna-kretanja-ilustracija-003.jpg">
            <a:extLst>
              <a:ext uri="{FF2B5EF4-FFF2-40B4-BE49-F238E27FC236}">
                <a16:creationId xmlns:a16="http://schemas.microsoft.com/office/drawing/2014/main" id="{7705BA13-4D01-45A5-BEC1-18AC7AC5FE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73" y="3700733"/>
            <a:ext cx="6961027" cy="2888837"/>
          </a:xfrm>
          <a:prstGeom prst="rect">
            <a:avLst/>
          </a:prstGeom>
          <a:gradFill>
            <a:gsLst>
              <a:gs pos="0">
                <a:srgbClr val="D68EB4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19">
            <a:extLst>
              <a:ext uri="{FF2B5EF4-FFF2-40B4-BE49-F238E27FC236}">
                <a16:creationId xmlns:a16="http://schemas.microsoft.com/office/drawing/2014/main" id="{3F1A98EA-335A-4584-A64F-E72CA9AB6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69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774" y="385588"/>
            <a:ext cx="3424940" cy="287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0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983DF1F4-28DD-413D-AB7E-078F19E22976}"/>
              </a:ext>
            </a:extLst>
          </p:cNvPr>
          <p:cNvSpPr/>
          <p:nvPr/>
        </p:nvSpPr>
        <p:spPr>
          <a:xfrm>
            <a:off x="7913213" y="161440"/>
            <a:ext cx="2601628" cy="2291426"/>
          </a:xfrm>
          <a:prstGeom prst="hexagon">
            <a:avLst/>
          </a:prstGeom>
          <a:gradFill>
            <a:gsLst>
              <a:gs pos="37000">
                <a:srgbClr val="9AB4DE"/>
              </a:gs>
              <a:gs pos="0">
                <a:srgbClr val="D5F4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Программно-методическое сопровождение</a:t>
            </a:r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FCEA130B-16BC-4F6D-8B93-B3F5A05CC09F}"/>
              </a:ext>
            </a:extLst>
          </p:cNvPr>
          <p:cNvSpPr/>
          <p:nvPr/>
        </p:nvSpPr>
        <p:spPr>
          <a:xfrm>
            <a:off x="9238181" y="2224801"/>
            <a:ext cx="2907409" cy="2382529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Экспертно-аналитическая сопровождение </a:t>
            </a:r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5B3C9A65-C806-4F70-8BA1-7908F93AC58F}"/>
              </a:ext>
            </a:extLst>
          </p:cNvPr>
          <p:cNvSpPr/>
          <p:nvPr/>
        </p:nvSpPr>
        <p:spPr>
          <a:xfrm>
            <a:off x="5075848" y="161440"/>
            <a:ext cx="2837365" cy="2291426"/>
          </a:xfrm>
          <a:prstGeom prst="hexagon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Развитие кадрового потенциала</a:t>
            </a: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D3FA2EA5-BAD9-4974-8C4F-D927E1AA8197}"/>
              </a:ext>
            </a:extLst>
          </p:cNvPr>
          <p:cNvSpPr/>
          <p:nvPr/>
        </p:nvSpPr>
        <p:spPr>
          <a:xfrm>
            <a:off x="5173396" y="4464884"/>
            <a:ext cx="2778379" cy="2291426"/>
          </a:xfrm>
          <a:prstGeom prst="hexagon">
            <a:avLst/>
          </a:prstGeom>
          <a:gradFill flip="none" rotWithShape="1">
            <a:gsLst>
              <a:gs pos="0">
                <a:srgbClr val="D68EB4">
                  <a:tint val="66000"/>
                  <a:satMod val="160000"/>
                </a:srgbClr>
              </a:gs>
              <a:gs pos="50000">
                <a:srgbClr val="D68EB4">
                  <a:tint val="44500"/>
                  <a:satMod val="160000"/>
                </a:srgbClr>
              </a:gs>
              <a:gs pos="100000">
                <a:srgbClr val="D68EB4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диагностическое и мониторинговое сопровождение</a:t>
            </a:r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B69752BA-A0BF-43CA-A1B1-6DAE5FA87643}"/>
              </a:ext>
            </a:extLst>
          </p:cNvPr>
          <p:cNvSpPr/>
          <p:nvPr/>
        </p:nvSpPr>
        <p:spPr>
          <a:xfrm>
            <a:off x="8005088" y="4405135"/>
            <a:ext cx="2907409" cy="2375771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Информационная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поддержка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(региональный навигатор)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851DDC47-D9C5-4A3D-AED5-5C000560D88E}"/>
              </a:ext>
            </a:extLst>
          </p:cNvPr>
          <p:cNvSpPr/>
          <p:nvPr/>
        </p:nvSpPr>
        <p:spPr>
          <a:xfrm>
            <a:off x="4015434" y="2361762"/>
            <a:ext cx="2870548" cy="2382528"/>
          </a:xfrm>
          <a:prstGeom prst="hexagon">
            <a:avLst/>
          </a:prstGeom>
          <a:gradFill flip="none" rotWithShape="1">
            <a:gsLst>
              <a:gs pos="0">
                <a:srgbClr val="AFF3ED">
                  <a:shade val="30000"/>
                  <a:satMod val="115000"/>
                </a:srgbClr>
              </a:gs>
              <a:gs pos="10000">
                <a:srgbClr val="AFF3ED">
                  <a:shade val="67500"/>
                  <a:satMod val="115000"/>
                </a:srgbClr>
              </a:gs>
              <a:gs pos="100000">
                <a:srgbClr val="AFF3ED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Организационно-методическое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сопровождение</a:t>
            </a:r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CDB7CE30-7FD2-45C8-9441-994B257B06A3}"/>
              </a:ext>
            </a:extLst>
          </p:cNvPr>
          <p:cNvSpPr/>
          <p:nvPr/>
        </p:nvSpPr>
        <p:spPr>
          <a:xfrm>
            <a:off x="6588245" y="2186257"/>
            <a:ext cx="2789059" cy="2446942"/>
          </a:xfrm>
          <a:prstGeom prst="hexag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Региональный Ресурсный центр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771" y="1204685"/>
            <a:ext cx="40059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ОСНОВНЫЕ ЗАДАЧИ :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осуществление поддержки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муниципальных организаций дополнительного образования, общеобразовательных организаций, реализующих программы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дополнительного образования физкультурно-спортивной направленности, в том числе иных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организаций и  индивидуальных предпринимателей, оказывающих образовательные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услуги физкультурно-спортивной 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09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6E1BA34-27DB-4E86-8C97-8B932C75D8AA}"/>
              </a:ext>
            </a:extLst>
          </p:cNvPr>
          <p:cNvSpPr/>
          <p:nvPr/>
        </p:nvSpPr>
        <p:spPr>
          <a:xfrm>
            <a:off x="4644870" y="1795008"/>
            <a:ext cx="2728050" cy="1260016"/>
          </a:xfrm>
          <a:prstGeom prst="flowChartAlternateProcess">
            <a:avLst/>
          </a:prstGeom>
          <a:gradFill flip="none" rotWithShape="1">
            <a:gsLst>
              <a:gs pos="0">
                <a:srgbClr val="D68EB4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Основные направления деятельности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5CC61C-E4C7-4CA2-8B18-E3F980311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2301" y="1141793"/>
            <a:ext cx="1930123" cy="1447592"/>
          </a:xfrm>
          <a:prstGeom prst="rect">
            <a:avLst/>
          </a:prstGeom>
          <a:ln>
            <a:solidFill>
              <a:srgbClr val="9AB4DE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349575F-814B-440C-94B5-9F1CCE041011}"/>
              </a:ext>
            </a:extLst>
          </p:cNvPr>
          <p:cNvSpPr txBox="1"/>
          <p:nvPr/>
        </p:nvSpPr>
        <p:spPr>
          <a:xfrm>
            <a:off x="2693718" y="2019468"/>
            <a:ext cx="1724370" cy="830997"/>
          </a:xfrm>
          <a:prstGeom prst="rect">
            <a:avLst/>
          </a:prstGeom>
          <a:solidFill>
            <a:srgbClr val="D5F4FF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Координация сетевого, межрегионального, межведомственного взаимодействия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81B92D8-F3D1-4532-BD66-2517E4750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75422" y="5604328"/>
            <a:ext cx="1475749" cy="105824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E4F2D4D-336F-4C2A-A5D8-551B04213059}"/>
              </a:ext>
            </a:extLst>
          </p:cNvPr>
          <p:cNvSpPr txBox="1"/>
          <p:nvPr/>
        </p:nvSpPr>
        <p:spPr>
          <a:xfrm>
            <a:off x="6840681" y="4188961"/>
            <a:ext cx="1971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Реализация модели адресной работы с детьми с ограниченными возможностями здоровья, и другими социальными  категориями детей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53980CD-E0F3-47E5-828F-D44D2C7BC5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0494" y="2795050"/>
            <a:ext cx="1603494" cy="1397253"/>
          </a:xfrm>
          <a:prstGeom prst="rect">
            <a:avLst/>
          </a:prstGeom>
          <a:ln>
            <a:solidFill>
              <a:srgbClr val="9AB4DE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7F0336D-8095-457D-91BB-D35120CA4D2C}"/>
              </a:ext>
            </a:extLst>
          </p:cNvPr>
          <p:cNvSpPr txBox="1"/>
          <p:nvPr/>
        </p:nvSpPr>
        <p:spPr>
          <a:xfrm>
            <a:off x="1971087" y="2913984"/>
            <a:ext cx="2001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Программно-методическое сопровождение деятельности организаций дополнительного образования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2671F7-A784-4114-A86A-F38D8B7A83F6}"/>
              </a:ext>
            </a:extLst>
          </p:cNvPr>
          <p:cNvSpPr txBox="1"/>
          <p:nvPr/>
        </p:nvSpPr>
        <p:spPr>
          <a:xfrm flipH="1">
            <a:off x="558705" y="4188961"/>
            <a:ext cx="2275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Информационная поддержка, трансляция передового опыта работы, эффективных методологий и современных практик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19EC82-E57E-4E86-8598-7B72A75192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8" y="920763"/>
            <a:ext cx="1493491" cy="13454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7736024-B849-4A14-9D44-DE3FBEA1D8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34" y="2727384"/>
            <a:ext cx="1376473" cy="125388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48C40F5-FD3D-48BD-8BCF-C23AAF8461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0" y="3990116"/>
            <a:ext cx="1611828" cy="1228748"/>
          </a:xfrm>
          <a:prstGeom prst="rect">
            <a:avLst/>
          </a:prstGeom>
          <a:ln>
            <a:solidFill>
              <a:srgbClr val="9AB4DE"/>
            </a:solidFill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9322987-981F-442E-8612-DBBD7170D1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44" y="5702400"/>
            <a:ext cx="1193253" cy="105824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23A9891-DC50-4183-84A3-27E3D4B9F5EA}"/>
              </a:ext>
            </a:extLst>
          </p:cNvPr>
          <p:cNvSpPr txBox="1"/>
          <p:nvPr/>
        </p:nvSpPr>
        <p:spPr>
          <a:xfrm>
            <a:off x="8933688" y="4063094"/>
            <a:ext cx="1493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Выявление, развитие  и поддержка одарённых спортивно детей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6A7AC6-239C-4FAA-9E19-504EEEFCE4D6}"/>
              </a:ext>
            </a:extLst>
          </p:cNvPr>
          <p:cNvSpPr txBox="1"/>
          <p:nvPr/>
        </p:nvSpPr>
        <p:spPr>
          <a:xfrm>
            <a:off x="3729892" y="3707353"/>
            <a:ext cx="24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Создание условий для увеличения охвата детей занимающихся по программам дополнительного образования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9A1D4FD-8F17-4597-B046-AA205EEB51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29" y="1191436"/>
            <a:ext cx="1582494" cy="125388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265C8F1-906B-417D-8D3C-FFE4922849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29" y="2788755"/>
            <a:ext cx="1355559" cy="86907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1FF21CD-BDF6-4975-BE00-FF51F4602A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97" y="4754489"/>
            <a:ext cx="2081006" cy="80328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286348-D274-4F4E-93DA-790EEA90A8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655297" y="5702400"/>
            <a:ext cx="1193253" cy="92566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F45DD73-809D-4D02-AFEE-B1248C0C92EF}"/>
              </a:ext>
            </a:extLst>
          </p:cNvPr>
          <p:cNvSpPr txBox="1"/>
          <p:nvPr/>
        </p:nvSpPr>
        <p:spPr>
          <a:xfrm>
            <a:off x="7590971" y="2019469"/>
            <a:ext cx="141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Реализация  Национальных проектов  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161D383-10EC-4562-9EBF-6E7E6EFD2D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34" y="4998279"/>
            <a:ext cx="1408269" cy="830997"/>
          </a:xfrm>
          <a:prstGeom prst="rect">
            <a:avLst/>
          </a:prstGeom>
          <a:ln>
            <a:solidFill>
              <a:srgbClr val="9AB4DE"/>
            </a:solidFill>
          </a:ln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A6CE577-67DB-448F-B750-B576AFC6F36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353243" y="5259524"/>
            <a:ext cx="1761076" cy="1501122"/>
          </a:xfrm>
          <a:prstGeom prst="rect">
            <a:avLst/>
          </a:prstGeom>
          <a:ln>
            <a:solidFill>
              <a:srgbClr val="9AB4DE"/>
            </a:solidFill>
          </a:ln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8111E4B9-F372-4909-B999-2F451AF4C32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2690" r="15275" b="-2690"/>
          <a:stretch/>
        </p:blipFill>
        <p:spPr>
          <a:xfrm>
            <a:off x="5671248" y="5904901"/>
            <a:ext cx="956061" cy="83099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73977E-ED03-43C2-9540-AADE5AB91C82}"/>
              </a:ext>
            </a:extLst>
          </p:cNvPr>
          <p:cNvSpPr/>
          <p:nvPr/>
        </p:nvSpPr>
        <p:spPr>
          <a:xfrm>
            <a:off x="3251923" y="68051"/>
            <a:ext cx="5521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Региональный  ресурсный центр развития дополнительного образования детей  физкультурно-спортивной направленности </a:t>
            </a:r>
          </a:p>
        </p:txBody>
      </p:sp>
      <p:pic>
        <p:nvPicPr>
          <p:cNvPr id="1026" name="Picture 2" descr="https://im0-tub-ru.yandex.net/i?id=ac90d7bc2aaf91fc953733e534f688a4-l&amp;n=13">
            <a:extLst>
              <a:ext uri="{FF2B5EF4-FFF2-40B4-BE49-F238E27FC236}">
                <a16:creationId xmlns:a16="http://schemas.microsoft.com/office/drawing/2014/main" id="{F09A1CD1-F33D-4DDB-8718-6A66C800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55" y="5174992"/>
            <a:ext cx="1464071" cy="14598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6E5986-037F-401C-B223-B59BAD1D6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30" y="209450"/>
            <a:ext cx="3760838" cy="162912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0EDA6-1DC1-4D78-94FB-30F72E674211}"/>
              </a:ext>
            </a:extLst>
          </p:cNvPr>
          <p:cNvSpPr txBox="1"/>
          <p:nvPr/>
        </p:nvSpPr>
        <p:spPr>
          <a:xfrm>
            <a:off x="3940829" y="1838571"/>
            <a:ext cx="3760839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ФЕДЕРАЛЬНЫЙ РЕСУРСНЫЙ ЦЕНТР РАЗВИТИЯ ДОПОЛНИТЕЛЬНОГО ОБРАЗОВАНИЯ ДЕТЕЙ ФИЗКУЛЬТУРНО-СПОРТИВНОЙ НАПРАВЛЕННОСТИ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62088998-AF3C-4399-948C-9F5301CCF4FD}"/>
              </a:ext>
            </a:extLst>
          </p:cNvPr>
          <p:cNvSpPr/>
          <p:nvPr/>
        </p:nvSpPr>
        <p:spPr>
          <a:xfrm>
            <a:off x="3504594" y="2890340"/>
            <a:ext cx="4536269" cy="108235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Региональные Ресурсные центры координаторы (базовые) организации физкультурно-спортивной направленности  (ДЮСШ, ДООЦ, ДЮКФП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FAC2D065-296A-4F85-8D83-3F4D4586AF4C}"/>
              </a:ext>
            </a:extLst>
          </p:cNvPr>
          <p:cNvSpPr/>
          <p:nvPr/>
        </p:nvSpPr>
        <p:spPr>
          <a:xfrm>
            <a:off x="3039461" y="4223943"/>
            <a:ext cx="5943600" cy="105430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Муниципальные  координаторы (базовые) организации физкультурно-спортивной направленности</a:t>
            </a: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53DA515E-CA77-49B7-831F-0015B856E2E4}"/>
              </a:ext>
            </a:extLst>
          </p:cNvPr>
          <p:cNvSpPr/>
          <p:nvPr/>
        </p:nvSpPr>
        <p:spPr>
          <a:xfrm>
            <a:off x="220509" y="5679946"/>
            <a:ext cx="3390075" cy="1008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Общеобразовательные организации, реализующие дополнительные общеобразовательные программы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0B199208-3E03-42C9-A115-456A66602239}"/>
              </a:ext>
            </a:extLst>
          </p:cNvPr>
          <p:cNvSpPr/>
          <p:nvPr/>
        </p:nvSpPr>
        <p:spPr>
          <a:xfrm>
            <a:off x="4047529" y="5677631"/>
            <a:ext cx="3654139" cy="1008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организации дополнительного образования физкультурно-спортивной направленности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CA11B984-0E60-46C0-98D2-0D238D5F7CD0}"/>
              </a:ext>
            </a:extLst>
          </p:cNvPr>
          <p:cNvSpPr/>
          <p:nvPr/>
        </p:nvSpPr>
        <p:spPr>
          <a:xfrm>
            <a:off x="8083369" y="5687895"/>
            <a:ext cx="3654139" cy="1008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Иные организации, имеющие спортивные секции, том числе индивидуальные предприниматели</a:t>
            </a:r>
          </a:p>
        </p:txBody>
      </p:sp>
      <p:sp>
        <p:nvSpPr>
          <p:cNvPr id="42" name="Стрелка: вверх-вниз 41">
            <a:extLst>
              <a:ext uri="{FF2B5EF4-FFF2-40B4-BE49-F238E27FC236}">
                <a16:creationId xmlns:a16="http://schemas.microsoft.com/office/drawing/2014/main" id="{D698FD5C-F16F-4CDF-AA3A-7A70F351AF4B}"/>
              </a:ext>
            </a:extLst>
          </p:cNvPr>
          <p:cNvSpPr/>
          <p:nvPr/>
        </p:nvSpPr>
        <p:spPr>
          <a:xfrm rot="5400000" flipH="1">
            <a:off x="3676907" y="5976309"/>
            <a:ext cx="280221" cy="4357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верх-вниз 42">
            <a:extLst>
              <a:ext uri="{FF2B5EF4-FFF2-40B4-BE49-F238E27FC236}">
                <a16:creationId xmlns:a16="http://schemas.microsoft.com/office/drawing/2014/main" id="{CF13A265-ADAC-4567-93CF-E692E10F9CDB}"/>
              </a:ext>
            </a:extLst>
          </p:cNvPr>
          <p:cNvSpPr/>
          <p:nvPr/>
        </p:nvSpPr>
        <p:spPr>
          <a:xfrm rot="5400000" flipH="1">
            <a:off x="7725365" y="5985265"/>
            <a:ext cx="280221" cy="4357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 descr="C:\Users\Sony\Desktop\Презентация\ГТО 4.jpg">
            <a:extLst>
              <a:ext uri="{FF2B5EF4-FFF2-40B4-BE49-F238E27FC236}">
                <a16:creationId xmlns:a16="http://schemas.microsoft.com/office/drawing/2014/main" id="{008B4BC4-0BCB-4AE1-B24F-0FBC31C4ED0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870" y="471276"/>
            <a:ext cx="2593591" cy="167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 descr="C:\Users\Sony\Desktop\Презентация\ГТО 3.jpg">
            <a:extLst>
              <a:ext uri="{FF2B5EF4-FFF2-40B4-BE49-F238E27FC236}">
                <a16:creationId xmlns:a16="http://schemas.microsoft.com/office/drawing/2014/main" id="{E7321E11-01CB-4039-B393-D0D63B7963C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7664" y="224127"/>
            <a:ext cx="2949455" cy="171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9316" y="3632391"/>
            <a:ext cx="3332459" cy="810555"/>
          </a:xfrm>
          <a:prstGeom prst="roundRect">
            <a:avLst/>
          </a:prstGeom>
          <a:gradFill flip="none" rotWithShape="1">
            <a:gsLst>
              <a:gs pos="0">
                <a:srgbClr val="FF7D7D">
                  <a:tint val="66000"/>
                  <a:satMod val="160000"/>
                </a:srgbClr>
              </a:gs>
              <a:gs pos="50000">
                <a:srgbClr val="FF7D7D">
                  <a:tint val="44500"/>
                  <a:satMod val="160000"/>
                </a:srgbClr>
              </a:gs>
              <a:gs pos="100000">
                <a:srgbClr val="FF7D7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Региональные общественные организации физкультурно-спортивного профиля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41105" y="2632234"/>
            <a:ext cx="3332459" cy="810555"/>
          </a:xfrm>
          <a:prstGeom prst="roundRect">
            <a:avLst/>
          </a:prstGeom>
          <a:gradFill flip="none" rotWithShape="1">
            <a:gsLst>
              <a:gs pos="0">
                <a:srgbClr val="FF7D7D">
                  <a:tint val="66000"/>
                  <a:satMod val="160000"/>
                </a:srgbClr>
              </a:gs>
              <a:gs pos="50000">
                <a:srgbClr val="FF7D7D">
                  <a:tint val="44500"/>
                  <a:satMod val="160000"/>
                </a:srgbClr>
              </a:gs>
              <a:gs pos="100000">
                <a:srgbClr val="FF7D7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Региональные (муниципальные) средства массовой информации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41104" y="3632391"/>
            <a:ext cx="3332459" cy="810555"/>
          </a:xfrm>
          <a:prstGeom prst="roundRect">
            <a:avLst>
              <a:gd name="adj" fmla="val 25620"/>
            </a:avLst>
          </a:prstGeom>
          <a:gradFill flip="none" rotWithShape="1">
            <a:gsLst>
              <a:gs pos="0">
                <a:srgbClr val="FF7D7D">
                  <a:tint val="66000"/>
                  <a:satMod val="160000"/>
                </a:srgbClr>
              </a:gs>
              <a:gs pos="50000">
                <a:srgbClr val="FF7D7D">
                  <a:tint val="44500"/>
                  <a:satMod val="160000"/>
                </a:srgbClr>
              </a:gs>
              <a:gs pos="100000">
                <a:srgbClr val="FF7D7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Иные социальные партнеры </a:t>
            </a:r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5626588" y="2490954"/>
            <a:ext cx="194661" cy="3993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5631439" y="3967793"/>
            <a:ext cx="194661" cy="3993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>
          <a:xfrm>
            <a:off x="5723917" y="5288509"/>
            <a:ext cx="194661" cy="3993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3039461" y="5336059"/>
            <a:ext cx="194661" cy="3993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>
            <a:off x="8393003" y="5307557"/>
            <a:ext cx="194661" cy="3993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345C96A1-0AF5-4373-AC26-26D0F3981331}"/>
              </a:ext>
            </a:extLst>
          </p:cNvPr>
          <p:cNvSpPr/>
          <p:nvPr/>
        </p:nvSpPr>
        <p:spPr>
          <a:xfrm>
            <a:off x="318337" y="2123819"/>
            <a:ext cx="3851575" cy="91696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ФГБУ «Федеральный центр организационно-методического      обеспечения </a:t>
            </a:r>
          </a:p>
          <a:p>
            <a:pPr algn="ctr" defTabSz="914377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физического воспитания» </a:t>
            </a:r>
          </a:p>
          <a:p>
            <a:pPr algn="ctr" defTabSz="914377"/>
            <a:endParaRPr lang="ru-RU" sz="1600" b="1" i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5">
            <a:extLst>
              <a:ext uri="{FF2B5EF4-FFF2-40B4-BE49-F238E27FC236}">
                <a16:creationId xmlns:a16="http://schemas.microsoft.com/office/drawing/2014/main" id="{70121BF8-73DB-4359-ACF4-1712603BC5B1}"/>
              </a:ext>
            </a:extLst>
          </p:cNvPr>
          <p:cNvSpPr/>
          <p:nvPr/>
        </p:nvSpPr>
        <p:spPr bwMode="auto">
          <a:xfrm>
            <a:off x="1627094" y="1311963"/>
            <a:ext cx="8207486" cy="70379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Департамент государственной политики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сфере воспитания, дополнительного образования и детского отдыха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44199A5-4A10-433F-A33F-76E589CA17EF}"/>
              </a:ext>
            </a:extLst>
          </p:cNvPr>
          <p:cNvSpPr/>
          <p:nvPr/>
        </p:nvSpPr>
        <p:spPr>
          <a:xfrm>
            <a:off x="666261" y="2949507"/>
            <a:ext cx="3398147" cy="12543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Федеральный ресурсный центр развития дополнительного образования детей физкультурно-спортивной направленности </a:t>
            </a:r>
          </a:p>
        </p:txBody>
      </p:sp>
      <p:sp>
        <p:nvSpPr>
          <p:cNvPr id="11" name="Скругленный прямоугольник 18">
            <a:extLst>
              <a:ext uri="{FF2B5EF4-FFF2-40B4-BE49-F238E27FC236}">
                <a16:creationId xmlns:a16="http://schemas.microsoft.com/office/drawing/2014/main" id="{34729ACC-F221-4A37-A21E-B162609BBAF8}"/>
              </a:ext>
            </a:extLst>
          </p:cNvPr>
          <p:cNvSpPr/>
          <p:nvPr/>
        </p:nvSpPr>
        <p:spPr>
          <a:xfrm>
            <a:off x="4685262" y="2553376"/>
            <a:ext cx="3398147" cy="1134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sz="1400" b="1" dirty="0">
                <a:solidFill>
                  <a:srgbClr val="002060"/>
                </a:solidFill>
              </a:rPr>
              <a:t>Краевые, областные, республиканские   ДЮСШ, СДЮШОР, ДООЦ, ДЮКФП</a:t>
            </a:r>
          </a:p>
          <a:p>
            <a:pPr lvl="0" algn="ctr">
              <a:defRPr/>
            </a:pPr>
            <a:r>
              <a:rPr lang="ru-RU" sz="1400" i="1" dirty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24">
            <a:extLst>
              <a:ext uri="{FF2B5EF4-FFF2-40B4-BE49-F238E27FC236}">
                <a16:creationId xmlns:a16="http://schemas.microsoft.com/office/drawing/2014/main" id="{4DB336AB-1F3A-446F-ABB2-A1A3A756D107}"/>
              </a:ext>
            </a:extLst>
          </p:cNvPr>
          <p:cNvSpPr/>
          <p:nvPr/>
        </p:nvSpPr>
        <p:spPr>
          <a:xfrm>
            <a:off x="206584" y="5899210"/>
            <a:ext cx="2354133" cy="867438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Общеобразовательные организации, реализующие дополнительные образовательные программы в области ФК и С </a:t>
            </a:r>
          </a:p>
        </p:txBody>
      </p:sp>
      <p:sp>
        <p:nvSpPr>
          <p:cNvPr id="14" name="Скругленный прямоугольник 25">
            <a:extLst>
              <a:ext uri="{FF2B5EF4-FFF2-40B4-BE49-F238E27FC236}">
                <a16:creationId xmlns:a16="http://schemas.microsoft.com/office/drawing/2014/main" id="{835A41F7-5AEB-4887-A1C1-16912FDC1D2A}"/>
              </a:ext>
            </a:extLst>
          </p:cNvPr>
          <p:cNvSpPr/>
          <p:nvPr/>
        </p:nvSpPr>
        <p:spPr>
          <a:xfrm>
            <a:off x="2921731" y="5947286"/>
            <a:ext cx="2201656" cy="840871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Организации  дополнительного образования физкультурно-спортивной направленности</a:t>
            </a:r>
          </a:p>
        </p:txBody>
      </p:sp>
      <p:sp>
        <p:nvSpPr>
          <p:cNvPr id="15" name="Скругленный прямоугольник 23">
            <a:extLst>
              <a:ext uri="{FF2B5EF4-FFF2-40B4-BE49-F238E27FC236}">
                <a16:creationId xmlns:a16="http://schemas.microsoft.com/office/drawing/2014/main" id="{2AEDC129-DED8-451B-A619-B6E640BC5EC5}"/>
              </a:ext>
            </a:extLst>
          </p:cNvPr>
          <p:cNvSpPr/>
          <p:nvPr/>
        </p:nvSpPr>
        <p:spPr>
          <a:xfrm>
            <a:off x="5620310" y="5979023"/>
            <a:ext cx="2354133" cy="848515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Иные организации дополнительного образования, имеющие спортивные секции</a:t>
            </a:r>
          </a:p>
        </p:txBody>
      </p:sp>
      <p:sp>
        <p:nvSpPr>
          <p:cNvPr id="17" name="Скругленный прямоугольник 26">
            <a:extLst>
              <a:ext uri="{FF2B5EF4-FFF2-40B4-BE49-F238E27FC236}">
                <a16:creationId xmlns:a16="http://schemas.microsoft.com/office/drawing/2014/main" id="{50A1EC3A-F79B-4495-BE21-DF89DAEA3C6B}"/>
              </a:ext>
            </a:extLst>
          </p:cNvPr>
          <p:cNvSpPr/>
          <p:nvPr/>
        </p:nvSpPr>
        <p:spPr>
          <a:xfrm>
            <a:off x="8565874" y="2158991"/>
            <a:ext cx="3491118" cy="90889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Органы исполнительной власти субъектов РФ, осуществляющие государственное управление в сфере образования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99E02081-AC0B-40D6-96D6-54D18FF13AC7}"/>
              </a:ext>
            </a:extLst>
          </p:cNvPr>
          <p:cNvSpPr/>
          <p:nvPr/>
        </p:nvSpPr>
        <p:spPr>
          <a:xfrm>
            <a:off x="8565874" y="3477978"/>
            <a:ext cx="3491118" cy="759026"/>
          </a:xfrm>
          <a:prstGeom prst="roundRect">
            <a:avLst>
              <a:gd name="adj" fmla="val 29068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Региональные  модельные центры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дополнительного образования детей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20">
            <a:extLst>
              <a:ext uri="{FF2B5EF4-FFF2-40B4-BE49-F238E27FC236}">
                <a16:creationId xmlns:a16="http://schemas.microsoft.com/office/drawing/2014/main" id="{72FB425B-5CDA-48BD-BD4E-40E6BFD26915}"/>
              </a:ext>
            </a:extLst>
          </p:cNvPr>
          <p:cNvSpPr/>
          <p:nvPr/>
        </p:nvSpPr>
        <p:spPr>
          <a:xfrm>
            <a:off x="8502189" y="4604143"/>
            <a:ext cx="3429569" cy="827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Муниципальные опорные центры дополнительного образования 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23">
            <a:extLst>
              <a:ext uri="{FF2B5EF4-FFF2-40B4-BE49-F238E27FC236}">
                <a16:creationId xmlns:a16="http://schemas.microsoft.com/office/drawing/2014/main" id="{B9AA301C-40CD-43C6-A706-44814444B201}"/>
              </a:ext>
            </a:extLst>
          </p:cNvPr>
          <p:cNvSpPr/>
          <p:nvPr/>
        </p:nvSpPr>
        <p:spPr>
          <a:xfrm>
            <a:off x="8618182" y="5933548"/>
            <a:ext cx="3157707" cy="848515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Общественные организации, частные предприниматели, оказывающие образовательные услуги по программам дополнительного образования, физкультурно-спортивной направленности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D7B2D043-D89D-4DC2-8C5E-DB96879DCDC1}"/>
              </a:ext>
            </a:extLst>
          </p:cNvPr>
          <p:cNvSpPr/>
          <p:nvPr/>
        </p:nvSpPr>
        <p:spPr>
          <a:xfrm>
            <a:off x="5959387" y="1075306"/>
            <a:ext cx="136613" cy="227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лево-вправо 30">
            <a:extLst>
              <a:ext uri="{FF2B5EF4-FFF2-40B4-BE49-F238E27FC236}">
                <a16:creationId xmlns:a16="http://schemas.microsoft.com/office/drawing/2014/main" id="{FF27A981-56A1-470D-846A-7BB12E901CB9}"/>
              </a:ext>
            </a:extLst>
          </p:cNvPr>
          <p:cNvSpPr/>
          <p:nvPr/>
        </p:nvSpPr>
        <p:spPr>
          <a:xfrm>
            <a:off x="2594200" y="6231656"/>
            <a:ext cx="2952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лево-вправо 31">
            <a:extLst>
              <a:ext uri="{FF2B5EF4-FFF2-40B4-BE49-F238E27FC236}">
                <a16:creationId xmlns:a16="http://schemas.microsoft.com/office/drawing/2014/main" id="{9414CDDC-921C-4EB3-A183-8DA74BD76E00}"/>
              </a:ext>
            </a:extLst>
          </p:cNvPr>
          <p:cNvSpPr/>
          <p:nvPr/>
        </p:nvSpPr>
        <p:spPr>
          <a:xfrm>
            <a:off x="5224211" y="6276803"/>
            <a:ext cx="2952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лево-вправо 32">
            <a:extLst>
              <a:ext uri="{FF2B5EF4-FFF2-40B4-BE49-F238E27FC236}">
                <a16:creationId xmlns:a16="http://schemas.microsoft.com/office/drawing/2014/main" id="{C4A74285-B73C-4647-B1BD-47D041E55FE0}"/>
              </a:ext>
            </a:extLst>
          </p:cNvPr>
          <p:cNvSpPr/>
          <p:nvPr/>
        </p:nvSpPr>
        <p:spPr>
          <a:xfrm>
            <a:off x="8090598" y="6204741"/>
            <a:ext cx="2952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нак ''минус'' 38">
            <a:extLst>
              <a:ext uri="{FF2B5EF4-FFF2-40B4-BE49-F238E27FC236}">
                <a16:creationId xmlns:a16="http://schemas.microsoft.com/office/drawing/2014/main" id="{FB42FC43-9E3B-429E-9B20-ED41A562BD7D}"/>
              </a:ext>
            </a:extLst>
          </p:cNvPr>
          <p:cNvSpPr/>
          <p:nvPr/>
        </p:nvSpPr>
        <p:spPr>
          <a:xfrm>
            <a:off x="125804" y="5507796"/>
            <a:ext cx="11370871" cy="28840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2A9C06EF-0F5A-4F60-9FFA-0EED249E7EE0}"/>
              </a:ext>
            </a:extLst>
          </p:cNvPr>
          <p:cNvSpPr/>
          <p:nvPr/>
        </p:nvSpPr>
        <p:spPr>
          <a:xfrm>
            <a:off x="3930138" y="5719673"/>
            <a:ext cx="136613" cy="227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1B331E58-C9E7-4BCC-B5F4-D691C83C1906}"/>
              </a:ext>
            </a:extLst>
          </p:cNvPr>
          <p:cNvSpPr/>
          <p:nvPr/>
        </p:nvSpPr>
        <p:spPr>
          <a:xfrm>
            <a:off x="6550591" y="5710489"/>
            <a:ext cx="136613" cy="227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7E8A4B-0FF0-4AEA-BB77-9FFC7DD31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3" y="396351"/>
            <a:ext cx="873822" cy="880942"/>
          </a:xfrm>
          <a:prstGeom prst="rect">
            <a:avLst/>
          </a:prstGeom>
        </p:spPr>
      </p:pic>
      <p:pic>
        <p:nvPicPr>
          <p:cNvPr id="37" name="Picture 3" descr="ЛОГО 1">
            <a:extLst>
              <a:ext uri="{FF2B5EF4-FFF2-40B4-BE49-F238E27FC236}">
                <a16:creationId xmlns:a16="http://schemas.microsoft.com/office/drawing/2014/main" id="{40531744-337D-40EA-80AF-8F13016D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11" y="533703"/>
            <a:ext cx="659711" cy="77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D07F438-6C3B-469C-B302-66C73B0F5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39926"/>
              </p:ext>
            </p:extLst>
          </p:nvPr>
        </p:nvGraphicFramePr>
        <p:xfrm>
          <a:off x="1627094" y="30462"/>
          <a:ext cx="9065658" cy="5791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065658">
                  <a:extLst>
                    <a:ext uri="{9D8B030D-6E8A-4147-A177-3AD203B41FA5}">
                      <a16:colId xmlns:a16="http://schemas.microsoft.com/office/drawing/2014/main" val="1905873036"/>
                    </a:ext>
                  </a:extLst>
                </a:gridCol>
              </a:tblGrid>
              <a:tr h="3144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Структура управления дополнительным образованием физкультурно-спортивной направленности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Министерства просвещения Российской Федерации </a:t>
                      </a:r>
                    </a:p>
                  </a:txBody>
                  <a:tcPr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10065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084B2F0-B9CF-4995-9140-FF758140D2BC}"/>
              </a:ext>
            </a:extLst>
          </p:cNvPr>
          <p:cNvSpPr/>
          <p:nvPr/>
        </p:nvSpPr>
        <p:spPr>
          <a:xfrm>
            <a:off x="3112434" y="607382"/>
            <a:ext cx="6064623" cy="458880"/>
          </a:xfrm>
          <a:prstGeom prst="roundRect">
            <a:avLst/>
          </a:prstGeom>
          <a:gradFill>
            <a:gsLst>
              <a:gs pos="0">
                <a:srgbClr val="AFF3E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Министерство просвещения Российской Федерации</a:t>
            </a:r>
          </a:p>
        </p:txBody>
      </p:sp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97B6AFA0-2DFA-4CBB-8D7E-A3A70BA40916}"/>
              </a:ext>
            </a:extLst>
          </p:cNvPr>
          <p:cNvSpPr/>
          <p:nvPr/>
        </p:nvSpPr>
        <p:spPr>
          <a:xfrm>
            <a:off x="4152449" y="3643458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18">
            <a:extLst>
              <a:ext uri="{FF2B5EF4-FFF2-40B4-BE49-F238E27FC236}">
                <a16:creationId xmlns:a16="http://schemas.microsoft.com/office/drawing/2014/main" id="{21FC9220-51BD-43A2-AC91-7D4E1FB24A11}"/>
              </a:ext>
            </a:extLst>
          </p:cNvPr>
          <p:cNvSpPr/>
          <p:nvPr/>
        </p:nvSpPr>
        <p:spPr>
          <a:xfrm>
            <a:off x="4780017" y="3415646"/>
            <a:ext cx="3225334" cy="1360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Региональные ресурсные центры координаторы (базовая) организация развития дополнительного образования физкультурно-спортивной направленности</a:t>
            </a:r>
          </a:p>
        </p:txBody>
      </p:sp>
      <p:sp>
        <p:nvSpPr>
          <p:cNvPr id="12" name="Скругленный прямоугольник 22">
            <a:extLst>
              <a:ext uri="{FF2B5EF4-FFF2-40B4-BE49-F238E27FC236}">
                <a16:creationId xmlns:a16="http://schemas.microsoft.com/office/drawing/2014/main" id="{2648893C-A47D-4E8E-A175-2436FB2F57BF}"/>
              </a:ext>
            </a:extLst>
          </p:cNvPr>
          <p:cNvSpPr/>
          <p:nvPr/>
        </p:nvSpPr>
        <p:spPr>
          <a:xfrm>
            <a:off x="375559" y="4573525"/>
            <a:ext cx="4020671" cy="8274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Муниципальные координаторы(базовые) организации физкультурно-спортивной направленности</a:t>
            </a:r>
          </a:p>
        </p:txBody>
      </p:sp>
      <p:sp>
        <p:nvSpPr>
          <p:cNvPr id="48" name="Стрелка: влево-вправо 47">
            <a:extLst>
              <a:ext uri="{FF2B5EF4-FFF2-40B4-BE49-F238E27FC236}">
                <a16:creationId xmlns:a16="http://schemas.microsoft.com/office/drawing/2014/main" id="{1723F6D5-4B87-44D1-AAC6-BFD08689182A}"/>
              </a:ext>
            </a:extLst>
          </p:cNvPr>
          <p:cNvSpPr/>
          <p:nvPr/>
        </p:nvSpPr>
        <p:spPr>
          <a:xfrm rot="1165243">
            <a:off x="8008633" y="4701651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влево-вправо 48">
            <a:extLst>
              <a:ext uri="{FF2B5EF4-FFF2-40B4-BE49-F238E27FC236}">
                <a16:creationId xmlns:a16="http://schemas.microsoft.com/office/drawing/2014/main" id="{87C5E463-5ED4-435F-9A57-45D73DD050D1}"/>
              </a:ext>
            </a:extLst>
          </p:cNvPr>
          <p:cNvSpPr/>
          <p:nvPr/>
        </p:nvSpPr>
        <p:spPr>
          <a:xfrm rot="19483907">
            <a:off x="4426822" y="4777051"/>
            <a:ext cx="410251" cy="1997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влево-вправо 49">
            <a:extLst>
              <a:ext uri="{FF2B5EF4-FFF2-40B4-BE49-F238E27FC236}">
                <a16:creationId xmlns:a16="http://schemas.microsoft.com/office/drawing/2014/main" id="{FAA6DF8C-7B3B-476E-92F4-67486DED1A62}"/>
              </a:ext>
            </a:extLst>
          </p:cNvPr>
          <p:cNvSpPr/>
          <p:nvPr/>
        </p:nvSpPr>
        <p:spPr>
          <a:xfrm>
            <a:off x="8077565" y="3687653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влево-вправо 50">
            <a:extLst>
              <a:ext uri="{FF2B5EF4-FFF2-40B4-BE49-F238E27FC236}">
                <a16:creationId xmlns:a16="http://schemas.microsoft.com/office/drawing/2014/main" id="{1E24D92A-5637-42FE-BB43-239828AF288B}"/>
              </a:ext>
            </a:extLst>
          </p:cNvPr>
          <p:cNvSpPr/>
          <p:nvPr/>
        </p:nvSpPr>
        <p:spPr>
          <a:xfrm>
            <a:off x="4718976" y="5001783"/>
            <a:ext cx="3524071" cy="2589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влево-вправо 51">
            <a:extLst>
              <a:ext uri="{FF2B5EF4-FFF2-40B4-BE49-F238E27FC236}">
                <a16:creationId xmlns:a16="http://schemas.microsoft.com/office/drawing/2014/main" id="{EF41855A-E28C-447E-A742-8DED6C0D37BA}"/>
              </a:ext>
            </a:extLst>
          </p:cNvPr>
          <p:cNvSpPr/>
          <p:nvPr/>
        </p:nvSpPr>
        <p:spPr>
          <a:xfrm rot="5400000">
            <a:off x="10003943" y="4305038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влево-вправо 52">
            <a:extLst>
              <a:ext uri="{FF2B5EF4-FFF2-40B4-BE49-F238E27FC236}">
                <a16:creationId xmlns:a16="http://schemas.microsoft.com/office/drawing/2014/main" id="{9F15455A-D2F8-4095-A7BD-90952A564793}"/>
              </a:ext>
            </a:extLst>
          </p:cNvPr>
          <p:cNvSpPr/>
          <p:nvPr/>
        </p:nvSpPr>
        <p:spPr>
          <a:xfrm rot="5400000">
            <a:off x="9982397" y="3197614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влево-вправо 53">
            <a:extLst>
              <a:ext uri="{FF2B5EF4-FFF2-40B4-BE49-F238E27FC236}">
                <a16:creationId xmlns:a16="http://schemas.microsoft.com/office/drawing/2014/main" id="{BA6687B3-C7E5-4664-A53A-DCF93DC9FD9F}"/>
              </a:ext>
            </a:extLst>
          </p:cNvPr>
          <p:cNvSpPr/>
          <p:nvPr/>
        </p:nvSpPr>
        <p:spPr>
          <a:xfrm>
            <a:off x="8112927" y="2927788"/>
            <a:ext cx="410251" cy="2079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: влево-вправо 57">
            <a:extLst>
              <a:ext uri="{FF2B5EF4-FFF2-40B4-BE49-F238E27FC236}">
                <a16:creationId xmlns:a16="http://schemas.microsoft.com/office/drawing/2014/main" id="{B5C11AAE-E0E2-4D8A-83BD-1ADFA11D0C94}"/>
              </a:ext>
            </a:extLst>
          </p:cNvPr>
          <p:cNvSpPr/>
          <p:nvPr/>
        </p:nvSpPr>
        <p:spPr>
          <a:xfrm rot="5400000">
            <a:off x="1274211" y="5546891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лево-вправо 58">
            <a:extLst>
              <a:ext uri="{FF2B5EF4-FFF2-40B4-BE49-F238E27FC236}">
                <a16:creationId xmlns:a16="http://schemas.microsoft.com/office/drawing/2014/main" id="{E0EB441A-B8D6-4A5B-87EC-7DC72224DBCE}"/>
              </a:ext>
            </a:extLst>
          </p:cNvPr>
          <p:cNvSpPr/>
          <p:nvPr/>
        </p:nvSpPr>
        <p:spPr>
          <a:xfrm rot="5400000">
            <a:off x="10033913" y="5566465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: влево-вправо 59">
            <a:extLst>
              <a:ext uri="{FF2B5EF4-FFF2-40B4-BE49-F238E27FC236}">
                <a16:creationId xmlns:a16="http://schemas.microsoft.com/office/drawing/2014/main" id="{2953D9A6-6F8B-4758-9A9E-AC0DACCA831A}"/>
              </a:ext>
            </a:extLst>
          </p:cNvPr>
          <p:cNvSpPr/>
          <p:nvPr/>
        </p:nvSpPr>
        <p:spPr>
          <a:xfrm rot="2426994">
            <a:off x="8148165" y="2114426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лево-вправо 60">
            <a:extLst>
              <a:ext uri="{FF2B5EF4-FFF2-40B4-BE49-F238E27FC236}">
                <a16:creationId xmlns:a16="http://schemas.microsoft.com/office/drawing/2014/main" id="{55EBC730-75E0-45CC-AF62-3381FAC00FC8}"/>
              </a:ext>
            </a:extLst>
          </p:cNvPr>
          <p:cNvSpPr/>
          <p:nvPr/>
        </p:nvSpPr>
        <p:spPr>
          <a:xfrm rot="19440169">
            <a:off x="4265218" y="2141593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1DBF6-4F6C-4A37-B244-BDB8101C0C94}"/>
              </a:ext>
            </a:extLst>
          </p:cNvPr>
          <p:cNvSpPr txBox="1"/>
          <p:nvPr/>
        </p:nvSpPr>
        <p:spPr>
          <a:xfrm>
            <a:off x="2990088" y="5038343"/>
            <a:ext cx="753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Благодарю за внимание 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EEEA96-1DEB-4EC0-927E-8C71A741B48E}"/>
              </a:ext>
            </a:extLst>
          </p:cNvPr>
          <p:cNvSpPr/>
          <p:nvPr/>
        </p:nvSpPr>
        <p:spPr>
          <a:xfrm>
            <a:off x="3479326" y="5609956"/>
            <a:ext cx="7045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Сайт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http</a:t>
            </a:r>
            <a: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//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фцомофв.рф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Email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fcomofv@mail.ru</a:t>
            </a: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Телефон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+7 (495) 360 – 72 – 46;  +7 (495) 360 – 84 - 56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24F949-190B-48FA-AA6A-A83870D7F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3948" y="277049"/>
            <a:ext cx="6967193" cy="47129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537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2624</TotalTime>
  <Words>601</Words>
  <Application>Microsoft Office PowerPoint</Application>
  <PresentationFormat>Широкоэкранный</PresentationFormat>
  <Paragraphs>86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Bookman Old Style</vt:lpstr>
      <vt:lpstr>Calibri</vt:lpstr>
      <vt:lpstr>Calibri Light</vt:lpstr>
      <vt:lpstr>Wingdings 2</vt:lpstr>
      <vt:lpstr>HDOfficeLightV0</vt:lpstr>
      <vt:lpstr>   МИНИСТЕРСТВО ПРОСВЕЩЕНИЯ   РОССИЙСКОЙ ФЕДЕРАЦИИ  ФГБУ «ФЕДЕРАЛЬНЫЙ ЦЕНТР ОРГАНИЗАЦИОННО-МЕТОДИЧЕСКОГО ОБЕСПЕЧЕНИЯ ФИЗИЧЕСКОГО ВОСПИТАНИЯ»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 РОССИЙСКОЙ ФЕДЕРАЦИИ  ФГБУ «ФЕДЕРАЛЬНЫЙ ЦЕНТР ОРГАНИЗАЦИОННО-МЕТОДИЧЕСКОГО ОБЕСПЕЧЕНИЯ ФИЗИЧЕСКОГО ВОСПИТАНИЯ»   Федеральный ресурсный центр развития дополнительного образования детей физкультурно-спортивной направленности   </dc:title>
  <dc:creator>Грибачёва</dc:creator>
  <cp:lastModifiedBy>Грибачёва</cp:lastModifiedBy>
  <cp:revision>188</cp:revision>
  <cp:lastPrinted>2019-04-16T13:16:20Z</cp:lastPrinted>
  <dcterms:created xsi:type="dcterms:W3CDTF">2019-04-03T06:08:30Z</dcterms:created>
  <dcterms:modified xsi:type="dcterms:W3CDTF">2019-04-19T09:22:43Z</dcterms:modified>
</cp:coreProperties>
</file>