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7"/>
  </p:notesMasterIdLst>
  <p:sldIdLst>
    <p:sldId id="256" r:id="rId2"/>
    <p:sldId id="258" r:id="rId3"/>
    <p:sldId id="259" r:id="rId4"/>
    <p:sldId id="267" r:id="rId5"/>
    <p:sldId id="265" r:id="rId6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orbel" panose="020B0503020204020204" pitchFamily="34" charset="0"/>
      <p:regular r:id="rId12"/>
      <p:bold r:id="rId13"/>
      <p:italic r:id="rId14"/>
      <p:boldItalic r:id="rId15"/>
    </p:embeddedFont>
    <p:embeddedFont>
      <p:font typeface="HK Grotesk Light" panose="020B0604020202020204" charset="-52"/>
      <p:regular r:id="rId16"/>
    </p:embeddedFont>
    <p:embeddedFont>
      <p:font typeface="HK Grotesk Light Bold" panose="020B0604020202020204" charset="-52"/>
      <p:regular r:id="rId17"/>
    </p:embeddedFont>
    <p:embeddedFont>
      <p:font typeface="HK Grotesk Medium" panose="020B0604020202020204" charset="-52"/>
      <p:regular r:id="rId18"/>
    </p:embeddedFont>
    <p:embeddedFont>
      <p:font typeface="Jura Medium" panose="020B0604020202020204" charset="0"/>
      <p:regular r:id="rId19"/>
    </p:embeddedFont>
    <p:embeddedFont>
      <p:font typeface="Jura Medium Bold" panose="020B0604020202020204" charset="0"/>
      <p:regular r:id="rId20"/>
    </p:embeddedFont>
    <p:embeddedFont>
      <p:font typeface="TT Drugs" panose="020B0604020202020204" charset="-52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622" autoAdjust="0"/>
  </p:normalViewPr>
  <p:slideViewPr>
    <p:cSldViewPr>
      <p:cViewPr varScale="1">
        <p:scale>
          <a:sx n="71" d="100"/>
          <a:sy n="71" d="100"/>
        </p:scale>
        <p:origin x="18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00C72-E258-45FC-B52D-99904AE053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0BB75-7C89-4C34-830F-0D83AF75C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10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0BB75-7C89-4C34-830F-0D83AF75C5B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2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65" y="3088518"/>
            <a:ext cx="18293502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39" y="3249547"/>
            <a:ext cx="17207348" cy="2609021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9000" spc="225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994376"/>
            <a:ext cx="13716000" cy="1963883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30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9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8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528968" y="0"/>
            <a:ext cx="41148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0936" y="411957"/>
            <a:ext cx="3603570" cy="884634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299" y="411957"/>
            <a:ext cx="11959937" cy="884634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634282"/>
            <a:ext cx="4114794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4203" y="9634282"/>
            <a:ext cx="6419504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09573" y="9634282"/>
            <a:ext cx="1319639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3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65" y="3088518"/>
            <a:ext cx="18293502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787" y="3313319"/>
            <a:ext cx="15773400" cy="25146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9000" b="0" spc="225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787" y="6015502"/>
            <a:ext cx="15773400" cy="1761959"/>
          </a:xfrm>
        </p:spPr>
        <p:txBody>
          <a:bodyPr anchor="t">
            <a:normAutofit/>
          </a:bodyPr>
          <a:lstStyle>
            <a:lvl1pPr marL="0" indent="0" algn="ct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65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8016" y="3017520"/>
            <a:ext cx="7132320" cy="630936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45587" y="3017520"/>
            <a:ext cx="7132320" cy="630936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4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0512" y="2870205"/>
            <a:ext cx="7132320" cy="1114641"/>
          </a:xfrm>
        </p:spPr>
        <p:txBody>
          <a:bodyPr anchor="ctr">
            <a:normAutofit/>
          </a:bodyPr>
          <a:lstStyle>
            <a:lvl1pPr marL="0" indent="0">
              <a:buNone/>
              <a:defRPr sz="315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10512" y="3984849"/>
            <a:ext cx="7132320" cy="53492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46845" y="2870205"/>
            <a:ext cx="7132320" cy="1114641"/>
          </a:xfrm>
        </p:spPr>
        <p:txBody>
          <a:bodyPr anchor="ctr">
            <a:normAutofit/>
          </a:bodyPr>
          <a:lstStyle>
            <a:lvl1pPr marL="0" indent="0">
              <a:buNone/>
              <a:defRPr sz="315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46845" y="3984846"/>
            <a:ext cx="7132320" cy="53492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8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0512" y="3180081"/>
            <a:ext cx="9189720" cy="61722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83535" y="3221230"/>
            <a:ext cx="4800600" cy="514847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20240" y="3317241"/>
            <a:ext cx="9189720" cy="58978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86032" y="3225932"/>
            <a:ext cx="4800600" cy="51435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" y="264164"/>
            <a:ext cx="18283428" cy="246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4379" y="426264"/>
            <a:ext cx="14676120" cy="226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4379" y="3017520"/>
            <a:ext cx="14676120" cy="630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3399" y="9634282"/>
            <a:ext cx="4501341" cy="54768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575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707" y="9634282"/>
            <a:ext cx="75666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88391" y="9634282"/>
            <a:ext cx="1419396" cy="547688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2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6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9269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7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35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93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876069" y="6951084"/>
            <a:ext cx="7466110" cy="23072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67000"/>
          </a:blip>
          <a:srcRect/>
          <a:stretch>
            <a:fillRect/>
          </a:stretch>
        </p:blipFill>
        <p:spPr>
          <a:xfrm rot="20951768">
            <a:off x="-4613752" y="-2428531"/>
            <a:ext cx="15299307" cy="994455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876069" y="6941559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876069" y="9248775"/>
            <a:ext cx="1473404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2727" y="482004"/>
            <a:ext cx="1069103" cy="13518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76069" y="2984264"/>
            <a:ext cx="1459984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ru-RU" sz="6800" b="1" dirty="0">
                <a:latin typeface="Jura Medium Bold"/>
              </a:rPr>
              <a:t>СОВЕЩАНИЕ-</a:t>
            </a:r>
            <a:r>
              <a:rPr lang="en-US" sz="6800" b="1" dirty="0">
                <a:latin typeface="Jura Medium Bold"/>
              </a:rPr>
              <a:t>СЕМИНАР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379527" y="7825234"/>
            <a:ext cx="6335846" cy="998460"/>
            <a:chOff x="0" y="50737"/>
            <a:chExt cx="8447795" cy="133127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50737"/>
              <a:ext cx="8447795" cy="701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13 </a:t>
              </a: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мая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 2022 г. </a:t>
              </a:r>
              <a:r>
                <a:rPr lang="ru-RU" sz="3725" dirty="0">
                  <a:solidFill>
                    <a:srgbClr val="FFFFFF"/>
                  </a:solidFill>
                  <a:latin typeface="HK Grotesk Medium"/>
                </a:rPr>
                <a:t>11</a:t>
              </a:r>
              <a:r>
                <a:rPr lang="en-US" sz="3725" dirty="0">
                  <a:solidFill>
                    <a:srgbClr val="FFFFFF"/>
                  </a:solidFill>
                  <a:latin typeface="HK Grotesk Medium"/>
                </a:rPr>
                <a:t>:00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74298"/>
              <a:ext cx="8447795" cy="407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1"/>
                </a:lnSpc>
              </a:pPr>
              <a:endParaRPr lang="en-US" sz="2199">
                <a:solidFill>
                  <a:srgbClr val="FFFFFF"/>
                </a:solidFill>
                <a:latin typeface="HK Grotesk Light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016328" y="7971694"/>
            <a:ext cx="6593782" cy="32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1"/>
              </a:lnSpc>
            </a:pPr>
            <a:r>
              <a:rPr lang="en-US" sz="2800">
                <a:latin typeface="HK Grotesk Light Bold"/>
              </a:rPr>
              <a:t>HTTPS://ЕИП-ФКИС.РФ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1830" y="668012"/>
            <a:ext cx="4077294" cy="3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424" dirty="0">
                <a:latin typeface="Jura Medium Bold"/>
              </a:rPr>
              <a:t>ФГБУ "ФЦОМОФВ"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81200" y="4409061"/>
            <a:ext cx="14964131" cy="110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479"/>
              </a:lnSpc>
              <a:spcBef>
                <a:spcPct val="0"/>
              </a:spcBef>
            </a:pPr>
            <a:r>
              <a:rPr lang="ru-RU" sz="3199" dirty="0">
                <a:latin typeface="TT Drugs"/>
              </a:rPr>
              <a:t>Тема: «Мониторинг образовательных организаций, реализующих программы физкультурно-спортивной направленности»</a:t>
            </a:r>
            <a:endParaRPr lang="en-US" sz="3199" dirty="0">
              <a:latin typeface="TT Drug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>
          <a:xfrm>
            <a:off x="5066204" y="1028700"/>
            <a:ext cx="8155591" cy="821722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91290" y="5780651"/>
            <a:ext cx="3914174" cy="26837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sp>
        <p:nvSpPr>
          <p:cNvPr id="6" name="AutoShape 6"/>
          <p:cNvSpPr/>
          <p:nvPr/>
        </p:nvSpPr>
        <p:spPr>
          <a:xfrm flipV="1">
            <a:off x="1591290" y="8473895"/>
            <a:ext cx="14774916" cy="3665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932366" y="6725718"/>
            <a:ext cx="3232022" cy="756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915"/>
              </a:lnSpc>
            </a:pPr>
            <a:r>
              <a:rPr lang="ru-RU" sz="2750" u="none" dirty="0">
                <a:solidFill>
                  <a:srgbClr val="FFFFFF"/>
                </a:solidFill>
                <a:latin typeface="HK Grotesk Medium"/>
              </a:rPr>
              <a:t>Цель</a:t>
            </a:r>
          </a:p>
          <a:p>
            <a:pPr marL="0" lvl="0" indent="0" algn="ctr">
              <a:lnSpc>
                <a:spcPts val="2915"/>
              </a:lnSpc>
            </a:pPr>
            <a:r>
              <a:rPr lang="ru-RU" sz="2750" u="none" dirty="0">
                <a:solidFill>
                  <a:srgbClr val="FFFFFF"/>
                </a:solidFill>
                <a:latin typeface="HK Grotesk Medium"/>
              </a:rPr>
              <a:t>мониторинга</a:t>
            </a:r>
            <a:endParaRPr lang="en-US" sz="2750" u="none" dirty="0">
              <a:solidFill>
                <a:srgbClr val="FFFFFF"/>
              </a:solidFill>
              <a:latin typeface="HK Grotesk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330" y="6215352"/>
            <a:ext cx="10687052" cy="191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>
              <a:lnSpc>
                <a:spcPts val="2990"/>
              </a:lnSpc>
              <a:buFont typeface="Arial"/>
              <a:buChar char="•"/>
            </a:pPr>
            <a:r>
              <a:rPr lang="ru-RU" sz="2300" dirty="0">
                <a:solidFill>
                  <a:srgbClr val="FFFFFF"/>
                </a:solidFill>
                <a:latin typeface="HK Grotesk Light"/>
              </a:rPr>
              <a:t>Формирование информационно-аналитических материалов об общеобразовательных организациях, организациях дополнительного образования, дошкольных образовательных организациях и организациях профессионального образования, реализующих дополнительные общеобразовательные программы в области </a:t>
            </a:r>
            <a:r>
              <a:rPr lang="ru-RU" sz="2300" dirty="0" err="1">
                <a:solidFill>
                  <a:srgbClr val="FFFFFF"/>
                </a:solidFill>
                <a:latin typeface="HK Grotesk Light"/>
              </a:rPr>
              <a:t>ФКиС</a:t>
            </a:r>
            <a:endParaRPr lang="en-US" sz="2300" dirty="0">
              <a:solidFill>
                <a:srgbClr val="FFFFFF"/>
              </a:solidFill>
              <a:latin typeface="HK Grotesk Light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591290" y="5771126"/>
            <a:ext cx="1477491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3F9E9-424D-4849-885E-71433CF8B6D8}"/>
              </a:ext>
            </a:extLst>
          </p:cNvPr>
          <p:cNvSpPr txBox="1"/>
          <p:nvPr/>
        </p:nvSpPr>
        <p:spPr>
          <a:xfrm>
            <a:off x="1676400" y="506255"/>
            <a:ext cx="4077294" cy="3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424">
                <a:solidFill>
                  <a:srgbClr val="FFFFFF"/>
                </a:solidFill>
                <a:latin typeface="Jura Medium Bold"/>
              </a:rPr>
              <a:t>ФГБУ "ФЦОМОФВ"</a:t>
            </a:r>
          </a:p>
        </p:txBody>
      </p:sp>
      <p:pic>
        <p:nvPicPr>
          <p:cNvPr id="15" name="Picture 23">
            <a:extLst>
              <a:ext uri="{FF2B5EF4-FFF2-40B4-BE49-F238E27FC236}">
                <a16:creationId xmlns:a16="http://schemas.microsoft.com/office/drawing/2014/main" id="{A7DFBEF6-0E13-4335-8693-4864DC087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466324"/>
            <a:ext cx="621054" cy="38505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82B427C-E040-4EE5-A051-C9A858BC70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191269" y="0"/>
            <a:ext cx="821861" cy="1039198"/>
          </a:xfrm>
          <a:prstGeom prst="rect">
            <a:avLst/>
          </a:prstGeom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id="{A5D92F28-37F6-824B-9285-E71CD3F9E19A}"/>
              </a:ext>
            </a:extLst>
          </p:cNvPr>
          <p:cNvSpPr/>
          <p:nvPr/>
        </p:nvSpPr>
        <p:spPr>
          <a:xfrm>
            <a:off x="1591290" y="2517469"/>
            <a:ext cx="3999284" cy="279408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93EC012D-E2D2-C0D1-F3AD-69676889B42B}"/>
              </a:ext>
            </a:extLst>
          </p:cNvPr>
          <p:cNvSpPr/>
          <p:nvPr/>
        </p:nvSpPr>
        <p:spPr>
          <a:xfrm>
            <a:off x="1591290" y="5302028"/>
            <a:ext cx="1477491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5E68EAF2-A9F2-CC1D-8DE5-CC1BD1DC9C81}"/>
              </a:ext>
            </a:extLst>
          </p:cNvPr>
          <p:cNvSpPr txBox="1"/>
          <p:nvPr/>
        </p:nvSpPr>
        <p:spPr>
          <a:xfrm>
            <a:off x="1858700" y="3627473"/>
            <a:ext cx="3464464" cy="482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48"/>
              </a:lnSpc>
            </a:pPr>
            <a:r>
              <a:rPr lang="ru-RU" sz="2800" dirty="0">
                <a:solidFill>
                  <a:srgbClr val="FFFFFF"/>
                </a:solidFill>
                <a:latin typeface="HK Grotesk Medium"/>
              </a:rPr>
              <a:t>О мониторинге</a:t>
            </a:r>
            <a:endParaRPr lang="en-US" sz="2800" dirty="0">
              <a:solidFill>
                <a:srgbClr val="FFFFFF"/>
              </a:solidFill>
              <a:latin typeface="HK Grotesk Medium"/>
            </a:endParaRPr>
          </a:p>
        </p:txBody>
      </p:sp>
      <p:sp>
        <p:nvSpPr>
          <p:cNvPr id="21" name="AutoShape 13">
            <a:extLst>
              <a:ext uri="{FF2B5EF4-FFF2-40B4-BE49-F238E27FC236}">
                <a16:creationId xmlns:a16="http://schemas.microsoft.com/office/drawing/2014/main" id="{29304B51-00D2-8C03-6AD9-30B46B4821FB}"/>
              </a:ext>
            </a:extLst>
          </p:cNvPr>
          <p:cNvSpPr/>
          <p:nvPr/>
        </p:nvSpPr>
        <p:spPr>
          <a:xfrm>
            <a:off x="1591290" y="1638300"/>
            <a:ext cx="1477491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0295B070-67DF-4B84-948A-6D108CCC35DD}"/>
              </a:ext>
            </a:extLst>
          </p:cNvPr>
          <p:cNvSpPr txBox="1"/>
          <p:nvPr/>
        </p:nvSpPr>
        <p:spPr>
          <a:xfrm>
            <a:off x="5703419" y="2275399"/>
            <a:ext cx="10709797" cy="3070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>
              <a:lnSpc>
                <a:spcPts val="2990"/>
              </a:lnSpc>
              <a:buFont typeface="Arial"/>
              <a:buChar char="•"/>
            </a:pPr>
            <a:r>
              <a:rPr lang="ru-RU" sz="2300" dirty="0">
                <a:solidFill>
                  <a:srgbClr val="FFFFFF"/>
                </a:solidFill>
                <a:latin typeface="HK Grotesk Light"/>
              </a:rPr>
              <a:t>В рамках Межотраслевой программы развития школьного спорта            (п.5, п.9), плана основных мероприятий «Десятилетия детства» на период до 2027 года (п. 41), включает в себя проведение мониторинга образовательных организаций, реализующих программы физкультурно-спортивной направленности, а также в рамках реализации Федерального закона № 127 от 30.04.2021 г. «О внесении изменений в Федеральный закон «О физической культуре и спорте в Российской Федерации»                    и Федеральный закон «Об образовании в Российской Федерации»</a:t>
            </a:r>
            <a:endParaRPr lang="en-US" sz="2300" dirty="0">
              <a:solidFill>
                <a:srgbClr val="FFFFFF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505200" y="1181100"/>
            <a:ext cx="1068416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5400" dirty="0">
                <a:solidFill>
                  <a:srgbClr val="FFFFFF"/>
                </a:solidFill>
                <a:latin typeface="Jura Medium"/>
              </a:rPr>
              <a:t>Мониторинг включает</a:t>
            </a:r>
          </a:p>
          <a:p>
            <a:pPr algn="ctr"/>
            <a:r>
              <a:rPr lang="ru-RU" sz="5400" dirty="0">
                <a:solidFill>
                  <a:srgbClr val="FFFFFF"/>
                </a:solidFill>
                <a:latin typeface="Jura Medium"/>
              </a:rPr>
              <a:t>в себя 2 направления:</a:t>
            </a:r>
            <a:endParaRPr lang="en-US" sz="5400" dirty="0">
              <a:solidFill>
                <a:srgbClr val="FFFFFF"/>
              </a:solidFill>
              <a:latin typeface="Jura Medium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01534" y="3592791"/>
            <a:ext cx="7206789" cy="5694324"/>
            <a:chOff x="-117089" y="231587"/>
            <a:chExt cx="9609054" cy="7592430"/>
          </a:xfrm>
        </p:grpSpPr>
        <p:sp>
          <p:nvSpPr>
            <p:cNvPr id="12" name="AutoShape 12"/>
            <p:cNvSpPr/>
            <p:nvPr/>
          </p:nvSpPr>
          <p:spPr>
            <a:xfrm>
              <a:off x="-1" y="2295666"/>
              <a:ext cx="9491966" cy="55283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-117089" y="2627542"/>
              <a:ext cx="9491965" cy="4912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7"/>
                </a:lnSpc>
              </a:pPr>
              <a:r>
                <a:rPr lang="ru-RU" sz="2775" dirty="0">
                  <a:solidFill>
                    <a:srgbClr val="FFFFFF"/>
                  </a:solidFill>
                  <a:latin typeface="HK Grotesk Medium"/>
                </a:rPr>
                <a:t>Мониторинг общеобразовательных организаций, дошкольных образовательных организациях и организациях профессионального образования, реализующих дополнительные общеобразовательные программы в области физической культуры и спорта</a:t>
              </a:r>
              <a:endParaRPr lang="en-US" sz="2775" dirty="0">
                <a:solidFill>
                  <a:srgbClr val="FFFFFF"/>
                </a:solidFill>
                <a:latin typeface="HK Grotesk Medium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2199" y="231587"/>
              <a:ext cx="7112001" cy="991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ru-RU" sz="5499" b="1" u="none" dirty="0">
                  <a:latin typeface="Jura Medium"/>
                </a:rPr>
                <a:t>Направление 1</a:t>
              </a:r>
              <a:endParaRPr lang="en-US" sz="5499" b="1" u="none" dirty="0">
                <a:latin typeface="Jura Medium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21054" cy="38505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876069" y="1084067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E0F407DF-D752-44A7-8CA4-B820C42F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91269" y="0"/>
            <a:ext cx="821861" cy="1039198"/>
          </a:xfrm>
          <a:prstGeom prst="rect">
            <a:avLst/>
          </a:prstGeom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F40FDE9-8F5C-0DE1-0DFB-39F640F0F22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4953000" y="2830462"/>
            <a:ext cx="624236" cy="76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11">
            <a:extLst>
              <a:ext uri="{FF2B5EF4-FFF2-40B4-BE49-F238E27FC236}">
                <a16:creationId xmlns:a16="http://schemas.microsoft.com/office/drawing/2014/main" id="{2B6C3269-8658-65FE-2650-B9959E3FFB32}"/>
              </a:ext>
            </a:extLst>
          </p:cNvPr>
          <p:cNvGrpSpPr/>
          <p:nvPr/>
        </p:nvGrpSpPr>
        <p:grpSpPr>
          <a:xfrm>
            <a:off x="9753497" y="3618324"/>
            <a:ext cx="7118973" cy="5668791"/>
            <a:chOff x="-1" y="265631"/>
            <a:chExt cx="9491966" cy="7558386"/>
          </a:xfrm>
        </p:grpSpPr>
        <p:sp>
          <p:nvSpPr>
            <p:cNvPr id="31" name="AutoShape 12">
              <a:extLst>
                <a:ext uri="{FF2B5EF4-FFF2-40B4-BE49-F238E27FC236}">
                  <a16:creationId xmlns:a16="http://schemas.microsoft.com/office/drawing/2014/main" id="{5385420C-2C3A-D5D7-A4DC-4EC9AD22A256}"/>
                </a:ext>
              </a:extLst>
            </p:cNvPr>
            <p:cNvSpPr/>
            <p:nvPr/>
          </p:nvSpPr>
          <p:spPr>
            <a:xfrm>
              <a:off x="-1" y="2295666"/>
              <a:ext cx="9491966" cy="552835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0268E535-83C3-EF04-1C8B-EE05D77755FD}"/>
                </a:ext>
              </a:extLst>
            </p:cNvPr>
            <p:cNvSpPr txBox="1"/>
            <p:nvPr/>
          </p:nvSpPr>
          <p:spPr>
            <a:xfrm>
              <a:off x="406535" y="2627542"/>
              <a:ext cx="8737603" cy="49127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7"/>
                </a:lnSpc>
              </a:pPr>
              <a:r>
                <a:rPr lang="ru-RU" sz="2775" dirty="0">
                  <a:solidFill>
                    <a:srgbClr val="FFFFFF"/>
                  </a:solidFill>
                  <a:latin typeface="HK Grotesk Medium"/>
                </a:rPr>
                <a:t>Мониторинг организаций дополнительного образования (ДЮСШ, ДООЦ, ДЮКФП, иные организации дополнительного образования), реализующих дополнительные общеобразовательные программы в области физической культуры и спорта</a:t>
              </a:r>
              <a:endParaRPr lang="en-US" sz="2775" dirty="0">
                <a:solidFill>
                  <a:srgbClr val="FFFFFF"/>
                </a:solidFill>
                <a:latin typeface="HK Grotesk Medium"/>
              </a:endParaRPr>
            </a:p>
          </p:txBody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23F442D3-66CE-E6C7-A18D-C8069CEB6BB4}"/>
                </a:ext>
              </a:extLst>
            </p:cNvPr>
            <p:cNvSpPr txBox="1"/>
            <p:nvPr/>
          </p:nvSpPr>
          <p:spPr>
            <a:xfrm>
              <a:off x="1487921" y="265631"/>
              <a:ext cx="7112001" cy="9917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5829"/>
                </a:lnSpc>
              </a:pPr>
              <a:r>
                <a:rPr lang="ru-RU" sz="5499" b="1" u="none" dirty="0">
                  <a:latin typeface="Jura Medium"/>
                </a:rPr>
                <a:t>Направление 2</a:t>
              </a:r>
              <a:endParaRPr lang="en-US" sz="5499" b="1" u="none" dirty="0">
                <a:latin typeface="Jura Medium"/>
              </a:endParaRPr>
            </a:p>
          </p:txBody>
        </p:sp>
      </p:grp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D58C2950-1840-BA58-D735-98C59BEAF0FB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11844927" y="2849680"/>
            <a:ext cx="1691511" cy="768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08519B-E05C-0AEB-0253-51C96767BB98}"/>
              </a:ext>
            </a:extLst>
          </p:cNvPr>
          <p:cNvSpPr/>
          <p:nvPr/>
        </p:nvSpPr>
        <p:spPr>
          <a:xfrm>
            <a:off x="1225682" y="2907716"/>
            <a:ext cx="15614517" cy="6350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2"/>
          <p:cNvSpPr txBox="1"/>
          <p:nvPr/>
        </p:nvSpPr>
        <p:spPr>
          <a:xfrm>
            <a:off x="4616496" y="823354"/>
            <a:ext cx="12987544" cy="790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ru-RU" sz="5499" dirty="0">
                <a:latin typeface="Jura Medium"/>
              </a:rPr>
              <a:t>Сроки предоставления отчетности</a:t>
            </a:r>
            <a:endParaRPr lang="en-US" sz="5499" dirty="0">
              <a:latin typeface="Jura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051320" y="3728185"/>
            <a:ext cx="14407873" cy="1114396"/>
            <a:chOff x="-1" y="47625"/>
            <a:chExt cx="19210497" cy="1485861"/>
          </a:xfrm>
        </p:grpSpPr>
        <p:sp>
          <p:nvSpPr>
            <p:cNvPr id="5" name="TextBox 5"/>
            <p:cNvSpPr txBox="1"/>
            <p:nvPr/>
          </p:nvSpPr>
          <p:spPr>
            <a:xfrm>
              <a:off x="-1" y="869286"/>
              <a:ext cx="19210497" cy="6642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200" dirty="0">
                  <a:solidFill>
                    <a:srgbClr val="000000"/>
                  </a:solidFill>
                  <a:latin typeface="HK Grotesk Light"/>
                </a:rPr>
                <a:t>Заполнение форм мониторинга образовательными организациями</a:t>
              </a:r>
              <a:endParaRPr lang="en-US" sz="32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7899400" cy="709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ru-RU" sz="3725" u="none" dirty="0">
                  <a:solidFill>
                    <a:srgbClr val="393BE4"/>
                  </a:solidFill>
                  <a:latin typeface="HK Grotesk Medium"/>
                </a:rPr>
                <a:t>До </a:t>
              </a:r>
              <a:r>
                <a:rPr lang="ru-RU" sz="3725" dirty="0">
                  <a:solidFill>
                    <a:srgbClr val="393BE4"/>
                  </a:solidFill>
                  <a:latin typeface="HK Grotesk Medium"/>
                </a:rPr>
                <a:t>6</a:t>
              </a:r>
              <a:r>
                <a:rPr lang="ru-RU" sz="3725" u="none" dirty="0">
                  <a:solidFill>
                    <a:srgbClr val="393BE4"/>
                  </a:solidFill>
                  <a:latin typeface="HK Grotesk Medium"/>
                </a:rPr>
                <a:t> июня 2022 г.</a:t>
              </a:r>
              <a:endParaRPr lang="en-US" sz="3725" u="none" dirty="0">
                <a:solidFill>
                  <a:srgbClr val="393BE4"/>
                </a:solidFill>
                <a:latin typeface="HK Grotesk Medium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051320" y="5779248"/>
            <a:ext cx="13417277" cy="1532724"/>
            <a:chOff x="-1" y="47625"/>
            <a:chExt cx="17889703" cy="2043631"/>
          </a:xfrm>
        </p:grpSpPr>
        <p:sp>
          <p:nvSpPr>
            <p:cNvPr id="11" name="TextBox 11"/>
            <p:cNvSpPr txBox="1"/>
            <p:nvPr/>
          </p:nvSpPr>
          <p:spPr>
            <a:xfrm>
              <a:off x="-1" y="770467"/>
              <a:ext cx="17889703" cy="1320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solidFill>
                    <a:srgbClr val="000000"/>
                  </a:solidFill>
                  <a:latin typeface="HK Grotesk Light"/>
                </a:rPr>
                <a:t>Контроль (проверка) и утверждение форм отчетности образовательных организаций субъектом РФ и предоставление итогового отчета </a:t>
              </a:r>
              <a:endParaRPr lang="en-US" sz="3000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7899400" cy="709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48"/>
                </a:lnSpc>
              </a:pPr>
              <a:r>
                <a:rPr lang="ru-RU" sz="3725" u="none" dirty="0">
                  <a:solidFill>
                    <a:srgbClr val="393BE4"/>
                  </a:solidFill>
                  <a:latin typeface="HK Grotesk Medium"/>
                </a:rPr>
                <a:t>До </a:t>
              </a:r>
              <a:r>
                <a:rPr lang="ru-RU" sz="3725" dirty="0">
                  <a:solidFill>
                    <a:srgbClr val="393BE4"/>
                  </a:solidFill>
                  <a:latin typeface="HK Grotesk Medium"/>
                </a:rPr>
                <a:t>11</a:t>
              </a:r>
              <a:r>
                <a:rPr lang="ru-RU" sz="3725" u="none" dirty="0">
                  <a:solidFill>
                    <a:srgbClr val="393BE4"/>
                  </a:solidFill>
                  <a:latin typeface="HK Grotesk Medium"/>
                </a:rPr>
                <a:t> июня 2022 г.</a:t>
              </a:r>
              <a:endParaRPr lang="en-US" sz="3725" u="none" dirty="0">
                <a:solidFill>
                  <a:srgbClr val="393BE4"/>
                </a:solidFill>
                <a:latin typeface="HK Grotesk Medium"/>
              </a:endParaRPr>
            </a:p>
          </p:txBody>
        </p:sp>
      </p:grpSp>
      <p:sp>
        <p:nvSpPr>
          <p:cNvPr id="13" name="AutoShape 13"/>
          <p:cNvSpPr/>
          <p:nvPr/>
        </p:nvSpPr>
        <p:spPr>
          <a:xfrm rot="-5400000">
            <a:off x="1159023" y="4214606"/>
            <a:ext cx="105380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21054" cy="38505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76069" y="1084067"/>
            <a:ext cx="2664230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ru-RU" sz="1925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ru-RU" sz="1925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sp>
        <p:nvSpPr>
          <p:cNvPr id="18" name="AutoShape 18"/>
          <p:cNvSpPr/>
          <p:nvPr/>
        </p:nvSpPr>
        <p:spPr>
          <a:xfrm rot="-5400000">
            <a:off x="1136981" y="6221502"/>
            <a:ext cx="111693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333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7000"/>
          </a:blip>
          <a:srcRect/>
          <a:stretch>
            <a:fillRect/>
          </a:stretch>
        </p:blipFill>
        <p:spPr>
          <a:xfrm rot="468390">
            <a:off x="6128980" y="-4704139"/>
            <a:ext cx="13915409" cy="904501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7631" y="1488264"/>
            <a:ext cx="4723838" cy="790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ru-RU" sz="5499" u="sng" dirty="0">
                <a:solidFill>
                  <a:srgbClr val="FFFFFF"/>
                </a:solidFill>
                <a:latin typeface="Jura Medium"/>
              </a:rPr>
              <a:t>Кураторы</a:t>
            </a:r>
            <a:endParaRPr lang="en-US" sz="5499" u="sng" dirty="0">
              <a:solidFill>
                <a:srgbClr val="FFFFFF"/>
              </a:solidFill>
              <a:latin typeface="Jura Medium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69384" y="5596840"/>
            <a:ext cx="11078099" cy="6126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00AC0EF5-FFB6-4990-85C4-7C6015BB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7631" y="487505"/>
            <a:ext cx="621054" cy="385053"/>
          </a:xfrm>
          <a:prstGeom prst="rect">
            <a:avLst/>
          </a:prstGeom>
        </p:spPr>
      </p:pic>
      <p:sp>
        <p:nvSpPr>
          <p:cNvPr id="15" name="TextBox 24">
            <a:extLst>
              <a:ext uri="{FF2B5EF4-FFF2-40B4-BE49-F238E27FC236}">
                <a16:creationId xmlns:a16="http://schemas.microsoft.com/office/drawing/2014/main" id="{039228F8-D81C-4596-B9E9-4DF6C2790B77}"/>
              </a:ext>
            </a:extLst>
          </p:cNvPr>
          <p:cNvSpPr txBox="1"/>
          <p:nvPr/>
        </p:nvSpPr>
        <p:spPr>
          <a:xfrm>
            <a:off x="1905000" y="542872"/>
            <a:ext cx="4077294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17"/>
              </a:lnSpc>
            </a:pPr>
            <a:r>
              <a:rPr lang="en-US" sz="1925">
                <a:solidFill>
                  <a:schemeClr val="bg1"/>
                </a:solidFill>
                <a:latin typeface="Jura Medium Bold"/>
              </a:rPr>
              <a:t>ФГБУ "ФЦОМОФВ</a:t>
            </a:r>
            <a:r>
              <a:rPr lang="en-US" sz="1925">
                <a:solidFill>
                  <a:srgbClr val="000000"/>
                </a:solidFill>
                <a:latin typeface="Jura Medium Bold"/>
              </a:rPr>
              <a:t>"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79D65DC3-CFB5-40BA-81A4-907AF2D9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4184" y="207381"/>
            <a:ext cx="821861" cy="1039198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id="{47723880-907C-4E8C-BCA4-9B2538B70E3D}"/>
              </a:ext>
            </a:extLst>
          </p:cNvPr>
          <p:cNvGrpSpPr/>
          <p:nvPr/>
        </p:nvGrpSpPr>
        <p:grpSpPr>
          <a:xfrm>
            <a:off x="9860312" y="1059530"/>
            <a:ext cx="7495323" cy="1439967"/>
            <a:chOff x="0" y="-38100"/>
            <a:chExt cx="6686627" cy="1919957"/>
          </a:xfrm>
        </p:grpSpPr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2A30DAF8-2E0D-4D4C-A3C7-7E7BF54542BC}"/>
                </a:ext>
              </a:extLst>
            </p:cNvPr>
            <p:cNvSpPr txBox="1"/>
            <p:nvPr/>
          </p:nvSpPr>
          <p:spPr>
            <a:xfrm>
              <a:off x="0" y="-38100"/>
              <a:ext cx="6329337" cy="6539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latin typeface="HK Grotesk Medium"/>
                </a:rPr>
                <a:t>Скрынников Богдан Александрович</a:t>
              </a:r>
              <a:endParaRPr lang="en-US" sz="3000" dirty="0">
                <a:latin typeface="HK Grotesk Medium"/>
              </a:endParaRPr>
            </a:p>
          </p:txBody>
        </p:sp>
        <p:sp>
          <p:nvSpPr>
            <p:cNvPr id="41" name="TextBox 6">
              <a:extLst>
                <a:ext uri="{FF2B5EF4-FFF2-40B4-BE49-F238E27FC236}">
                  <a16:creationId xmlns:a16="http://schemas.microsoft.com/office/drawing/2014/main" id="{BDD87A77-3CED-43C8-B395-CEA68B1D3E87}"/>
                </a:ext>
              </a:extLst>
            </p:cNvPr>
            <p:cNvSpPr txBox="1"/>
            <p:nvPr/>
          </p:nvSpPr>
          <p:spPr>
            <a:xfrm>
              <a:off x="0" y="731199"/>
              <a:ext cx="6686627" cy="1150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latin typeface="HK Grotesk Light"/>
                </a:rPr>
                <a:t>Руководитель отдела мониторинга реализации проектов</a:t>
              </a:r>
              <a:endParaRPr lang="en-US" sz="2600" dirty="0">
                <a:latin typeface="HK Grotesk Light"/>
              </a:endParaRPr>
            </a:p>
          </p:txBody>
        </p:sp>
      </p:grpSp>
      <p:sp>
        <p:nvSpPr>
          <p:cNvPr id="49" name="TextBox 14">
            <a:extLst>
              <a:ext uri="{FF2B5EF4-FFF2-40B4-BE49-F238E27FC236}">
                <a16:creationId xmlns:a16="http://schemas.microsoft.com/office/drawing/2014/main" id="{2851D33D-9FB4-49A7-B440-0FC555454104}"/>
              </a:ext>
            </a:extLst>
          </p:cNvPr>
          <p:cNvSpPr txBox="1"/>
          <p:nvPr/>
        </p:nvSpPr>
        <p:spPr>
          <a:xfrm>
            <a:off x="1221699" y="4891545"/>
            <a:ext cx="4364735" cy="4566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479"/>
              </a:lnSpc>
              <a:spcBef>
                <a:spcPct val="0"/>
              </a:spcBef>
            </a:pPr>
            <a:r>
              <a:rPr lang="ru-RU" sz="3200" dirty="0">
                <a:solidFill>
                  <a:srgbClr val="FFFFFF"/>
                </a:solidFill>
                <a:latin typeface="TT Drugs"/>
              </a:rPr>
              <a:t>Тема </a:t>
            </a:r>
            <a:r>
              <a:rPr lang="en-US" sz="3200" dirty="0">
                <a:solidFill>
                  <a:srgbClr val="FFFFFF"/>
                </a:solidFill>
                <a:latin typeface="TT Drugs"/>
              </a:rPr>
              <a:t>"</a:t>
            </a:r>
            <a:r>
              <a:rPr lang="ru-RU" sz="3200" dirty="0">
                <a:solidFill>
                  <a:srgbClr val="FFFFFF"/>
                </a:solidFill>
                <a:latin typeface="TT Drugs"/>
              </a:rPr>
              <a:t>Мониторинг  образовательных организаций, реализующих программы физкультурно-спортивной направленности</a:t>
            </a:r>
            <a:r>
              <a:rPr lang="en-US" sz="3200" dirty="0">
                <a:solidFill>
                  <a:srgbClr val="FFFFFF"/>
                </a:solidFill>
                <a:latin typeface="TT Drugs"/>
              </a:rPr>
              <a:t>" </a:t>
            </a: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2047007A-5EFB-304B-1329-B32A489E41CB}"/>
              </a:ext>
            </a:extLst>
          </p:cNvPr>
          <p:cNvGrpSpPr/>
          <p:nvPr/>
        </p:nvGrpSpPr>
        <p:grpSpPr>
          <a:xfrm>
            <a:off x="9937106" y="3897498"/>
            <a:ext cx="7495323" cy="1439967"/>
            <a:chOff x="68508" y="-418326"/>
            <a:chExt cx="6686627" cy="1919957"/>
          </a:xfrm>
        </p:grpSpPr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C9234615-5062-D466-9CB5-C1661030CB58}"/>
                </a:ext>
              </a:extLst>
            </p:cNvPr>
            <p:cNvSpPr txBox="1"/>
            <p:nvPr/>
          </p:nvSpPr>
          <p:spPr>
            <a:xfrm>
              <a:off x="68508" y="-418326"/>
              <a:ext cx="6329338" cy="6539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latin typeface="HK Grotesk Medium"/>
                </a:rPr>
                <a:t>Гойгов Рамазан Темурович</a:t>
              </a:r>
              <a:endParaRPr lang="en-US" sz="3000" dirty="0">
                <a:latin typeface="HK Grotesk Medium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95A6F43F-5EC8-CD39-F6FC-3A8985DDBA9B}"/>
                </a:ext>
              </a:extLst>
            </p:cNvPr>
            <p:cNvSpPr txBox="1"/>
            <p:nvPr/>
          </p:nvSpPr>
          <p:spPr>
            <a:xfrm>
              <a:off x="68508" y="350973"/>
              <a:ext cx="6686627" cy="1150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latin typeface="HK Grotesk Light"/>
                </a:rPr>
                <a:t>Специалист отдела мониторинга реализации проектов</a:t>
              </a:r>
              <a:endParaRPr lang="en-US" sz="2600" dirty="0">
                <a:latin typeface="HK Grotesk Light"/>
              </a:endParaRPr>
            </a:p>
          </p:txBody>
        </p: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F00769E4-B060-DBD8-3F48-0FC22359F926}"/>
              </a:ext>
            </a:extLst>
          </p:cNvPr>
          <p:cNvGrpSpPr/>
          <p:nvPr/>
        </p:nvGrpSpPr>
        <p:grpSpPr>
          <a:xfrm>
            <a:off x="9879362" y="7003568"/>
            <a:ext cx="7495323" cy="1439967"/>
            <a:chOff x="0" y="-375452"/>
            <a:chExt cx="6686627" cy="1919957"/>
          </a:xfrm>
        </p:grpSpPr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F08F7686-B35A-E472-5D92-53FD20D9DD46}"/>
                </a:ext>
              </a:extLst>
            </p:cNvPr>
            <p:cNvSpPr txBox="1"/>
            <p:nvPr/>
          </p:nvSpPr>
          <p:spPr>
            <a:xfrm>
              <a:off x="0" y="-375452"/>
              <a:ext cx="6329337" cy="6539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ru-RU" sz="3000" dirty="0">
                  <a:latin typeface="HK Grotesk Medium"/>
                </a:rPr>
                <a:t>Даудова Дженнет Умалатовна</a:t>
              </a:r>
              <a:endParaRPr lang="en-US" sz="3000" dirty="0">
                <a:latin typeface="HK Grotesk Medium"/>
              </a:endParaRP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53588ABC-50BA-9E93-0885-BF8D5D661193}"/>
                </a:ext>
              </a:extLst>
            </p:cNvPr>
            <p:cNvSpPr txBox="1"/>
            <p:nvPr/>
          </p:nvSpPr>
          <p:spPr>
            <a:xfrm>
              <a:off x="0" y="393847"/>
              <a:ext cx="6686627" cy="1150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80"/>
                </a:lnSpc>
              </a:pPr>
              <a:r>
                <a:rPr lang="ru-RU" sz="2600" dirty="0">
                  <a:latin typeface="HK Grotesk Light"/>
                </a:rPr>
                <a:t>Специалист отдела мониторинга реализации проектов</a:t>
              </a:r>
              <a:endParaRPr lang="en-US" sz="2600" dirty="0">
                <a:latin typeface="HK Grotesk Light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7309A3-5906-9004-FBD2-34FA6B9CDD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60"/>
          <a:stretch/>
        </p:blipFill>
        <p:spPr>
          <a:xfrm>
            <a:off x="7090038" y="7003568"/>
            <a:ext cx="2391721" cy="2572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1CD4F7-2429-648B-2D08-C8C6CABDB7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r="1596" b="8360"/>
          <a:stretch/>
        </p:blipFill>
        <p:spPr>
          <a:xfrm>
            <a:off x="7066799" y="3859665"/>
            <a:ext cx="2438200" cy="270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273D7F-6B78-1C61-F4DC-708C65384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1912" y="716292"/>
            <a:ext cx="2510588" cy="270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7986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1126</TotalTime>
  <Words>294</Words>
  <Application>Microsoft Office PowerPoint</Application>
  <PresentationFormat>Произвольный</PresentationFormat>
  <Paragraphs>34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Arial</vt:lpstr>
      <vt:lpstr>TT Drugs</vt:lpstr>
      <vt:lpstr>HK Grotesk Light</vt:lpstr>
      <vt:lpstr>Jura Medium</vt:lpstr>
      <vt:lpstr>Calibri</vt:lpstr>
      <vt:lpstr>Jura Medium Bold</vt:lpstr>
      <vt:lpstr>HK Grotesk Light Bold</vt:lpstr>
      <vt:lpstr>HK Grotesk Medium</vt:lpstr>
      <vt:lpstr>Corbel</vt:lpstr>
      <vt:lpstr>Wingdings</vt:lpstr>
      <vt:lpstr>Окаймление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ФГБУ "ФЦОМОФВ"</dc:title>
  <dc:creator>Дженнет Даудова</dc:creator>
  <cp:lastModifiedBy>Богдан Скрынников</cp:lastModifiedBy>
  <cp:revision>22</cp:revision>
  <dcterms:created xsi:type="dcterms:W3CDTF">2006-08-16T00:00:00Z</dcterms:created>
  <dcterms:modified xsi:type="dcterms:W3CDTF">2022-05-13T07:19:24Z</dcterms:modified>
  <dc:identifier>DAE7maLDmIc</dc:identifier>
</cp:coreProperties>
</file>