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86" r:id="rId10"/>
    <p:sldId id="287" r:id="rId11"/>
    <p:sldId id="278" r:id="rId12"/>
    <p:sldId id="279" r:id="rId13"/>
    <p:sldId id="283" r:id="rId14"/>
    <p:sldId id="288" r:id="rId15"/>
    <p:sldId id="285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8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280" y="812880"/>
            <a:ext cx="5343480" cy="4006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hdr"/>
          </p:nvPr>
        </p:nvSpPr>
        <p:spPr>
          <a:xfrm>
            <a:off x="0" y="0"/>
            <a:ext cx="3279600" cy="533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&lt;header&gt;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dt"/>
          </p:nvPr>
        </p:nvSpPr>
        <p:spPr>
          <a:xfrm>
            <a:off x="4277880" y="0"/>
            <a:ext cx="3279960" cy="5335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3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0" y="10156680"/>
            <a:ext cx="327960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93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4277880" y="10156680"/>
            <a:ext cx="327996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93000"/>
              </a:lnSpc>
            </a:pPr>
            <a:fld id="{DBC7DFB1-557E-48A1-B7AD-AC6962698BB1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7CB8FB82-39CE-49DB-96B7-D4E1BC2AF1AB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1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632F3CE0-1EB7-47A4-ACB4-8F0AB0729005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10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B7F0EBF3-CF86-4B04-9DA7-C11F63249B28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11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71919E94-083E-4753-A21A-51CA9E55164C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13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359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EE60D2CB-EC05-4BBB-A4D0-8F1D30C2F334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2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93175020-5D59-4DAA-8223-254E8E7714AD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3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01BF864E-AAD0-4FAE-9426-6B09A48398C5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4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C4B03786-4AC8-4BE7-BB6D-3D3881590FBF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5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357AE54C-4E9F-476B-85C9-9E3616E8AE00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6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39635DB0-500E-4BD4-86FA-099C5585B5A0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7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871F59B4-894B-4744-8248-9CD471667953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8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0619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0"/>
            <a:ext cx="144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5B4AD5D9-9201-4844-8100-9EADF5D27803}" type="slidenum">
              <a:rPr lang="ru-RU" sz="1400" b="0" strike="noStrike" spc="-1">
                <a:solidFill>
                  <a:srgbClr val="000000"/>
                </a:solidFill>
                <a:latin typeface="Arial"/>
                <a:ea typeface="SimSun"/>
              </a:rPr>
              <a:t>9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22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28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136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28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1360" y="3968280"/>
            <a:ext cx="264924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160" cy="215784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14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7" name="CustomShape 1"/>
          <p:cNvSpPr/>
          <p:nvPr/>
        </p:nvSpPr>
        <p:spPr>
          <a:xfrm>
            <a:off x="3029040" y="6356520"/>
            <a:ext cx="308592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85440" y="1122120"/>
            <a:ext cx="7769160" cy="23842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28560" y="6356160"/>
            <a:ext cx="2054160" cy="361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SimSun"/>
              </a:rPr>
              <a:t>22.2.19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458040" y="6356160"/>
            <a:ext cx="2054160" cy="361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AB0A8888-8350-48E4-877D-90FDE3706BEE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SimSun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pPr marL="342720" indent="-342720">
              <a:spcAft>
                <a:spcPts val="1423"/>
              </a:spcAf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/>
          <p:nvPr/>
        </p:nvPicPr>
        <p:blipFill>
          <a:blip r:embed="rId14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3029040" y="6356520"/>
            <a:ext cx="308592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2"/>
          <p:cNvSpPr>
            <a:spLocks noGrp="1"/>
          </p:cNvSpPr>
          <p:nvPr>
            <p:ph type="dt"/>
          </p:nvPr>
        </p:nvSpPr>
        <p:spPr>
          <a:xfrm>
            <a:off x="628560" y="6356160"/>
            <a:ext cx="2054160" cy="361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SimSun"/>
              </a:rPr>
              <a:t>22.2.19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sldNum"/>
          </p:nvPr>
        </p:nvSpPr>
        <p:spPr>
          <a:xfrm>
            <a:off x="6458040" y="6356160"/>
            <a:ext cx="2054160" cy="361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fld id="{9412BD3B-2C35-4305-8E8A-469917B194AE}" type="slidenum">
              <a:rPr lang="ru-RU" sz="1800" b="0" strike="noStrike" spc="-1">
                <a:solidFill>
                  <a:srgbClr val="000000"/>
                </a:solidFill>
                <a:latin typeface="Calibri"/>
                <a:ea typeface="SimSun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</p:spPr>
        <p:txBody>
          <a:bodyPr lIns="0" tIns="21240" rIns="0" bIns="0">
            <a:normAutofit/>
          </a:bodyPr>
          <a:lstStyle/>
          <a:p>
            <a:pPr marL="342720" indent="-342720">
              <a:spcAft>
                <a:spcPts val="1423"/>
              </a:spcAft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Aft>
                <a:spcPts val="1423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Рисунок 90"/>
          <p:cNvPicPr/>
          <p:nvPr/>
        </p:nvPicPr>
        <p:blipFill>
          <a:blip r:embed="rId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403123" y="1238864"/>
            <a:ext cx="8367251" cy="40617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90000"/>
              </a:lnSpc>
            </a:pPr>
            <a:r>
              <a:rPr lang="ru-RU" sz="4400" b="1" spc="-1" dirty="0">
                <a:solidFill>
                  <a:schemeClr val="bg1"/>
                </a:solidFill>
                <a:latin typeface="Arial"/>
                <a:ea typeface="SimSun"/>
              </a:rPr>
              <a:t>К</a:t>
            </a: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оммуникаци</a:t>
            </a:r>
            <a:r>
              <a:rPr lang="ru-RU" sz="4400" b="1" spc="-1" dirty="0" smtClean="0">
                <a:solidFill>
                  <a:schemeClr val="bg1"/>
                </a:solidFill>
                <a:latin typeface="Arial"/>
                <a:ea typeface="SimSun"/>
              </a:rPr>
              <a:t>и педагогических работников физкультурно-спортивного профиля</a:t>
            </a: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  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b="1" spc="-1" dirty="0" smtClean="0">
                <a:solidFill>
                  <a:schemeClr val="bg1"/>
                </a:solidFill>
                <a:latin typeface="Arial"/>
                <a:ea typeface="SimSun"/>
              </a:rPr>
              <a:t>с </a:t>
            </a: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 родителями обучающихся   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с ОВЗ</a:t>
            </a:r>
            <a:endParaRPr lang="ru-RU" sz="44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68360" y="620640"/>
            <a:ext cx="8136000" cy="5510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64840" indent="-455400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ЗАДАЧА - ВОВЛЕЧЕНИЕ РОДИТЕЛЯ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НАВЫК: ПРЕДЛОЖЕНИЕ СВОИХ МЫСЛЕЙ, АРГУМЕНТОВ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«Я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думаю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, у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этой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проблемы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есть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несколько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аспетов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,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которые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мы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могли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бы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обсудить…» ПАУЗА!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«Я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бы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хотел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добавить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кое-что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к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вашим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рассуждениям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…» ПАУЗА!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«Я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могу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объяснить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,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если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хотите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…» ПАУЗА!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65471" y="476280"/>
            <a:ext cx="8337755" cy="5832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64840" indent="-455400">
              <a:lnSpc>
                <a:spcPct val="92000"/>
              </a:lnSpc>
              <a:spcAft>
                <a:spcPts val="1423"/>
              </a:spcAft>
            </a:pPr>
            <a:r>
              <a:rPr lang="en-GB" sz="40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НАВЫК: ПОТРЕБНОСТЬ В ИНФОРМАЦИИ</a:t>
            </a:r>
            <a:endParaRPr lang="en-US" sz="40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бы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вы хотели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знать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?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вас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интересует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?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какая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информация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могла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бы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вам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помочь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?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564840" indent="-455400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можно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собрать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список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при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помощи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вопроса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: “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еще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?” и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использовать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его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как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план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объяснения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2880"/>
            <a:ext cx="822960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 sz="4000" b="1" spc="-1" dirty="0" smtClean="0">
              <a:solidFill>
                <a:schemeClr val="bg1"/>
              </a:solidFill>
            </a:endParaRPr>
          </a:p>
          <a:p>
            <a:r>
              <a:rPr lang="ru-RU" sz="4000" b="1" spc="-1" dirty="0" smtClean="0">
                <a:solidFill>
                  <a:schemeClr val="bg1"/>
                </a:solidFill>
              </a:rPr>
              <a:t>4 </a:t>
            </a:r>
            <a:r>
              <a:rPr lang="ru-RU" sz="4000" b="1" spc="-1" dirty="0">
                <a:solidFill>
                  <a:schemeClr val="bg1"/>
                </a:solidFill>
              </a:rPr>
              <a:t>ЭТАП </a:t>
            </a:r>
            <a:endParaRPr lang="ru-RU" sz="4000" b="1" spc="-1" dirty="0" smtClean="0">
              <a:solidFill>
                <a:schemeClr val="bg1"/>
              </a:solidFill>
            </a:endParaRPr>
          </a:p>
          <a:p>
            <a:r>
              <a:rPr lang="en-GB" sz="3600" b="1" spc="-1" dirty="0" smtClean="0">
                <a:solidFill>
                  <a:schemeClr val="bg1"/>
                </a:solidFill>
              </a:rPr>
              <a:t>ЗАВЕРШЕНИЕ</a:t>
            </a:r>
            <a:r>
              <a:rPr lang="ru-RU" sz="3600" b="1" spc="-1" dirty="0" smtClean="0">
                <a:solidFill>
                  <a:schemeClr val="bg1"/>
                </a:solidFill>
              </a:rPr>
              <a:t> </a:t>
            </a:r>
            <a:r>
              <a:rPr lang="en-GB" sz="3600" b="1" spc="-1" dirty="0" smtClean="0">
                <a:solidFill>
                  <a:schemeClr val="bg1"/>
                </a:solidFill>
              </a:rPr>
              <a:t>БЕСЕДЫ</a:t>
            </a:r>
            <a:r>
              <a:rPr lang="ru-RU" sz="3600" b="1" spc="-1" dirty="0" smtClean="0">
                <a:solidFill>
                  <a:schemeClr val="bg1"/>
                </a:solidFill>
              </a:rPr>
              <a:t> </a:t>
            </a:r>
            <a:r>
              <a:rPr lang="en-GB" sz="3600" b="1" spc="-1" dirty="0">
                <a:solidFill>
                  <a:schemeClr val="bg1"/>
                </a:solidFill>
              </a:rPr>
              <a:t>/</a:t>
            </a:r>
            <a:r>
              <a:rPr lang="ru-RU" sz="3600" b="1" spc="-1" dirty="0">
                <a:solidFill>
                  <a:schemeClr val="bg1"/>
                </a:solidFill>
              </a:rPr>
              <a:t> </a:t>
            </a:r>
            <a:r>
              <a:rPr lang="en-GB" sz="3600" b="1" spc="-1" dirty="0" smtClean="0">
                <a:solidFill>
                  <a:schemeClr val="bg1"/>
                </a:solidFill>
              </a:rPr>
              <a:t>ВСТРЕЧИ</a:t>
            </a:r>
            <a:endParaRPr lang="ru-RU" sz="3600" b="1" spc="-1" dirty="0" smtClean="0">
              <a:solidFill>
                <a:schemeClr val="bg1"/>
              </a:solidFill>
            </a:endParaRPr>
          </a:p>
          <a:p>
            <a:endParaRPr lang="en-US" sz="3600" b="1" spc="-1" dirty="0">
              <a:solidFill>
                <a:schemeClr val="bg1"/>
              </a:solidFill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2143431"/>
            <a:ext cx="8229600" cy="4852607"/>
          </a:xfrm>
          <a:prstGeom prst="rect">
            <a:avLst/>
          </a:prstGeom>
          <a:noFill/>
          <a:ln>
            <a:noFill/>
          </a:ln>
        </p:spPr>
        <p:txBody>
          <a:bodyPr lIns="0" tIns="21240" rIns="0" bIns="0">
            <a:noAutofit/>
          </a:bodyPr>
          <a:lstStyle/>
          <a:p>
            <a:pPr marL="564840" indent="-457200">
              <a:spcAft>
                <a:spcPts val="1423"/>
              </a:spcAft>
              <a:buFont typeface="Wingdings" panose="05000000000000000000" pitchFamily="2" charset="2"/>
              <a:buChar char="Ø"/>
            </a:pP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суммир</a:t>
            </a:r>
            <a:r>
              <a:rPr lang="ru-RU" sz="3000" b="1" spc="-1" dirty="0" smtClean="0">
                <a:solidFill>
                  <a:schemeClr val="bg1"/>
                </a:solidFill>
                <a:latin typeface="+mj-lt"/>
              </a:rPr>
              <a:t>уем</a:t>
            </a:r>
            <a:r>
              <a:rPr lang="en-GB" sz="3000" b="1" strike="noStrike" spc="-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кратко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итоги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беседы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и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если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это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возможно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– </a:t>
            </a: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состав</a:t>
            </a:r>
            <a:r>
              <a:rPr lang="ru-RU" sz="3000" b="1" strike="noStrike" spc="-1" dirty="0" err="1" smtClean="0">
                <a:solidFill>
                  <a:schemeClr val="bg1"/>
                </a:solidFill>
                <a:latin typeface="+mj-lt"/>
              </a:rPr>
              <a:t>ляем</a:t>
            </a:r>
            <a:r>
              <a:rPr lang="en-GB" sz="3000" b="1" strike="noStrike" spc="-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план</a:t>
            </a:r>
            <a:endParaRPr lang="en-US" sz="3000" b="1" strike="noStrike" spc="-1" dirty="0">
              <a:solidFill>
                <a:schemeClr val="bg1"/>
              </a:solidFill>
              <a:latin typeface="+mj-lt"/>
            </a:endParaRPr>
          </a:p>
          <a:p>
            <a:pPr marL="564840" indent="-457200">
              <a:spcAft>
                <a:spcPts val="1423"/>
              </a:spcAft>
              <a:buFont typeface="Wingdings" panose="05000000000000000000" pitchFamily="2" charset="2"/>
              <a:buChar char="Ø"/>
            </a:pP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обозначаем</a:t>
            </a:r>
            <a:r>
              <a:rPr lang="en-GB" sz="3000" b="1" strike="noStrike" spc="-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собственную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позицию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и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предпочтение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одной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из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возможных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тактик</a:t>
            </a:r>
            <a:endParaRPr lang="en-US" sz="3000" b="1" strike="noStrike" spc="-1" dirty="0">
              <a:solidFill>
                <a:schemeClr val="bg1"/>
              </a:solidFill>
              <a:latin typeface="+mj-lt"/>
            </a:endParaRPr>
          </a:p>
          <a:p>
            <a:pPr marL="564840" indent="-457200">
              <a:spcAft>
                <a:spcPts val="1423"/>
              </a:spcAft>
              <a:buFont typeface="Wingdings" panose="05000000000000000000" pitchFamily="2" charset="2"/>
              <a:buChar char="Ø"/>
            </a:pPr>
            <a:r>
              <a:rPr lang="ru-RU" sz="3000" b="1" spc="-1" dirty="0">
                <a:solidFill>
                  <a:schemeClr val="bg1"/>
                </a:solidFill>
                <a:latin typeface="+mj-lt"/>
              </a:rPr>
              <a:t>п</a:t>
            </a: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роверяем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что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родители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соглашаются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с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планом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работы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и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все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тревоги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>
                <a:solidFill>
                  <a:schemeClr val="bg1"/>
                </a:solidFill>
                <a:latin typeface="+mj-lt"/>
              </a:rPr>
              <a:t>были</a:t>
            </a:r>
            <a:r>
              <a:rPr lang="en-GB" sz="3000" b="1" strike="noStrike" spc="-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000" b="1" strike="noStrike" spc="-1" dirty="0" err="1" smtClean="0">
                <a:solidFill>
                  <a:schemeClr val="bg1"/>
                </a:solidFill>
                <a:latin typeface="+mj-lt"/>
              </a:rPr>
              <a:t>затронуты</a:t>
            </a:r>
            <a:endParaRPr lang="en-US" sz="3000" b="1" strike="noStrike" spc="-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95280" y="757083"/>
            <a:ext cx="8353440" cy="54569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СТРУКТУРИРОВАНИЕ</a:t>
            </a:r>
            <a:r>
              <a:rPr lang="ru-RU" sz="3600" b="1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ru-RU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ОБЩЕНИЯ С РОДИТЕЛЯМИ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:</a:t>
            </a:r>
            <a:endParaRPr lang="ru-RU" sz="3600" b="1" strike="noStrike" spc="-1" dirty="0" smtClean="0">
              <a:solidFill>
                <a:schemeClr val="bg1"/>
              </a:solidFill>
              <a:latin typeface="Arial"/>
              <a:ea typeface="SimSun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педагогу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–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контроль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над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процессом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консультации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родителям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–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понимание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логики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педагога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обоим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–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эффективное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использование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времени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17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95280" y="2133720"/>
            <a:ext cx="8424720" cy="2519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4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СПАСИБО ЗА ВНИМАНИЕ</a:t>
            </a:r>
            <a:endParaRPr lang="en-US" sz="48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826920" y="765000"/>
            <a:ext cx="7401240" cy="4969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676910" indent="-569595" algn="ctr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СИТУАЦИЯ СЕЙЧАС: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 algn="ctr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Times New Roman"/>
              <a:buChar char="-"/>
            </a:pP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90 %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конфликтов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возникает</a:t>
            </a:r>
            <a:r>
              <a:rPr lang="en-GB" sz="32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 algn="ctr">
              <a:lnSpc>
                <a:spcPct val="92000"/>
              </a:lnSpc>
              <a:spcAft>
                <a:spcPts val="1423"/>
              </a:spcAft>
            </a:pP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из-за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неумения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или</a:t>
            </a:r>
            <a:r>
              <a:rPr lang="en-GB" sz="32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нежелания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педагога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разговаривать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с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родителями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детей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с ОВЗ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 algn="ctr">
              <a:lnSpc>
                <a:spcPct val="92000"/>
              </a:lnSpc>
              <a:spcAft>
                <a:spcPts val="1423"/>
              </a:spcAft>
            </a:pP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 algn="ctr">
              <a:lnSpc>
                <a:spcPct val="92000"/>
              </a:lnSpc>
              <a:spcAft>
                <a:spcPts val="1423"/>
              </a:spcAft>
            </a:pP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-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менее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50%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педагогов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ru-RU" sz="3200" b="1" spc="-1" dirty="0" smtClean="0">
                <a:solidFill>
                  <a:schemeClr val="bg1"/>
                </a:solidFill>
                <a:latin typeface="Arial"/>
                <a:ea typeface="SimSun"/>
              </a:rPr>
              <a:t>могут</a:t>
            </a:r>
            <a:r>
              <a:rPr lang="en-GB" sz="32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выявить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значимую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информацию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о </a:t>
            </a:r>
            <a:r>
              <a:rPr lang="en-GB" sz="3200" b="1" strike="noStrike" spc="-1" dirty="0" err="1" smtClean="0">
                <a:solidFill>
                  <a:schemeClr val="bg1"/>
                </a:solidFill>
                <a:latin typeface="Arial"/>
                <a:ea typeface="SimSun"/>
              </a:rPr>
              <a:t>ребенке</a:t>
            </a:r>
            <a:endParaRPr lang="en-US" sz="32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971640" y="1604880"/>
            <a:ext cx="7257960" cy="4272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Базовый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принцип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общения</a:t>
            </a:r>
            <a:r>
              <a:rPr lang="en-GB" sz="36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endParaRPr lang="en-US" sz="3600" spc="-1" dirty="0">
              <a:solidFill>
                <a:schemeClr val="bg1"/>
              </a:solidFill>
              <a:latin typeface="Arial"/>
              <a:ea typeface="SimSun"/>
            </a:endParaRPr>
          </a:p>
          <a:p>
            <a:pPr algn="ctr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с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родителями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:</a:t>
            </a:r>
            <a:endParaRPr lang="en-US" sz="3600" b="0" strike="noStrike" spc="-1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92000"/>
              </a:lnSpc>
              <a:spcAft>
                <a:spcPts val="1423"/>
              </a:spcAft>
            </a:pPr>
            <a:r>
              <a:rPr lang="en-GB" sz="36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r>
              <a:rPr lang="en-GB" sz="54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партнерство</a:t>
            </a:r>
            <a:endParaRPr lang="en-US" sz="5400" b="0" strike="noStrike" spc="-1" dirty="0" err="1">
              <a:solidFill>
                <a:schemeClr val="bg1"/>
              </a:solidFill>
              <a:latin typeface="Arial"/>
            </a:endParaRPr>
          </a:p>
          <a:p>
            <a:pPr>
              <a:lnSpc>
                <a:spcPct val="92000"/>
              </a:lnSpc>
              <a:spcAft>
                <a:spcPts val="1423"/>
              </a:spcAft>
            </a:pPr>
            <a:endParaRPr lang="en-US" sz="54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900000" y="907920"/>
            <a:ext cx="7329600" cy="4392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r>
              <a:rPr lang="en-GB" sz="3200" b="1" strike="noStrike" spc="-1" dirty="0">
                <a:solidFill>
                  <a:srgbClr val="808080"/>
                </a:solidFill>
                <a:latin typeface="Arial"/>
                <a:ea typeface="SimSun"/>
              </a:rPr>
              <a:t>	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ПРОБЛЕМЫ, ВОЗНИКАЮЩИЕ В </a:t>
            </a:r>
            <a:r>
              <a:rPr lang="en-GB" sz="32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РАЗГОВОР</a:t>
            </a:r>
            <a:r>
              <a:rPr lang="ru-RU" sz="3200" b="1" spc="-1" dirty="0">
                <a:solidFill>
                  <a:schemeClr val="bg1"/>
                </a:solidFill>
                <a:latin typeface="Arial"/>
                <a:ea typeface="SimSun"/>
              </a:rPr>
              <a:t>Е</a:t>
            </a:r>
            <a:r>
              <a:rPr lang="en-GB" sz="32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2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С РОДИТЕЛЯМИ:</a:t>
            </a:r>
            <a:endParaRPr lang="en-US" sz="32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быстрый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переход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к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формату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вопрос-ответ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перебивание</a:t>
            </a:r>
            <a:endParaRPr lang="en-US" sz="28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концентрация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своем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предмете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без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учета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опыта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ребенка</a:t>
            </a:r>
            <a:endParaRPr lang="en-US" sz="28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часто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главная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проблема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обнаруживается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в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конце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разговора</a:t>
            </a:r>
            <a:endParaRPr lang="en-US" sz="28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971640" y="1123920"/>
            <a:ext cx="7257960" cy="475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1 ЭТАП </a:t>
            </a: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en-GB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НАЧА</a:t>
            </a: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ЛО ОБЩЕНИЯ</a:t>
            </a:r>
            <a:r>
              <a:rPr lang="en-GB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: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установление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первичного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контакта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определение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целей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и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повестки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предстоящего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разговора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75303" y="678426"/>
            <a:ext cx="8288594" cy="505421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en-GB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НАВЫК</a:t>
            </a:r>
            <a:r>
              <a:rPr lang="ru-RU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 НАЧАЛА ОБЩЕНИЯ</a:t>
            </a:r>
            <a:r>
              <a:rPr lang="en-GB" sz="44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:</a:t>
            </a:r>
            <a:endParaRPr lang="ru-RU" sz="4400" b="1" spc="-1" dirty="0">
              <a:solidFill>
                <a:schemeClr val="bg1"/>
              </a:solidFill>
              <a:latin typeface="Arial"/>
              <a:ea typeface="SimSun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endParaRPr lang="ru-RU" sz="3600" b="1" strike="noStrike" spc="-1" dirty="0" smtClean="0">
              <a:solidFill>
                <a:schemeClr val="bg1"/>
              </a:solidFill>
              <a:latin typeface="Arial"/>
              <a:ea typeface="SimSun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ОТКРЫВАЮЩИЙ 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ВОПРОС</a:t>
            </a:r>
            <a:endParaRPr lang="en-US" sz="3600" b="0" strike="noStrike" spc="-1" dirty="0" smtClean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-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привело вас к нам в школу?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-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чтобы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вы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хотели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обсудить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сегодня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?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-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слушаю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вас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…?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2284" y="288488"/>
            <a:ext cx="8170606" cy="504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r>
              <a:rPr lang="ru-RU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2 ЭТАП </a:t>
            </a:r>
            <a:endParaRPr lang="ru-RU" sz="3600" b="1" strike="noStrike" spc="-1" dirty="0" smtClean="0">
              <a:solidFill>
                <a:schemeClr val="bg1"/>
              </a:solidFill>
              <a:latin typeface="Arial"/>
              <a:ea typeface="SimSun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r>
              <a:rPr lang="ru-RU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СБОР </a:t>
            </a:r>
            <a:r>
              <a:rPr lang="ru-RU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ИНФОРМАЦИИ</a:t>
            </a:r>
          </a:p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НАВЫК</a:t>
            </a:r>
            <a:r>
              <a:rPr lang="ru-RU" sz="3600" b="1" spc="-1" dirty="0" smtClean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: 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ВНИМАТЕЛЬНОЕ</a:t>
            </a:r>
            <a:r>
              <a:rPr lang="ru-RU" sz="3600" b="1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СЛУШАНИЕ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молчание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=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выжидание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пауз</a:t>
            </a:r>
            <a:endParaRPr lang="en-US" sz="28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нейтральное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подбадривание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-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”.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конечно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”,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продолжайте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”,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понимаю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”, “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расскажите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подробнее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”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невербальное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общение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–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зрительный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контакт</a:t>
            </a:r>
            <a:endParaRPr lang="en-US" sz="28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наблюдение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за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вербальными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и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невербальными</a:t>
            </a:r>
            <a:r>
              <a:rPr lang="en-GB" sz="28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28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сигналами</a:t>
            </a:r>
            <a:r>
              <a:rPr lang="en-GB" sz="28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endParaRPr lang="en-US" sz="28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245806" y="471867"/>
            <a:ext cx="8563897" cy="453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ru-RU" sz="4400" b="1" spc="-1" dirty="0" smtClean="0">
                <a:solidFill>
                  <a:schemeClr val="bg1"/>
                </a:solidFill>
                <a:latin typeface="Arial"/>
                <a:ea typeface="SimSun"/>
              </a:rPr>
              <a:t>3 ЭТАП </a:t>
            </a:r>
            <a:endParaRPr lang="ru-RU" sz="4400" b="1" spc="-1" dirty="0" smtClean="0">
              <a:solidFill>
                <a:schemeClr val="bg1"/>
              </a:solidFill>
              <a:latin typeface="Arial"/>
              <a:ea typeface="SimSun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ru-RU" sz="3600" b="1" spc="-1" dirty="0" smtClean="0">
                <a:solidFill>
                  <a:schemeClr val="bg1"/>
                </a:solidFill>
                <a:latin typeface="Arial"/>
                <a:ea typeface="SimSun"/>
              </a:rPr>
              <a:t>РАЗЪЯСНЕНИЕ и </a:t>
            </a:r>
            <a:r>
              <a:rPr lang="en-GB" sz="3600" b="1" strike="noStrike" spc="-1" dirty="0" smtClean="0">
                <a:solidFill>
                  <a:schemeClr val="bg1"/>
                </a:solidFill>
                <a:latin typeface="Arial"/>
                <a:ea typeface="SimSun"/>
              </a:rPr>
              <a:t>ПЛАНИРОВАНИЕ:</a:t>
            </a:r>
            <a:endParaRPr lang="ru-RU" sz="3600" b="1" strike="noStrike" spc="-1" dirty="0" smtClean="0">
              <a:solidFill>
                <a:schemeClr val="bg1"/>
              </a:solidFill>
              <a:latin typeface="Arial"/>
              <a:ea typeface="SimSun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ru-RU" sz="3600" b="1" spc="-1" dirty="0" smtClean="0">
                <a:solidFill>
                  <a:schemeClr val="bg1"/>
                </a:solidFill>
                <a:latin typeface="Arial"/>
                <a:ea typeface="SimSun"/>
              </a:rPr>
              <a:t>ЭКОНОМИЯ ВРЕМЕНИ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pc="-1" dirty="0" err="1">
                <a:solidFill>
                  <a:schemeClr val="bg1"/>
                </a:solidFill>
                <a:latin typeface="Arial"/>
                <a:ea typeface="SimSun"/>
              </a:rPr>
              <a:t>уменьшение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тревоги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родителей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pc="-1" dirty="0" err="1">
                <a:solidFill>
                  <a:schemeClr val="bg1"/>
                </a:solidFill>
                <a:latin typeface="Arial"/>
                <a:ea typeface="SimSun"/>
              </a:rPr>
              <a:t>меньше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риск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поздно</a:t>
            </a:r>
            <a:r>
              <a:rPr lang="en-GB" sz="3600" b="1" spc="-1" dirty="0">
                <a:solidFill>
                  <a:schemeClr val="bg1"/>
                </a:solidFill>
                <a:latin typeface="Arial"/>
                <a:ea typeface="SimSun"/>
              </a:rPr>
              <a:t> 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  <a:p>
            <a:pPr marL="676910" indent="-569595">
              <a:lnSpc>
                <a:spcPct val="92000"/>
              </a:lnSpc>
              <a:spcAft>
                <a:spcPts val="1423"/>
              </a:spcAft>
            </a:pP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	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возникающих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(в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дверях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) 	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проблем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43967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826920" y="1123920"/>
            <a:ext cx="7488360" cy="446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r>
              <a:rPr lang="en-GB" sz="44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НАВЫК: ОБОБЩЕНИЕ</a:t>
            </a:r>
            <a:endParaRPr lang="en-US" sz="44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</a:pPr>
            <a:endParaRPr lang="en-US" sz="4400" b="0" strike="noStrike" spc="-1" dirty="0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дает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передышку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дает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родителям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ощущение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,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что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их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выслушали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  <a:p>
            <a:pPr marL="564515" indent="-455295">
              <a:lnSpc>
                <a:spcPct val="92000"/>
              </a:lnSpc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служит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проявлением</a:t>
            </a:r>
            <a:r>
              <a:rPr lang="en-GB" sz="3600" b="1" strike="noStrike" spc="-1" dirty="0">
                <a:solidFill>
                  <a:schemeClr val="bg1"/>
                </a:solidFill>
                <a:latin typeface="Arial"/>
                <a:ea typeface="SimSun"/>
              </a:rPr>
              <a:t> </a:t>
            </a:r>
            <a:r>
              <a:rPr lang="en-GB" sz="3600" b="1" strike="noStrike" spc="-1" dirty="0" err="1">
                <a:solidFill>
                  <a:schemeClr val="bg1"/>
                </a:solidFill>
                <a:latin typeface="Arial"/>
                <a:ea typeface="SimSun"/>
              </a:rPr>
              <a:t>эмпатии</a:t>
            </a:r>
            <a:endParaRPr lang="en-US" sz="3600" b="0" strike="noStrike" spc="-1" dirty="0" err="1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802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296</Words>
  <Application>Microsoft Office PowerPoint</Application>
  <PresentationFormat>Экран (4:3)</PresentationFormat>
  <Paragraphs>77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SimSun</vt:lpstr>
      <vt:lpstr>Arial</vt:lpstr>
      <vt:lpstr>Arial Unicode MS</vt:lpstr>
      <vt:lpstr>Calibri</vt:lpstr>
      <vt:lpstr>DejaVu Sans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</dc:creator>
  <dc:description/>
  <cp:lastModifiedBy>Пользователь</cp:lastModifiedBy>
  <cp:revision>46</cp:revision>
  <dcterms:modified xsi:type="dcterms:W3CDTF">2019-04-10T13:42:15Z</dcterms:modified>
  <dc:language>en-US</dc:language>
</cp:coreProperties>
</file>