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1" r:id="rId6"/>
    <p:sldId id="264" r:id="rId7"/>
    <p:sldId id="266" r:id="rId8"/>
    <p:sldId id="287" r:id="rId9"/>
    <p:sldId id="269" r:id="rId10"/>
    <p:sldId id="272" r:id="rId11"/>
    <p:sldId id="273" r:id="rId12"/>
    <p:sldId id="274" r:id="rId13"/>
    <p:sldId id="284" r:id="rId14"/>
    <p:sldId id="281" r:id="rId15"/>
    <p:sldId id="286" r:id="rId16"/>
    <p:sldId id="276" r:id="rId17"/>
    <p:sldId id="283" r:id="rId18"/>
    <p:sldId id="277" r:id="rId19"/>
    <p:sldId id="285" r:id="rId20"/>
    <p:sldId id="279" r:id="rId21"/>
    <p:sldId id="28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570"/>
    <p:restoredTop sz="94830"/>
  </p:normalViewPr>
  <p:slideViewPr>
    <p:cSldViewPr snapToGrid="0" snapToObjects="1">
      <p:cViewPr>
        <p:scale>
          <a:sx n="56" d="100"/>
          <a:sy n="56" d="100"/>
        </p:scale>
        <p:origin x="-186" y="-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4A26F-E0C2-B349-B349-4F02AD17C396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94775-01BE-6047-A8DA-38236A50E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212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D94775-01BE-6047-A8DA-38236A50E5C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436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ADAB-911B-C741-B6EB-D564981FAE6B}" type="datetime1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D7CFC-C709-F644-A1BC-4F785843F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091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9324-722E-F74A-A603-3C7A12A9964D}" type="datetime1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D7CFC-C709-F644-A1BC-4F785843F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588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7CB5-51CF-BE4C-82A5-A028BF1D9A7B}" type="datetime1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D7CFC-C709-F644-A1BC-4F785843F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169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74ED0-12EF-F24D-B2AD-07B9CA5DDB4F}" type="datetime1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D7CFC-C709-F644-A1BC-4F785843F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8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FFF4-10D4-F544-8B4C-7DBB33996237}" type="datetime1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D7CFC-C709-F644-A1BC-4F785843F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477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D07D-FAF6-B84E-A355-B8E9B72542BB}" type="datetime1">
              <a:rPr lang="ru-RU" smtClean="0"/>
              <a:t>23.04.2021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D7CFC-C709-F644-A1BC-4F785843F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179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F55D-E00F-6847-9497-B6FFD325BAC4}" type="datetime1">
              <a:rPr lang="ru-RU" smtClean="0"/>
              <a:t>23.04.2021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D7CFC-C709-F644-A1BC-4F785843F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52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65D7E-FF6E-924E-8593-2D9A4C3A70B1}" type="datetime1">
              <a:rPr lang="ru-RU" smtClean="0"/>
              <a:t>23.04.2021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D7CFC-C709-F644-A1BC-4F785843F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563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93CBF-0F7A-9E42-AFD3-A962C56DA218}" type="datetime1">
              <a:rPr lang="ru-RU" smtClean="0"/>
              <a:t>23.04.2021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D7CFC-C709-F644-A1BC-4F785843F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597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60B3-4EB3-824A-9D4D-54470240F62E}" type="datetime1">
              <a:rPr lang="ru-RU" smtClean="0"/>
              <a:t>23.04.2021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D7CFC-C709-F644-A1BC-4F785843F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225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5681-B6EF-9D4C-8F57-CA676F97558D}" type="datetime1">
              <a:rPr lang="ru-RU" smtClean="0"/>
              <a:t>23.04.2021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D7CFC-C709-F644-A1BC-4F785843F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208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0861E-90D0-8242-A56B-213DF592267E}" type="datetime1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D7CFC-C709-F644-A1BC-4F785843F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58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BD6C0C-9C96-9844-851D-9CE224EF1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855" y="3562714"/>
            <a:ext cx="12038290" cy="2766833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194194"/>
                </a:solidFill>
                <a:latin typeface="+mn-lt"/>
                <a:cs typeface="Times New Roman" panose="02020603050405020304" pitchFamily="18" charset="0"/>
              </a:rPr>
              <a:t>Основные направления </a:t>
            </a:r>
            <a:br>
              <a:rPr lang="ru-RU" sz="4800" b="1" dirty="0" smtClean="0">
                <a:solidFill>
                  <a:srgbClr val="194194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194194"/>
                </a:solidFill>
                <a:latin typeface="+mn-lt"/>
                <a:cs typeface="Times New Roman" panose="02020603050405020304" pitchFamily="18" charset="0"/>
              </a:rPr>
              <a:t>и </a:t>
            </a:r>
            <a:r>
              <a:rPr lang="ru-RU" sz="4800" b="1" dirty="0">
                <a:solidFill>
                  <a:srgbClr val="194194"/>
                </a:solidFill>
                <a:latin typeface="+mn-lt"/>
                <a:cs typeface="Times New Roman" panose="02020603050405020304" pitchFamily="18" charset="0"/>
              </a:rPr>
              <a:t>перспективы развития </a:t>
            </a:r>
            <a:br>
              <a:rPr lang="ru-RU" sz="4800" b="1" dirty="0">
                <a:solidFill>
                  <a:srgbClr val="194194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194194"/>
                </a:solidFill>
                <a:latin typeface="+mn-lt"/>
                <a:cs typeface="Times New Roman" panose="02020603050405020304" pitchFamily="18" charset="0"/>
              </a:rPr>
              <a:t>Национальной Ассоциации учителей физической культуры </a:t>
            </a:r>
            <a:br>
              <a:rPr lang="ru-RU" sz="4800" b="1" dirty="0">
                <a:solidFill>
                  <a:srgbClr val="194194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194194"/>
                </a:solidFill>
                <a:latin typeface="+mn-lt"/>
                <a:cs typeface="Times New Roman" panose="02020603050405020304" pitchFamily="18" charset="0"/>
              </a:rPr>
              <a:t>(Ассоциация «НАУФК»)</a:t>
            </a:r>
            <a:r>
              <a:rPr lang="ru-RU" sz="4800" b="1" dirty="0">
                <a:solidFill>
                  <a:srgbClr val="1941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>
                <a:solidFill>
                  <a:srgbClr val="1941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solidFill>
                <a:srgbClr val="1941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8B5FE19-9429-6047-93A7-2D7D36A6A7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5" t="44992" r="8574" b="14782"/>
          <a:stretch/>
        </p:blipFill>
        <p:spPr>
          <a:xfrm>
            <a:off x="300172" y="210420"/>
            <a:ext cx="4198595" cy="233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754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>
            <a:extLst>
              <a:ext uri="{FF2B5EF4-FFF2-40B4-BE49-F238E27FC236}">
                <a16:creationId xmlns="" xmlns:a16="http://schemas.microsoft.com/office/drawing/2014/main" id="{118BB442-FDEF-4D48-B18F-49E20983C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D7CFC-C709-F644-A1BC-4F785843F005}" type="slidenum">
              <a:rPr lang="ru-RU" sz="1600" smtClean="0">
                <a:solidFill>
                  <a:srgbClr val="194194"/>
                </a:solidFill>
              </a:rPr>
              <a:t>10</a:t>
            </a:fld>
            <a:endParaRPr lang="ru-RU" sz="1600" dirty="0">
              <a:solidFill>
                <a:srgbClr val="194194"/>
              </a:solidFill>
            </a:endParaRPr>
          </a:p>
        </p:txBody>
      </p:sp>
      <p:pic>
        <p:nvPicPr>
          <p:cNvPr id="14" name="Рисунок 13" descr="Изображение выглядит как костюм&#10;&#10;Автоматически созданное описание">
            <a:extLst>
              <a:ext uri="{FF2B5EF4-FFF2-40B4-BE49-F238E27FC236}">
                <a16:creationId xmlns="" xmlns:a16="http://schemas.microsoft.com/office/drawing/2014/main" id="{B70462BD-36AB-DB42-9D17-1842E46C9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91" y="1550921"/>
            <a:ext cx="2289947" cy="228994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человек&#10;&#10;Автоматически созданное описание">
            <a:extLst>
              <a:ext uri="{FF2B5EF4-FFF2-40B4-BE49-F238E27FC236}">
                <a16:creationId xmlns="" xmlns:a16="http://schemas.microsoft.com/office/drawing/2014/main" id="{BE453028-7EA0-1844-BBB4-D88D87783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271" y="1550922"/>
            <a:ext cx="2289947" cy="2289947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человек&#10;&#10;Автоматически созданное описание">
            <a:extLst>
              <a:ext uri="{FF2B5EF4-FFF2-40B4-BE49-F238E27FC236}">
                <a16:creationId xmlns="" xmlns:a16="http://schemas.microsoft.com/office/drawing/2014/main" id="{551348F9-BD7F-9947-A2D7-31C0D57DA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1608" y="1550922"/>
            <a:ext cx="2289947" cy="228994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B662AF94-35AB-9B4C-9FC7-6364E407A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0579" y="1584928"/>
            <a:ext cx="2289947" cy="228994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E30001-1695-7944-8D64-886173D24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075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194194"/>
                </a:solidFill>
                <a:latin typeface="+mn-lt"/>
              </a:rPr>
              <a:t>Президиум Ассоциации </a:t>
            </a:r>
            <a:br>
              <a:rPr lang="ru-RU" sz="4800" b="1" dirty="0">
                <a:solidFill>
                  <a:srgbClr val="194194"/>
                </a:solidFill>
                <a:latin typeface="+mn-lt"/>
              </a:rPr>
            </a:br>
            <a:r>
              <a:rPr lang="ru-RU" sz="4800" b="1" dirty="0">
                <a:solidFill>
                  <a:srgbClr val="194194"/>
                </a:solidFill>
                <a:latin typeface="+mn-lt"/>
              </a:rPr>
              <a:t>«НАУФК»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EF1FD0D-A244-AD49-92F7-54C903CE50B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5" t="44992" r="8574" b="14782"/>
          <a:stretch/>
        </p:blipFill>
        <p:spPr>
          <a:xfrm>
            <a:off x="396037" y="314785"/>
            <a:ext cx="2319612" cy="12875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62DEE1E-46EF-D64E-9F49-677F6C95E501}"/>
              </a:ext>
            </a:extLst>
          </p:cNvPr>
          <p:cNvSpPr txBox="1"/>
          <p:nvPr/>
        </p:nvSpPr>
        <p:spPr>
          <a:xfrm>
            <a:off x="613389" y="3543484"/>
            <a:ext cx="24702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94194"/>
                </a:solidFill>
              </a:rPr>
              <a:t>Федченко Николай Семенович</a:t>
            </a:r>
            <a:r>
              <a:rPr lang="ru-RU" dirty="0">
                <a:solidFill>
                  <a:srgbClr val="194194"/>
                </a:solidFill>
              </a:rPr>
              <a:t>, учредитель НАУФК, директор ФГБУ «ФЦОМОФВ», Министерство просвещения Российской Федерации,</a:t>
            </a:r>
          </a:p>
          <a:p>
            <a:pPr algn="ctr"/>
            <a:r>
              <a:rPr lang="ru-RU" dirty="0">
                <a:solidFill>
                  <a:srgbClr val="194194"/>
                </a:solidFill>
              </a:rPr>
              <a:t> кандидат педагогических наук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3E9720A-155C-7644-B5F1-A164687E99FA}"/>
              </a:ext>
            </a:extLst>
          </p:cNvPr>
          <p:cNvSpPr txBox="1"/>
          <p:nvPr/>
        </p:nvSpPr>
        <p:spPr>
          <a:xfrm>
            <a:off x="3566123" y="3549413"/>
            <a:ext cx="24702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94194"/>
                </a:solidFill>
              </a:rPr>
              <a:t>Разова Елена Владимировна</a:t>
            </a:r>
            <a:r>
              <a:rPr lang="ru-RU" dirty="0">
                <a:solidFill>
                  <a:srgbClr val="194194"/>
                </a:solidFill>
              </a:rPr>
              <a:t>, председатель НАУФК, заместитель декана по научной работе факультета физической культуры МГОУ, кандидат педагогических наук, доцент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D74931F-4B02-1440-B8D6-D8C64B72CC57}"/>
              </a:ext>
            </a:extLst>
          </p:cNvPr>
          <p:cNvSpPr txBox="1"/>
          <p:nvPr/>
        </p:nvSpPr>
        <p:spPr>
          <a:xfrm>
            <a:off x="6402697" y="3543484"/>
            <a:ext cx="24702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94194"/>
                </a:solidFill>
              </a:rPr>
              <a:t>Анисимова Марина Вячеславовна</a:t>
            </a:r>
            <a:r>
              <a:rPr lang="ru-RU" dirty="0">
                <a:solidFill>
                  <a:srgbClr val="194194"/>
                </a:solidFill>
              </a:rPr>
              <a:t>, </a:t>
            </a:r>
            <a:r>
              <a:rPr lang="ru-RU" dirty="0" smtClean="0">
                <a:solidFill>
                  <a:srgbClr val="194194"/>
                </a:solidFill>
              </a:rPr>
              <a:t>руководитель Федерального ресурсного центра развития дополнительного образования детей физкультурно-спортивной направленности</a:t>
            </a:r>
            <a:endParaRPr lang="ru-RU" dirty="0">
              <a:solidFill>
                <a:srgbClr val="19419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5994A5E-A06C-3D44-A8A8-FD7A01736C50}"/>
              </a:ext>
            </a:extLst>
          </p:cNvPr>
          <p:cNvSpPr txBox="1"/>
          <p:nvPr/>
        </p:nvSpPr>
        <p:spPr>
          <a:xfrm>
            <a:off x="8872942" y="3549413"/>
            <a:ext cx="26878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94194"/>
                </a:solidFill>
              </a:rPr>
              <a:t>Крякина Елена Валерьевна</a:t>
            </a:r>
            <a:r>
              <a:rPr lang="ru-RU" dirty="0">
                <a:solidFill>
                  <a:srgbClr val="194194"/>
                </a:solidFill>
              </a:rPr>
              <a:t>, заместитель председателя НАУФК, доцент кафедры теории и методики физического воспитания и спорта факультета физической культуры МГОУ, кандидат педагогических наук, доцент</a:t>
            </a:r>
          </a:p>
        </p:txBody>
      </p:sp>
    </p:spTree>
    <p:extLst>
      <p:ext uri="{BB962C8B-B14F-4D97-AF65-F5344CB8AC3E}">
        <p14:creationId xmlns:p14="http://schemas.microsoft.com/office/powerpoint/2010/main" val="3425128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>
            <a:extLst>
              <a:ext uri="{FF2B5EF4-FFF2-40B4-BE49-F238E27FC236}">
                <a16:creationId xmlns="" xmlns:a16="http://schemas.microsoft.com/office/drawing/2014/main" id="{2DF154E3-5C91-814E-9E1D-479DA3CAA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D7CFC-C709-F644-A1BC-4F785843F005}" type="slidenum">
              <a:rPr lang="ru-RU" sz="1600" smtClean="0">
                <a:solidFill>
                  <a:srgbClr val="194194"/>
                </a:solidFill>
              </a:rPr>
              <a:t>11</a:t>
            </a:fld>
            <a:endParaRPr lang="ru-RU" sz="1600" dirty="0">
              <a:solidFill>
                <a:srgbClr val="194194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92B98E0-45FE-DB48-AC41-119497F6B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12" y="1472068"/>
            <a:ext cx="2138766" cy="213876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DB83E8EE-096D-8F43-9945-F21B8D171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924" y="1600702"/>
            <a:ext cx="2138766" cy="213876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10F6234E-41EF-4548-B5B8-BBEF1820C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1747" y="1429923"/>
            <a:ext cx="2309545" cy="230954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F633F3F-BAA3-D045-8D52-935F85C314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7593" y="1472068"/>
            <a:ext cx="2269797" cy="226979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E5041E9A-89A2-1246-B6CD-F3D3AF35A0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1987" y="1536809"/>
            <a:ext cx="2202659" cy="220265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E30001-1695-7944-8D64-886173D24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075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194194"/>
                </a:solidFill>
                <a:latin typeface="+mn-lt"/>
              </a:rPr>
              <a:t>Президиум Ассоциации </a:t>
            </a:r>
            <a:br>
              <a:rPr lang="ru-RU" sz="4800" b="1" dirty="0">
                <a:solidFill>
                  <a:srgbClr val="194194"/>
                </a:solidFill>
                <a:latin typeface="+mn-lt"/>
              </a:rPr>
            </a:br>
            <a:r>
              <a:rPr lang="ru-RU" sz="4800" b="1" dirty="0">
                <a:solidFill>
                  <a:srgbClr val="194194"/>
                </a:solidFill>
                <a:latin typeface="+mn-lt"/>
              </a:rPr>
              <a:t>«НАУФК»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EF1FD0D-A244-AD49-92F7-54C903CE50B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5" t="44992" r="8574" b="14782"/>
          <a:stretch/>
        </p:blipFill>
        <p:spPr>
          <a:xfrm>
            <a:off x="396037" y="314785"/>
            <a:ext cx="2319612" cy="12875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1E53A32-D40C-E445-AB6F-C8EFEC3B97D4}"/>
              </a:ext>
            </a:extLst>
          </p:cNvPr>
          <p:cNvSpPr txBox="1"/>
          <p:nvPr/>
        </p:nvSpPr>
        <p:spPr>
          <a:xfrm>
            <a:off x="500676" y="3391700"/>
            <a:ext cx="21134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94194"/>
                </a:solidFill>
              </a:rPr>
              <a:t>Матвеев Анатолий Петрович</a:t>
            </a:r>
            <a:r>
              <a:rPr lang="ru-RU" dirty="0">
                <a:solidFill>
                  <a:srgbClr val="194194"/>
                </a:solidFill>
              </a:rPr>
              <a:t>, заведующий кафедрой</a:t>
            </a:r>
          </a:p>
          <a:p>
            <a:pPr algn="ctr"/>
            <a:r>
              <a:rPr lang="ru-RU" dirty="0">
                <a:solidFill>
                  <a:srgbClr val="194194"/>
                </a:solidFill>
              </a:rPr>
              <a:t>теории и методики физического воспитания и спорта МГОУ, доктор педагогических наук, профессор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23F5BEC-8547-184A-BA17-877FF1B87B8A}"/>
              </a:ext>
            </a:extLst>
          </p:cNvPr>
          <p:cNvSpPr txBox="1"/>
          <p:nvPr/>
        </p:nvSpPr>
        <p:spPr>
          <a:xfrm>
            <a:off x="2554409" y="3391700"/>
            <a:ext cx="26436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94194"/>
                </a:solidFill>
              </a:rPr>
              <a:t>Храмцов Петр Иванович</a:t>
            </a:r>
            <a:r>
              <a:rPr lang="ru-RU" dirty="0">
                <a:solidFill>
                  <a:srgbClr val="194194"/>
                </a:solidFill>
              </a:rPr>
              <a:t>, </a:t>
            </a:r>
          </a:p>
          <a:p>
            <a:pPr algn="ctr"/>
            <a:r>
              <a:rPr lang="ru-RU" dirty="0">
                <a:solidFill>
                  <a:srgbClr val="194194"/>
                </a:solidFill>
              </a:rPr>
              <a:t>заведующий лабораторией комплексных проблем гигиены детей и подростков  ФГАУ «НМИЦЗД» Минздрава России, доктор медицинских наук, профессор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700FD51-8065-1A46-9776-D4FC88BA92CD}"/>
              </a:ext>
            </a:extLst>
          </p:cNvPr>
          <p:cNvSpPr txBox="1"/>
          <p:nvPr/>
        </p:nvSpPr>
        <p:spPr>
          <a:xfrm>
            <a:off x="4910342" y="3391700"/>
            <a:ext cx="22723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94194"/>
                </a:solidFill>
              </a:rPr>
              <a:t>Кулишенко Ирина Владимировна</a:t>
            </a:r>
            <a:r>
              <a:rPr lang="ru-RU" dirty="0">
                <a:solidFill>
                  <a:srgbClr val="194194"/>
                </a:solidFill>
              </a:rPr>
              <a:t>, декан факультета физической культуры МГОУ, кандидат педагогических наук, доцент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BDECE64-388C-8B4D-A25F-EB83C6C4BAD4}"/>
              </a:ext>
            </a:extLst>
          </p:cNvPr>
          <p:cNvSpPr txBox="1"/>
          <p:nvPr/>
        </p:nvSpPr>
        <p:spPr>
          <a:xfrm>
            <a:off x="7087163" y="3391700"/>
            <a:ext cx="22697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94194"/>
                </a:solidFill>
              </a:rPr>
              <a:t> Перегудов Юрий Викторович</a:t>
            </a:r>
            <a:r>
              <a:rPr lang="ru-RU" dirty="0">
                <a:solidFill>
                  <a:srgbClr val="194194"/>
                </a:solidFill>
              </a:rPr>
              <a:t>, директор МБОУ «Детский оздоровительно-образовательный центр»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3943ED3-69EC-5C40-9C71-61EF49FE05E4}"/>
              </a:ext>
            </a:extLst>
          </p:cNvPr>
          <p:cNvSpPr txBox="1"/>
          <p:nvPr/>
        </p:nvSpPr>
        <p:spPr>
          <a:xfrm>
            <a:off x="9123809" y="3391700"/>
            <a:ext cx="26277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94194"/>
                </a:solidFill>
              </a:rPr>
              <a:t>Лахманский Евгений Семёнович</a:t>
            </a:r>
            <a:r>
              <a:rPr lang="ru-RU" dirty="0">
                <a:solidFill>
                  <a:srgbClr val="194194"/>
                </a:solidFill>
              </a:rPr>
              <a:t>, председатель Комитета по спортивному оборудованию и инвентарю Ассоциации производителей и экспертов отечественных спортивных товаров и оборудования («АПЭОСТО») </a:t>
            </a:r>
          </a:p>
        </p:txBody>
      </p:sp>
    </p:spTree>
    <p:extLst>
      <p:ext uri="{BB962C8B-B14F-4D97-AF65-F5344CB8AC3E}">
        <p14:creationId xmlns:p14="http://schemas.microsoft.com/office/powerpoint/2010/main" val="4290458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EF1FD0D-A244-AD49-92F7-54C903CE50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5" t="44992" r="8574" b="14782"/>
          <a:stretch/>
        </p:blipFill>
        <p:spPr>
          <a:xfrm>
            <a:off x="396037" y="314785"/>
            <a:ext cx="2319612" cy="128751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095697B8-8D0E-3D42-A60F-51F73BBC9EE3}"/>
              </a:ext>
            </a:extLst>
          </p:cNvPr>
          <p:cNvSpPr/>
          <p:nvPr/>
        </p:nvSpPr>
        <p:spPr>
          <a:xfrm>
            <a:off x="4183030" y="749937"/>
            <a:ext cx="3848669" cy="900752"/>
          </a:xfrm>
          <a:prstGeom prst="rect">
            <a:avLst/>
          </a:prstGeom>
          <a:solidFill>
            <a:schemeClr val="bg1"/>
          </a:solidFill>
          <a:ln>
            <a:solidFill>
              <a:srgbClr val="1941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КООРДИНАЦИОННЫЙ СОВЕТ (РАБОЧИЕ ГРУППЫ)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="" xmlns:a16="http://schemas.microsoft.com/office/drawing/2014/main" id="{F734DDCD-BBBB-C844-84AC-9302317DE5A5}"/>
              </a:ext>
            </a:extLst>
          </p:cNvPr>
          <p:cNvCxnSpPr/>
          <p:nvPr/>
        </p:nvCxnSpPr>
        <p:spPr>
          <a:xfrm flipH="1">
            <a:off x="3753133" y="1650689"/>
            <a:ext cx="2354232" cy="1465536"/>
          </a:xfrm>
          <a:prstGeom prst="straightConnector1">
            <a:avLst/>
          </a:prstGeom>
          <a:ln>
            <a:solidFill>
              <a:srgbClr val="19419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="" xmlns:a16="http://schemas.microsoft.com/office/drawing/2014/main" id="{0228D900-0810-504E-AA87-5652C682D707}"/>
              </a:ext>
            </a:extLst>
          </p:cNvPr>
          <p:cNvCxnSpPr/>
          <p:nvPr/>
        </p:nvCxnSpPr>
        <p:spPr>
          <a:xfrm flipH="1">
            <a:off x="4183030" y="1650689"/>
            <a:ext cx="1924335" cy="2686987"/>
          </a:xfrm>
          <a:prstGeom prst="straightConnector1">
            <a:avLst/>
          </a:prstGeom>
          <a:ln>
            <a:solidFill>
              <a:srgbClr val="19419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="" xmlns:a16="http://schemas.microsoft.com/office/drawing/2014/main" id="{2C9FF24F-106A-E043-A118-BADC863E201A}"/>
              </a:ext>
            </a:extLst>
          </p:cNvPr>
          <p:cNvCxnSpPr/>
          <p:nvPr/>
        </p:nvCxnSpPr>
        <p:spPr>
          <a:xfrm flipH="1">
            <a:off x="6107364" y="1650689"/>
            <a:ext cx="1" cy="2686987"/>
          </a:xfrm>
          <a:prstGeom prst="straightConnector1">
            <a:avLst/>
          </a:prstGeom>
          <a:ln>
            <a:solidFill>
              <a:srgbClr val="19419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="" xmlns:a16="http://schemas.microsoft.com/office/drawing/2014/main" id="{6ABFDF2D-4360-7A4B-A270-93BCA564B7FC}"/>
              </a:ext>
            </a:extLst>
          </p:cNvPr>
          <p:cNvCxnSpPr/>
          <p:nvPr/>
        </p:nvCxnSpPr>
        <p:spPr>
          <a:xfrm>
            <a:off x="6107365" y="1650689"/>
            <a:ext cx="1924334" cy="2686990"/>
          </a:xfrm>
          <a:prstGeom prst="straightConnector1">
            <a:avLst/>
          </a:prstGeom>
          <a:ln>
            <a:solidFill>
              <a:srgbClr val="19419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="" xmlns:a16="http://schemas.microsoft.com/office/drawing/2014/main" id="{12F7ABCE-0F88-784B-BD47-2EA546147DD1}"/>
              </a:ext>
            </a:extLst>
          </p:cNvPr>
          <p:cNvCxnSpPr/>
          <p:nvPr/>
        </p:nvCxnSpPr>
        <p:spPr>
          <a:xfrm>
            <a:off x="6107365" y="1650689"/>
            <a:ext cx="2415661" cy="1465540"/>
          </a:xfrm>
          <a:prstGeom prst="straightConnector1">
            <a:avLst/>
          </a:prstGeom>
          <a:ln>
            <a:solidFill>
              <a:srgbClr val="19419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B12A76BD-3990-E34C-BF15-9B2D4F61684D}"/>
              </a:ext>
            </a:extLst>
          </p:cNvPr>
          <p:cNvSpPr/>
          <p:nvPr/>
        </p:nvSpPr>
        <p:spPr>
          <a:xfrm>
            <a:off x="846160" y="2015292"/>
            <a:ext cx="2906973" cy="2201866"/>
          </a:xfrm>
          <a:prstGeom prst="rect">
            <a:avLst/>
          </a:prstGeom>
          <a:solidFill>
            <a:schemeClr val="bg1"/>
          </a:solidFill>
          <a:ln>
            <a:solidFill>
              <a:srgbClr val="1941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ПРОГРАММНО-МЕТОДИЧЕСКОЕ ОБЕСПЕЧЕНИЕ И ВНЕДРЕНИЕ ИННОВАЦИОННЫХ ТЕХНОЛОГИЙ</a:t>
            </a:r>
          </a:p>
          <a:p>
            <a:pPr algn="ctr"/>
            <a:r>
              <a:rPr lang="ru-RU" b="1" dirty="0">
                <a:solidFill>
                  <a:srgbClr val="194194"/>
                </a:solidFill>
              </a:rPr>
              <a:t>(руководитель рабочей группы – Матвеев А. П.)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0F3E7273-8808-AB49-8837-F8E95FB15492}"/>
              </a:ext>
            </a:extLst>
          </p:cNvPr>
          <p:cNvSpPr/>
          <p:nvPr/>
        </p:nvSpPr>
        <p:spPr>
          <a:xfrm>
            <a:off x="1276057" y="4337676"/>
            <a:ext cx="2906973" cy="2079013"/>
          </a:xfrm>
          <a:prstGeom prst="rect">
            <a:avLst/>
          </a:prstGeom>
          <a:solidFill>
            <a:schemeClr val="bg1"/>
          </a:solidFill>
          <a:ln>
            <a:solidFill>
              <a:srgbClr val="1941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ЗДОРОВЬЕСБЕРЕГАЮЩИЕ ТЕХНОЛОГИИ</a:t>
            </a:r>
          </a:p>
          <a:p>
            <a:pPr algn="ctr"/>
            <a:r>
              <a:rPr lang="ru-RU" b="1" dirty="0">
                <a:solidFill>
                  <a:srgbClr val="194194"/>
                </a:solidFill>
              </a:rPr>
              <a:t>(руководитель рабочей группы – Храмцов П. И.)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1C11BB37-EA7C-0F4B-B363-370A014CEFCB}"/>
              </a:ext>
            </a:extLst>
          </p:cNvPr>
          <p:cNvSpPr/>
          <p:nvPr/>
        </p:nvSpPr>
        <p:spPr>
          <a:xfrm>
            <a:off x="4653877" y="4337679"/>
            <a:ext cx="2906973" cy="2079013"/>
          </a:xfrm>
          <a:prstGeom prst="rect">
            <a:avLst/>
          </a:prstGeom>
          <a:solidFill>
            <a:schemeClr val="bg1"/>
          </a:solidFill>
          <a:ln>
            <a:solidFill>
              <a:srgbClr val="1941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 ОБЕСПЕЧЕНИЕ МАТЕРИАЛЬНО-ТЕХНИЧЕСКОГО ОСНАЩЕНИЯ И БЕЗОПАСНОЙ СРЕДЫ</a:t>
            </a:r>
          </a:p>
          <a:p>
            <a:pPr algn="ctr"/>
            <a:r>
              <a:rPr lang="ru-RU" b="1" dirty="0">
                <a:solidFill>
                  <a:srgbClr val="194194"/>
                </a:solidFill>
              </a:rPr>
              <a:t>(руководитель рабочей группы – Лахманский Е. С.)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507801EB-1705-7244-91C2-C1D61FCCBBB8}"/>
              </a:ext>
            </a:extLst>
          </p:cNvPr>
          <p:cNvSpPr/>
          <p:nvPr/>
        </p:nvSpPr>
        <p:spPr>
          <a:xfrm>
            <a:off x="8031699" y="4337679"/>
            <a:ext cx="2906974" cy="2079013"/>
          </a:xfrm>
          <a:prstGeom prst="rect">
            <a:avLst/>
          </a:prstGeom>
          <a:solidFill>
            <a:schemeClr val="bg1"/>
          </a:solidFill>
          <a:ln>
            <a:solidFill>
              <a:srgbClr val="1941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СОВЕРШЕНСТВОВАНИЕ ПРОФЕССИОНАЛЬНЫХ КОМПЕТЕНЦИЙ КАДРОВОГО СОСТАВА</a:t>
            </a:r>
          </a:p>
          <a:p>
            <a:pPr algn="ctr"/>
            <a:r>
              <a:rPr lang="ru-RU" b="1" dirty="0">
                <a:solidFill>
                  <a:srgbClr val="194194"/>
                </a:solidFill>
              </a:rPr>
              <a:t>(руководитель рабочей группы – Кулишенко И. В.)</a:t>
            </a:r>
          </a:p>
          <a:p>
            <a:pPr algn="ctr"/>
            <a:r>
              <a:rPr lang="ru-RU" b="1" dirty="0">
                <a:solidFill>
                  <a:srgbClr val="194194"/>
                </a:solidFill>
              </a:rPr>
              <a:t>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393E4751-E2B0-4346-B335-A4BE36BFB78B}"/>
              </a:ext>
            </a:extLst>
          </p:cNvPr>
          <p:cNvSpPr/>
          <p:nvPr/>
        </p:nvSpPr>
        <p:spPr>
          <a:xfrm>
            <a:off x="8523026" y="2015300"/>
            <a:ext cx="2906974" cy="2201858"/>
          </a:xfrm>
          <a:prstGeom prst="rect">
            <a:avLst/>
          </a:prstGeom>
          <a:solidFill>
            <a:schemeClr val="bg1"/>
          </a:solidFill>
          <a:ln>
            <a:solidFill>
              <a:srgbClr val="1941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 РАЗРАБОТКА ПРОЕКТОВ НОРМАТИВНО-ПРАВОВОЙ БАЗЫ</a:t>
            </a:r>
          </a:p>
          <a:p>
            <a:pPr algn="ctr"/>
            <a:r>
              <a:rPr lang="ru-RU" b="1" dirty="0">
                <a:solidFill>
                  <a:srgbClr val="194194"/>
                </a:solidFill>
              </a:rPr>
              <a:t>(руководитель рабочей группы – Перегудов Ю. В.)</a:t>
            </a:r>
          </a:p>
          <a:p>
            <a:pPr algn="ctr"/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Номер слайда 18">
            <a:extLst>
              <a:ext uri="{FF2B5EF4-FFF2-40B4-BE49-F238E27FC236}">
                <a16:creationId xmlns="" xmlns:a16="http://schemas.microsoft.com/office/drawing/2014/main" id="{B7016D8D-05E8-9D42-BA76-E7AFC14DD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D7CFC-C709-F644-A1BC-4F785843F005}" type="slidenum">
              <a:rPr lang="ru-RU" sz="1600" smtClean="0">
                <a:solidFill>
                  <a:srgbClr val="194194"/>
                </a:solidFill>
              </a:rPr>
              <a:t>12</a:t>
            </a:fld>
            <a:endParaRPr lang="ru-RU" sz="1600" dirty="0">
              <a:solidFill>
                <a:srgbClr val="194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833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="" xmlns:a16="http://schemas.microsoft.com/office/drawing/2014/main" id="{99F1FFA9-D672-408C-9220-ADEEC6ABDD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134D2A-8954-744E-960E-1D77F6567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999" y="544511"/>
            <a:ext cx="5669477" cy="1938076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194194"/>
                </a:solidFill>
                <a:latin typeface="+mn-lt"/>
              </a:rPr>
              <a:t>МЕРОПРИЯТИЯ</a:t>
            </a:r>
            <a:br>
              <a:rPr lang="ru-RU" b="1" dirty="0">
                <a:solidFill>
                  <a:srgbClr val="194194"/>
                </a:solidFill>
                <a:latin typeface="+mn-lt"/>
              </a:rPr>
            </a:br>
            <a:r>
              <a:rPr lang="ru-RU" b="1" dirty="0">
                <a:solidFill>
                  <a:srgbClr val="194194"/>
                </a:solidFill>
                <a:latin typeface="+mn-lt"/>
              </a:rPr>
              <a:t>Ассоциации «НАУФК»</a:t>
            </a:r>
            <a:br>
              <a:rPr lang="ru-RU" b="1" dirty="0">
                <a:solidFill>
                  <a:srgbClr val="194194"/>
                </a:solidFill>
                <a:latin typeface="+mn-lt"/>
              </a:rPr>
            </a:br>
            <a:endParaRPr lang="ru-RU" dirty="0">
              <a:solidFill>
                <a:srgbClr val="194194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CADB6F-44CF-6549-A737-E7761ED19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258" y="2661977"/>
            <a:ext cx="4197422" cy="369437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600" dirty="0">
                <a:solidFill>
                  <a:srgbClr val="194194"/>
                </a:solidFill>
              </a:rPr>
              <a:t>     </a:t>
            </a:r>
            <a:r>
              <a:rPr lang="ru-RU" sz="2600" dirty="0" smtClean="0">
                <a:solidFill>
                  <a:srgbClr val="194194"/>
                </a:solidFill>
              </a:rPr>
              <a:t>Участие во Всероссийском конгрессе </a:t>
            </a:r>
            <a:r>
              <a:rPr lang="ru-RU" sz="2600" dirty="0">
                <a:solidFill>
                  <a:srgbClr val="194194"/>
                </a:solidFill>
              </a:rPr>
              <a:t>по вопросам развития физической культуры, спорта и здоровья в системе образования Российской Федерации (2018 г.).</a:t>
            </a:r>
          </a:p>
          <a:p>
            <a:pPr marL="457200" indent="-457200"/>
            <a:endParaRPr lang="ru-RU" sz="2000" dirty="0"/>
          </a:p>
          <a:p>
            <a:pPr marL="0" indent="0">
              <a:buNone/>
            </a:pPr>
            <a:r>
              <a:rPr lang="ru-RU" sz="2000" dirty="0"/>
              <a:t>     </a:t>
            </a:r>
          </a:p>
        </p:txBody>
      </p:sp>
      <p:pic>
        <p:nvPicPr>
          <p:cNvPr id="5" name="Рисунок 4" descr="Изображение выглядит как текст, человек, стоит, знак&#10;&#10;Автоматически созданное описание">
            <a:extLst>
              <a:ext uri="{FF2B5EF4-FFF2-40B4-BE49-F238E27FC236}">
                <a16:creationId xmlns="" xmlns:a16="http://schemas.microsoft.com/office/drawing/2014/main" id="{DC0F4D0B-DAE9-6140-BB72-3C50FCD45C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24054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6" name="Рисунок 5" descr="Изображение выглядит как текст, человек, в позе&#10;&#10;Автоматически созданное описание">
            <a:extLst>
              <a:ext uri="{FF2B5EF4-FFF2-40B4-BE49-F238E27FC236}">
                <a16:creationId xmlns="" xmlns:a16="http://schemas.microsoft.com/office/drawing/2014/main" id="{00AF4F76-3A77-DE4E-AB7D-4813D49139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8750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sp>
        <p:nvSpPr>
          <p:cNvPr id="12" name="Номер слайда 11">
            <a:extLst>
              <a:ext uri="{FF2B5EF4-FFF2-40B4-BE49-F238E27FC236}">
                <a16:creationId xmlns="" xmlns:a16="http://schemas.microsoft.com/office/drawing/2014/main" id="{56498BE5-671B-2A4F-91AB-F18933DCA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356350"/>
            <a:ext cx="838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5ED7CFC-C709-F644-A1BC-4F785843F005}" type="slidenum">
              <a:rPr lang="ru-RU" sz="1600">
                <a:solidFill>
                  <a:srgbClr val="194194"/>
                </a:solidFill>
              </a:rPr>
              <a:pPr>
                <a:spcAft>
                  <a:spcPts val="600"/>
                </a:spcAft>
              </a:pPr>
              <a:t>13</a:t>
            </a:fld>
            <a:endParaRPr lang="ru-RU" sz="1600" dirty="0">
              <a:solidFill>
                <a:srgbClr val="194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974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134D2A-8954-744E-960E-1D77F6567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3984228"/>
            <a:ext cx="4683655" cy="2642394"/>
          </a:xfrm>
        </p:spPr>
        <p:txBody>
          <a:bodyPr anchor="ctr">
            <a:normAutofit/>
          </a:bodyPr>
          <a:lstStyle/>
          <a:p>
            <a:r>
              <a:rPr lang="ru-RU" sz="4200" b="1" dirty="0">
                <a:solidFill>
                  <a:srgbClr val="194194"/>
                </a:solidFill>
                <a:latin typeface="+mn-lt"/>
              </a:rPr>
              <a:t>МЕРОПРИЯТИЯ</a:t>
            </a:r>
            <a:br>
              <a:rPr lang="ru-RU" sz="4200" b="1" dirty="0">
                <a:solidFill>
                  <a:srgbClr val="194194"/>
                </a:solidFill>
                <a:latin typeface="+mn-lt"/>
              </a:rPr>
            </a:br>
            <a:r>
              <a:rPr lang="ru-RU" sz="4200" b="1" dirty="0">
                <a:solidFill>
                  <a:srgbClr val="194194"/>
                </a:solidFill>
                <a:latin typeface="+mn-lt"/>
              </a:rPr>
              <a:t>Ассоциации «НАУФК»</a:t>
            </a:r>
            <a:r>
              <a:rPr lang="ru-RU" sz="4200" b="1" dirty="0">
                <a:latin typeface="+mn-lt"/>
              </a:rPr>
              <a:t/>
            </a:r>
            <a:br>
              <a:rPr lang="ru-RU" sz="4200" b="1" dirty="0">
                <a:latin typeface="+mn-lt"/>
              </a:rPr>
            </a:br>
            <a:endParaRPr lang="ru-RU" sz="4200" dirty="0">
              <a:latin typeface="+mn-lt"/>
            </a:endParaRPr>
          </a:p>
        </p:txBody>
      </p:sp>
      <p:pic>
        <p:nvPicPr>
          <p:cNvPr id="6" name="Рисунок 5" descr="Изображение выглядит как текст, человек, внутренний, группа&#10;&#10;Автоматически созданное описание">
            <a:extLst>
              <a:ext uri="{FF2B5EF4-FFF2-40B4-BE49-F238E27FC236}">
                <a16:creationId xmlns="" xmlns:a16="http://schemas.microsoft.com/office/drawing/2014/main" id="{6B81AABE-5F8E-9249-8515-AB499AF714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481" b="42934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CADB6F-44CF-6549-A737-E7761ED19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5449" y="3935641"/>
            <a:ext cx="7815618" cy="3105150"/>
          </a:xfrm>
        </p:spPr>
        <p:txBody>
          <a:bodyPr anchor="ctr"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600" dirty="0">
                <a:solidFill>
                  <a:srgbClr val="194194"/>
                </a:solidFill>
              </a:rPr>
              <a:t>     </a:t>
            </a:r>
            <a:r>
              <a:rPr lang="ru-RU" dirty="0" smtClean="0">
                <a:solidFill>
                  <a:srgbClr val="194194"/>
                </a:solidFill>
              </a:rPr>
              <a:t>Участие в </a:t>
            </a:r>
            <a:r>
              <a:rPr lang="en-US" dirty="0" smtClean="0">
                <a:solidFill>
                  <a:srgbClr val="194194"/>
                </a:solidFill>
              </a:rPr>
              <a:t>I </a:t>
            </a:r>
            <a:r>
              <a:rPr lang="ru-RU" dirty="0">
                <a:solidFill>
                  <a:srgbClr val="194194"/>
                </a:solidFill>
              </a:rPr>
              <a:t>и </a:t>
            </a:r>
            <a:r>
              <a:rPr lang="en-US" dirty="0">
                <a:solidFill>
                  <a:srgbClr val="194194"/>
                </a:solidFill>
              </a:rPr>
              <a:t>II </a:t>
            </a:r>
            <a:r>
              <a:rPr lang="ru-RU" dirty="0" smtClean="0">
                <a:solidFill>
                  <a:srgbClr val="194194"/>
                </a:solidFill>
              </a:rPr>
              <a:t>Всероссийском съезде </a:t>
            </a:r>
            <a:r>
              <a:rPr lang="ru-RU" dirty="0">
                <a:solidFill>
                  <a:srgbClr val="194194"/>
                </a:solidFill>
              </a:rPr>
              <a:t>учителей физической культуры, Всероссийского конгресса по вопросам физической культуры и спорту в Российской Федерации (2018 г.), Всероссийского конгресса по вопросам преподавания учебного предмета «Физическая культура» в образовательных организациях Российской Федерации (2020 г.).</a:t>
            </a:r>
          </a:p>
          <a:p>
            <a:pPr marL="457200" indent="-457200" algn="just"/>
            <a:endParaRPr lang="ru-RU" sz="1800" dirty="0"/>
          </a:p>
          <a:p>
            <a:pPr marL="0" indent="0" algn="just">
              <a:buNone/>
            </a:pPr>
            <a:r>
              <a:rPr lang="ru-RU" sz="1800" dirty="0"/>
              <a:t>     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="" xmlns:a16="http://schemas.microsoft.com/office/drawing/2014/main" id="{56498BE5-671B-2A4F-91AB-F18933DCA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4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5ED7CFC-C709-F644-A1BC-4F785843F005}" type="slidenum">
              <a:rPr lang="ru-RU" sz="1600">
                <a:solidFill>
                  <a:srgbClr val="194194"/>
                </a:solidFill>
              </a:rPr>
              <a:pPr>
                <a:spcAft>
                  <a:spcPts val="600"/>
                </a:spcAft>
              </a:pPr>
              <a:t>14</a:t>
            </a:fld>
            <a:endParaRPr lang="ru-RU" sz="1600" dirty="0">
              <a:solidFill>
                <a:srgbClr val="194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686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пол, человек, внутренний, костюм&#10;&#10;Автоматически созданное описание">
            <a:extLst>
              <a:ext uri="{FF2B5EF4-FFF2-40B4-BE49-F238E27FC236}">
                <a16:creationId xmlns="" xmlns:a16="http://schemas.microsoft.com/office/drawing/2014/main" id="{213009A0-5AEF-E14E-88F5-08E24B4FA3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-1" b="28407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4DDEBDD-D8BD-41A6-8A0D-B00E3768B0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134D2A-8954-744E-960E-1D77F6567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76" y="1172266"/>
            <a:ext cx="6281603" cy="1311664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194194"/>
                </a:solidFill>
                <a:latin typeface="+mn-lt"/>
              </a:rPr>
              <a:t>МЕРОПРИЯТИЯ</a:t>
            </a:r>
            <a:br>
              <a:rPr lang="ru-RU" sz="4800" b="1" dirty="0">
                <a:solidFill>
                  <a:srgbClr val="194194"/>
                </a:solidFill>
                <a:latin typeface="+mn-lt"/>
              </a:rPr>
            </a:br>
            <a:r>
              <a:rPr lang="ru-RU" sz="4800" b="1" dirty="0">
                <a:solidFill>
                  <a:srgbClr val="194194"/>
                </a:solidFill>
                <a:latin typeface="+mn-lt"/>
              </a:rPr>
              <a:t>Ассоциации «НАУФК»</a:t>
            </a:r>
            <a:br>
              <a:rPr lang="ru-RU" sz="4800" b="1" dirty="0">
                <a:solidFill>
                  <a:srgbClr val="194194"/>
                </a:solidFill>
                <a:latin typeface="+mn-lt"/>
              </a:rPr>
            </a:br>
            <a:endParaRPr lang="ru-RU" sz="4800" dirty="0">
              <a:solidFill>
                <a:srgbClr val="194194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CADB6F-44CF-6549-A737-E7761ED19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341" y="2748939"/>
            <a:ext cx="4758791" cy="3788830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ru-RU" sz="2600" dirty="0">
                <a:solidFill>
                  <a:srgbClr val="194194"/>
                </a:solidFill>
              </a:rPr>
              <a:t>     Организация и проведение Всероссийского конкурса исследовательских проектов «Знаменосцы победы» (2020 г.).</a:t>
            </a:r>
          </a:p>
          <a:p>
            <a:pPr marL="457200" indent="-457200"/>
            <a:endParaRPr lang="ru-RU" sz="2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sz="2600" dirty="0">
                <a:solidFill>
                  <a:srgbClr val="000000"/>
                </a:solidFill>
              </a:rPr>
              <a:t>     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="" xmlns:a16="http://schemas.microsoft.com/office/drawing/2014/main" id="{56498BE5-671B-2A4F-91AB-F18933DCA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A5ED7CFC-C709-F644-A1BC-4F785843F005}" type="slidenum">
              <a:rPr lang="ru-RU" sz="1600">
                <a:solidFill>
                  <a:srgbClr val="194194"/>
                </a:solidFill>
              </a:rPr>
              <a:pPr>
                <a:spcAft>
                  <a:spcPts val="600"/>
                </a:spcAft>
              </a:pPr>
              <a:t>15</a:t>
            </a:fld>
            <a:endParaRPr lang="ru-RU" sz="1600" dirty="0">
              <a:solidFill>
                <a:srgbClr val="194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478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134D2A-8954-744E-960E-1D77F6567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>
                <a:solidFill>
                  <a:srgbClr val="194194"/>
                </a:solidFill>
                <a:latin typeface="+mn-lt"/>
              </a:rPr>
              <a:t>МЕРОПРИЯТИЯ</a:t>
            </a:r>
            <a:br>
              <a:rPr lang="ru-RU" sz="5300" b="1" dirty="0">
                <a:solidFill>
                  <a:srgbClr val="194194"/>
                </a:solidFill>
                <a:latin typeface="+mn-lt"/>
              </a:rPr>
            </a:br>
            <a:r>
              <a:rPr lang="ru-RU" sz="5300" b="1" dirty="0">
                <a:solidFill>
                  <a:srgbClr val="194194"/>
                </a:solidFill>
                <a:latin typeface="+mn-lt"/>
              </a:rPr>
              <a:t> Ассоциации «НАУФК»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CADB6F-44CF-6549-A737-E7761ED19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60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194194"/>
                </a:solidFill>
              </a:rPr>
              <a:t>     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194194"/>
                </a:solidFill>
              </a:rPr>
              <a:t>     Межрегиональная заочная дискуссионная площадка по обновлению учебного предмета «Физическая культура».</a:t>
            </a:r>
          </a:p>
          <a:p>
            <a:pPr marL="457200" indent="-457200" algn="just"/>
            <a:endParaRPr lang="ru-RU" dirty="0">
              <a:solidFill>
                <a:srgbClr val="194194"/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194194"/>
                </a:solidFill>
              </a:rPr>
              <a:t>     Образовательная программа «Физическая культура и спорт в образовании – формула успеха для подрастающего поколения» в рамках Всероссийских спортивных соревнований школьников «Президентские состязания».</a:t>
            </a:r>
          </a:p>
          <a:p>
            <a:pPr marL="0" indent="0" algn="just">
              <a:buNone/>
            </a:pPr>
            <a:endParaRPr lang="ru-RU" dirty="0">
              <a:solidFill>
                <a:srgbClr val="194194"/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194194"/>
                </a:solidFill>
              </a:rPr>
              <a:t> </a:t>
            </a:r>
            <a:r>
              <a:rPr lang="ru-RU" dirty="0" smtClean="0">
                <a:solidFill>
                  <a:srgbClr val="194194"/>
                </a:solidFill>
              </a:rPr>
              <a:t>    Круглый </a:t>
            </a:r>
            <a:r>
              <a:rPr lang="ru-RU" dirty="0">
                <a:solidFill>
                  <a:srgbClr val="194194"/>
                </a:solidFill>
              </a:rPr>
              <a:t>стол «Физкультурно-спортивное пространство как ресурс развития способностей обучающихся в сфере физической культуры и спорта».</a:t>
            </a:r>
          </a:p>
          <a:p>
            <a:pPr marL="0" indent="0" algn="just">
              <a:buNone/>
            </a:pPr>
            <a:endParaRPr lang="ru-RU" dirty="0">
              <a:solidFill>
                <a:srgbClr val="194194"/>
              </a:solidFill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4BD4484-0F94-DB42-B81A-8C15C44095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5" t="44992" r="8574" b="14782"/>
          <a:stretch/>
        </p:blipFill>
        <p:spPr>
          <a:xfrm>
            <a:off x="396037" y="314785"/>
            <a:ext cx="2319612" cy="1287514"/>
          </a:xfrm>
          <a:prstGeom prst="rect">
            <a:avLst/>
          </a:prstGeom>
        </p:spPr>
      </p:pic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E3693892-E9C2-AF47-A761-4AACB1F75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D7CFC-C709-F644-A1BC-4F785843F005}" type="slidenum">
              <a:rPr lang="ru-RU" sz="1600" smtClean="0">
                <a:solidFill>
                  <a:srgbClr val="194194"/>
                </a:solidFill>
              </a:rPr>
              <a:t>16</a:t>
            </a:fld>
            <a:endParaRPr lang="ru-RU" sz="1600" dirty="0">
              <a:solidFill>
                <a:srgbClr val="194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02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="" xmlns:a16="http://schemas.microsoft.com/office/drawing/2014/main" id="{99F1FFA9-D672-408C-9220-ADEEC6ABDD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134D2A-8954-744E-960E-1D77F6567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365" y="390102"/>
            <a:ext cx="5674111" cy="193807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194194"/>
                </a:solidFill>
                <a:latin typeface="+mn-lt"/>
              </a:rPr>
              <a:t>МЕРОПРИЯТИЯ</a:t>
            </a:r>
            <a:br>
              <a:rPr lang="ru-RU" b="1" dirty="0">
                <a:solidFill>
                  <a:srgbClr val="194194"/>
                </a:solidFill>
                <a:latin typeface="+mn-lt"/>
              </a:rPr>
            </a:br>
            <a:r>
              <a:rPr lang="ru-RU" b="1" dirty="0">
                <a:solidFill>
                  <a:srgbClr val="194194"/>
                </a:solidFill>
                <a:latin typeface="+mn-lt"/>
              </a:rPr>
              <a:t>Ассоциации «НАУФК»</a:t>
            </a:r>
            <a:r>
              <a:rPr lang="ru-RU" sz="3100" b="1" dirty="0"/>
              <a:t/>
            </a:r>
            <a:br>
              <a:rPr lang="ru-RU" sz="3100" b="1" dirty="0"/>
            </a:br>
            <a:endParaRPr lang="ru-RU" sz="31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CADB6F-44CF-6549-A737-E7761ED19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450" y="2428293"/>
            <a:ext cx="3816096" cy="3694373"/>
          </a:xfrm>
        </p:spPr>
        <p:txBody>
          <a:bodyPr>
            <a:normAutofit lnSpcReduction="10000"/>
          </a:bodyPr>
          <a:lstStyle/>
          <a:p>
            <a:pPr marL="457200" indent="-457200" algn="just"/>
            <a:endParaRPr lang="ru-RU" sz="2600" dirty="0">
              <a:solidFill>
                <a:srgbClr val="194194"/>
              </a:solidFill>
            </a:endParaRPr>
          </a:p>
          <a:p>
            <a:pPr marL="0" indent="0" algn="just">
              <a:buNone/>
            </a:pPr>
            <a:r>
              <a:rPr lang="ru-RU" sz="2600" dirty="0">
                <a:solidFill>
                  <a:srgbClr val="194194"/>
                </a:solidFill>
              </a:rPr>
              <a:t>     Московский международный салон образования 2020 (ММСО – 2020). Конференция «Физическая культура и школьный спорт – путь к успеху каждого ребенка».</a:t>
            </a:r>
          </a:p>
          <a:p>
            <a:pPr marL="457200" indent="-457200"/>
            <a:endParaRPr lang="ru-RU" sz="2000" dirty="0"/>
          </a:p>
          <a:p>
            <a:endParaRPr lang="ru-RU" sz="2000" dirty="0"/>
          </a:p>
        </p:txBody>
      </p:sp>
      <p:pic>
        <p:nvPicPr>
          <p:cNvPr id="8" name="Рисунок 7" descr="Изображение выглядит как текст, визитка, снимок экрана, векторная графи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129D6061-FAF1-C843-85EE-ACE710A98D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90" r="-1" b="4888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A91774D-1B4A-F04C-932D-F8C522989B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638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sp>
        <p:nvSpPr>
          <p:cNvPr id="10" name="Номер слайда 9">
            <a:extLst>
              <a:ext uri="{FF2B5EF4-FFF2-40B4-BE49-F238E27FC236}">
                <a16:creationId xmlns="" xmlns:a16="http://schemas.microsoft.com/office/drawing/2014/main" id="{B9A8B00F-BB6E-F34E-B5EB-81449AE45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356350"/>
            <a:ext cx="838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5ED7CFC-C709-F644-A1BC-4F785843F005}" type="slidenum">
              <a:rPr lang="ru-RU" sz="1600">
                <a:solidFill>
                  <a:srgbClr val="194194"/>
                </a:solidFill>
              </a:rPr>
              <a:pPr>
                <a:spcAft>
                  <a:spcPts val="600"/>
                </a:spcAft>
              </a:pPr>
              <a:t>17</a:t>
            </a:fld>
            <a:endParaRPr lang="ru-RU" sz="1600" dirty="0">
              <a:solidFill>
                <a:srgbClr val="194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38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1">
            <a:extLst>
              <a:ext uri="{FF2B5EF4-FFF2-40B4-BE49-F238E27FC236}">
                <a16:creationId xmlns="" xmlns:a16="http://schemas.microsoft.com/office/drawing/2014/main" id="{99F1FFA9-D672-408C-9220-ADEEC6ABDD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134D2A-8954-744E-960E-1D77F6567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277" y="193720"/>
            <a:ext cx="5653199" cy="236692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194194"/>
                </a:solidFill>
                <a:latin typeface="+mn-lt"/>
              </a:rPr>
              <a:t>МЕРОПРИЯТИЯ</a:t>
            </a:r>
            <a:br>
              <a:rPr lang="ru-RU" b="1" dirty="0">
                <a:solidFill>
                  <a:srgbClr val="194194"/>
                </a:solidFill>
                <a:latin typeface="+mn-lt"/>
              </a:rPr>
            </a:br>
            <a:r>
              <a:rPr lang="ru-RU" b="1" dirty="0">
                <a:solidFill>
                  <a:srgbClr val="194194"/>
                </a:solidFill>
                <a:latin typeface="+mn-lt"/>
              </a:rPr>
              <a:t>Ассоциации «НАУФК»</a:t>
            </a:r>
            <a:r>
              <a:rPr lang="ru-RU" sz="3100" b="1" dirty="0"/>
              <a:t/>
            </a:r>
            <a:br>
              <a:rPr lang="ru-RU" sz="3100" b="1" dirty="0"/>
            </a:br>
            <a:endParaRPr lang="ru-RU" sz="31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CADB6F-44CF-6549-A737-E7761ED19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235" y="2560648"/>
            <a:ext cx="3816096" cy="3694373"/>
          </a:xfrm>
        </p:spPr>
        <p:txBody>
          <a:bodyPr>
            <a:normAutofit lnSpcReduction="10000"/>
          </a:bodyPr>
          <a:lstStyle/>
          <a:p>
            <a:pPr marL="457200" indent="-457200"/>
            <a:endParaRPr lang="ru-RU" sz="2000" dirty="0"/>
          </a:p>
          <a:p>
            <a:pPr marL="0" indent="0" algn="just">
              <a:buNone/>
            </a:pPr>
            <a:r>
              <a:rPr lang="ru-RU" sz="2000" dirty="0"/>
              <a:t>     </a:t>
            </a:r>
            <a:r>
              <a:rPr lang="ru-RU" sz="2600" dirty="0">
                <a:solidFill>
                  <a:srgbClr val="194194"/>
                </a:solidFill>
              </a:rPr>
              <a:t>Всероссийский Форум «Здоровье нации – основа процветания России». Круглый стол «Формирование здорового образа жизни через занятия физической культурой и спортом».</a:t>
            </a:r>
          </a:p>
          <a:p>
            <a:endParaRPr lang="ru-RU" sz="2000" dirty="0"/>
          </a:p>
        </p:txBody>
      </p:sp>
      <p:pic>
        <p:nvPicPr>
          <p:cNvPr id="10" name="Рисунок 9" descr="Изображение выглядит как текст, человек, мужчина, костюм&#10;&#10;Автоматически созданное описание">
            <a:extLst>
              <a:ext uri="{FF2B5EF4-FFF2-40B4-BE49-F238E27FC236}">
                <a16:creationId xmlns="" xmlns:a16="http://schemas.microsoft.com/office/drawing/2014/main" id="{1251301C-A6CA-1E48-958A-0377978286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9877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8" name="Рисунок 7" descr="Изображение выглядит как текст, человек&#10;&#10;Автоматически созданное описание">
            <a:extLst>
              <a:ext uri="{FF2B5EF4-FFF2-40B4-BE49-F238E27FC236}">
                <a16:creationId xmlns="" xmlns:a16="http://schemas.microsoft.com/office/drawing/2014/main" id="{008BDF18-3FA6-C74A-B9ED-BCC610E2DD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238" b="1079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sp>
        <p:nvSpPr>
          <p:cNvPr id="13" name="Номер слайда 12">
            <a:extLst>
              <a:ext uri="{FF2B5EF4-FFF2-40B4-BE49-F238E27FC236}">
                <a16:creationId xmlns="" xmlns:a16="http://schemas.microsoft.com/office/drawing/2014/main" id="{9A4735F3-9C91-6B49-8690-8838B2FB3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356350"/>
            <a:ext cx="838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5ED7CFC-C709-F644-A1BC-4F785843F005}" type="slidenum">
              <a:rPr lang="ru-RU" sz="1600">
                <a:solidFill>
                  <a:srgbClr val="194194"/>
                </a:solidFill>
              </a:rPr>
              <a:pPr>
                <a:spcAft>
                  <a:spcPts val="600"/>
                </a:spcAft>
              </a:pPr>
              <a:t>18</a:t>
            </a:fld>
            <a:endParaRPr lang="ru-RU" sz="1600" dirty="0">
              <a:solidFill>
                <a:srgbClr val="194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123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99F1FFA9-D672-408C-9220-ADEEC6ABDD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134D2A-8954-744E-960E-1D77F6567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03" y="544513"/>
            <a:ext cx="6355079" cy="1938076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194194"/>
                </a:solidFill>
                <a:latin typeface="+mn-lt"/>
              </a:rPr>
              <a:t>МЕРОПРИЯТИЯ</a:t>
            </a:r>
            <a:br>
              <a:rPr lang="ru-RU" b="1" dirty="0">
                <a:solidFill>
                  <a:srgbClr val="194194"/>
                </a:solidFill>
                <a:latin typeface="+mn-lt"/>
              </a:rPr>
            </a:br>
            <a:r>
              <a:rPr lang="ru-RU" b="1" dirty="0">
                <a:solidFill>
                  <a:srgbClr val="194194"/>
                </a:solidFill>
                <a:latin typeface="+mn-lt"/>
              </a:rPr>
              <a:t>Ассоциации «НАУФК»</a:t>
            </a:r>
            <a:br>
              <a:rPr lang="ru-RU" b="1" dirty="0">
                <a:solidFill>
                  <a:srgbClr val="194194"/>
                </a:solidFill>
                <a:latin typeface="+mn-lt"/>
              </a:rPr>
            </a:br>
            <a:endParaRPr lang="ru-RU" dirty="0">
              <a:solidFill>
                <a:srgbClr val="194194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CADB6F-44CF-6549-A737-E7761ED19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060" y="3316662"/>
            <a:ext cx="4159800" cy="36943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dirty="0">
                <a:solidFill>
                  <a:srgbClr val="194194"/>
                </a:solidFill>
              </a:rPr>
              <a:t>     Участие в открытой региональной научно-практической конференции обучающихся «Я выбираю спорт!» (2021 г</a:t>
            </a:r>
            <a:r>
              <a:rPr lang="en-US" sz="2600" dirty="0">
                <a:solidFill>
                  <a:srgbClr val="194194"/>
                </a:solidFill>
              </a:rPr>
              <a:t>.</a:t>
            </a:r>
            <a:r>
              <a:rPr lang="ru-RU" sz="2600" dirty="0">
                <a:solidFill>
                  <a:srgbClr val="194194"/>
                </a:solidFill>
              </a:rPr>
              <a:t>)</a:t>
            </a:r>
            <a:r>
              <a:rPr lang="en-US" sz="2600" dirty="0">
                <a:solidFill>
                  <a:srgbClr val="194194"/>
                </a:solidFill>
              </a:rPr>
              <a:t>.</a:t>
            </a:r>
            <a:endParaRPr lang="ru-RU" sz="2600" dirty="0">
              <a:solidFill>
                <a:srgbClr val="194194"/>
              </a:solidFill>
            </a:endParaRPr>
          </a:p>
          <a:p>
            <a:pPr marL="457200" indent="-457200"/>
            <a:endParaRPr lang="ru-RU" sz="2000" dirty="0"/>
          </a:p>
          <a:p>
            <a:pPr marL="0" indent="0">
              <a:buNone/>
            </a:pPr>
            <a:r>
              <a:rPr lang="ru-RU" sz="2000" dirty="0"/>
              <a:t>     </a:t>
            </a:r>
          </a:p>
        </p:txBody>
      </p:sp>
      <p:pic>
        <p:nvPicPr>
          <p:cNvPr id="5" name="Рисунок 4" descr="Изображение выглядит как текст, внутренний, пол, стена&#10;&#10;Автоматически созданное описание">
            <a:extLst>
              <a:ext uri="{FF2B5EF4-FFF2-40B4-BE49-F238E27FC236}">
                <a16:creationId xmlns="" xmlns:a16="http://schemas.microsoft.com/office/drawing/2014/main" id="{0F2908E8-8EF2-144F-A556-F05256B5BC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42" r="-1" b="13512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8" name="Рисунок 7" descr="Изображение выглядит как текст, внутренний, человек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7FE71413-EB6F-C84C-9524-6719422A19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209" b="8541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sp>
        <p:nvSpPr>
          <p:cNvPr id="12" name="Номер слайда 11">
            <a:extLst>
              <a:ext uri="{FF2B5EF4-FFF2-40B4-BE49-F238E27FC236}">
                <a16:creationId xmlns="" xmlns:a16="http://schemas.microsoft.com/office/drawing/2014/main" id="{56498BE5-671B-2A4F-91AB-F18933DCA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356350"/>
            <a:ext cx="838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5ED7CFC-C709-F644-A1BC-4F785843F005}" type="slidenum">
              <a:rPr lang="ru-RU" sz="1600">
                <a:solidFill>
                  <a:srgbClr val="194194"/>
                </a:solidFill>
              </a:rPr>
              <a:pPr>
                <a:spcAft>
                  <a:spcPts val="600"/>
                </a:spcAft>
              </a:pPr>
              <a:t>19</a:t>
            </a:fld>
            <a:endParaRPr lang="ru-RU" sz="1600" dirty="0">
              <a:solidFill>
                <a:srgbClr val="194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752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E0C549-63F4-2F4A-A5E3-63319725E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>
                <a:solidFill>
                  <a:srgbClr val="194194"/>
                </a:solidFill>
                <a:latin typeface="+mn-lt"/>
              </a:rPr>
              <a:t>Общие положения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DF635F1-51AE-8446-9B5D-0A552E6F9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6521"/>
            <a:ext cx="10515600" cy="4351338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b="1" dirty="0">
                <a:solidFill>
                  <a:srgbClr val="194194"/>
                </a:solidFill>
              </a:rPr>
              <a:t>      Национальная Ассоциация учителей физической культуры </a:t>
            </a:r>
            <a:r>
              <a:rPr lang="ru-RU" dirty="0">
                <a:solidFill>
                  <a:srgbClr val="194194"/>
                </a:solidFill>
              </a:rPr>
              <a:t>является  объединением юридических лиц и (или) граждан, основанным на  добровольном или в установленных законом случаях на обязательном членстве и созданным для представления и защиты общих, в том числе профессиональных, интересов, для достижения общественно полезных целей, не противоречащих закону и имеющих некоммерческий характер целей.</a:t>
            </a:r>
          </a:p>
          <a:p>
            <a:pPr indent="0" algn="just">
              <a:buNone/>
            </a:pPr>
            <a:r>
              <a:rPr lang="ru-RU" dirty="0">
                <a:solidFill>
                  <a:srgbClr val="194194"/>
                </a:solidFill>
              </a:rPr>
              <a:t>     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EDD515C-29C1-C147-8C2D-C90EE7723A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5" t="44992" r="8574" b="14782"/>
          <a:stretch/>
        </p:blipFill>
        <p:spPr>
          <a:xfrm>
            <a:off x="396037" y="314785"/>
            <a:ext cx="2319612" cy="1287514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5BFD44D-2149-7B45-BA05-8C38B5950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D7CFC-C709-F644-A1BC-4F785843F005}" type="slidenum">
              <a:rPr lang="ru-RU" sz="1600" smtClean="0">
                <a:solidFill>
                  <a:srgbClr val="194194"/>
                </a:solidFill>
              </a:rPr>
              <a:t>2</a:t>
            </a:fld>
            <a:endParaRPr lang="ru-RU" sz="1600" dirty="0">
              <a:solidFill>
                <a:srgbClr val="194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846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134D2A-8954-744E-960E-1D77F6567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195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>
                <a:solidFill>
                  <a:srgbClr val="194194"/>
                </a:solidFill>
                <a:latin typeface="+mn-lt"/>
              </a:rPr>
              <a:t>Сотрудничество </a:t>
            </a:r>
            <a:br>
              <a:rPr lang="ru-RU" sz="5300" b="1" dirty="0">
                <a:solidFill>
                  <a:srgbClr val="194194"/>
                </a:solidFill>
                <a:latin typeface="+mn-lt"/>
              </a:rPr>
            </a:br>
            <a:r>
              <a:rPr lang="ru-RU" sz="5300" b="1" dirty="0">
                <a:solidFill>
                  <a:srgbClr val="194194"/>
                </a:solidFill>
                <a:latin typeface="+mn-lt"/>
              </a:rPr>
              <a:t>Ассоциации «НАУФК» </a:t>
            </a:r>
            <a:r>
              <a:rPr lang="ru-RU" sz="54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54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CADB6F-44CF-6549-A737-E7761ED19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8470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600" dirty="0">
              <a:solidFill>
                <a:srgbClr val="194194"/>
              </a:solidFill>
            </a:endParaRPr>
          </a:p>
          <a:p>
            <a:pPr marL="0" indent="0" algn="just">
              <a:buNone/>
            </a:pPr>
            <a:r>
              <a:rPr lang="ru-RU" sz="2600" dirty="0">
                <a:solidFill>
                  <a:srgbClr val="194194"/>
                </a:solidFill>
              </a:rPr>
              <a:t>     Национальная ассоциация учителей физической культуры выражает уверенность в том, что тесное сотрудничество с Министерством просвещения Российской Федерации, Федеральным центром организационно-методического обеспечения физического воспитания, с представителями региональных Ассоциаций, отделений, объединений и сообществ учителей физической культуры позволит изменить многое в  области физической культуры и спорта в Российской Федерации.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4BD4484-0F94-DB42-B81A-8C15C44095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5" t="44992" r="8574" b="14782"/>
          <a:stretch/>
        </p:blipFill>
        <p:spPr>
          <a:xfrm>
            <a:off x="396037" y="314785"/>
            <a:ext cx="2319612" cy="1287514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888183C-C782-D94D-98B8-E977A1D6A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D7CFC-C709-F644-A1BC-4F785843F005}" type="slidenum">
              <a:rPr lang="ru-RU" sz="1600" smtClean="0">
                <a:solidFill>
                  <a:srgbClr val="194194"/>
                </a:solidFill>
              </a:rPr>
              <a:t>20</a:t>
            </a:fld>
            <a:endParaRPr lang="ru-RU" sz="1600" dirty="0">
              <a:solidFill>
                <a:srgbClr val="194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381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134D2A-8954-744E-960E-1D77F6567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202" y="142702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194194"/>
                </a:solidFill>
                <a:latin typeface="+mn-lt"/>
              </a:rPr>
              <a:t>НАЦИОНАЛЬНАЯ АССОЦИАЦИЯ </a:t>
            </a:r>
            <a:br>
              <a:rPr lang="ru-RU" sz="4000" b="1" dirty="0">
                <a:solidFill>
                  <a:srgbClr val="194194"/>
                </a:solidFill>
                <a:latin typeface="+mn-lt"/>
              </a:rPr>
            </a:br>
            <a:r>
              <a:rPr lang="ru-RU" sz="4000" b="1" dirty="0">
                <a:solidFill>
                  <a:srgbClr val="194194"/>
                </a:solidFill>
                <a:latin typeface="+mn-lt"/>
              </a:rPr>
              <a:t>УЧИТЕЛЕЙ ФИЗИЧЕСКОЙ КУЛЬТУРЫ </a:t>
            </a:r>
            <a:br>
              <a:rPr lang="ru-RU" sz="4000" b="1" dirty="0">
                <a:solidFill>
                  <a:srgbClr val="194194"/>
                </a:solidFill>
                <a:latin typeface="+mn-lt"/>
              </a:rPr>
            </a:br>
            <a:r>
              <a:rPr lang="ru-RU" sz="4000" b="1" dirty="0">
                <a:solidFill>
                  <a:srgbClr val="194194"/>
                </a:solidFill>
                <a:latin typeface="+mn-lt"/>
              </a:rPr>
              <a:t>(Ассоциация «НАУФК») 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54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54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CADB6F-44CF-6549-A737-E7761ED19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6974" y="2491759"/>
            <a:ext cx="3650673" cy="37335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600" dirty="0">
              <a:solidFill>
                <a:srgbClr val="194194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600" dirty="0">
                <a:solidFill>
                  <a:srgbClr val="194194"/>
                </a:solidFill>
              </a:rPr>
              <a:t>Адрес:                  Российская Федерация, 109559, </a:t>
            </a:r>
            <a:br>
              <a:rPr lang="ru-RU" sz="2600" dirty="0">
                <a:solidFill>
                  <a:srgbClr val="194194"/>
                </a:solidFill>
              </a:rPr>
            </a:br>
            <a:r>
              <a:rPr lang="ru-RU" sz="2600" dirty="0">
                <a:solidFill>
                  <a:srgbClr val="194194"/>
                </a:solidFill>
              </a:rPr>
              <a:t>г. Москва, ул. Краснодарская, </a:t>
            </a:r>
            <a:br>
              <a:rPr lang="ru-RU" sz="2600" dirty="0">
                <a:solidFill>
                  <a:srgbClr val="194194"/>
                </a:solidFill>
              </a:rPr>
            </a:br>
            <a:r>
              <a:rPr lang="ru-RU" sz="2600" dirty="0">
                <a:solidFill>
                  <a:srgbClr val="194194"/>
                </a:solidFill>
              </a:rPr>
              <a:t>д. 59.                                     </a:t>
            </a:r>
            <a:r>
              <a:rPr lang="en-US" sz="2600" dirty="0">
                <a:solidFill>
                  <a:srgbClr val="194194"/>
                </a:solidFill>
              </a:rPr>
              <a:t>e-mail: info@</a:t>
            </a:r>
            <a:r>
              <a:rPr lang="ru-RU" sz="2600" dirty="0" err="1">
                <a:solidFill>
                  <a:srgbClr val="194194"/>
                </a:solidFill>
              </a:rPr>
              <a:t>науфк.рф</a:t>
            </a:r>
            <a:endParaRPr lang="ru-RU" sz="2600" dirty="0">
              <a:solidFill>
                <a:srgbClr val="194194"/>
              </a:solidFill>
            </a:endParaRPr>
          </a:p>
          <a:p>
            <a:pPr marL="0" indent="0" algn="just">
              <a:buNone/>
            </a:pPr>
            <a:endParaRPr lang="ru-RU" sz="2600" dirty="0">
              <a:solidFill>
                <a:srgbClr val="194194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4BD4484-0F94-DB42-B81A-8C15C44095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5" t="44992" r="8574" b="14782"/>
          <a:stretch/>
        </p:blipFill>
        <p:spPr>
          <a:xfrm>
            <a:off x="396037" y="314785"/>
            <a:ext cx="2319612" cy="1287514"/>
          </a:xfrm>
          <a:prstGeom prst="rect">
            <a:avLst/>
          </a:prstGeom>
        </p:spPr>
      </p:pic>
      <p:pic>
        <p:nvPicPr>
          <p:cNvPr id="5" name="Picture 2" descr="C:\Users\ev.razova.MGOUNET\Desktop\image-10-12-19-12-51.jpeg">
            <a:extLst>
              <a:ext uri="{FF2B5EF4-FFF2-40B4-BE49-F238E27FC236}">
                <a16:creationId xmlns="" xmlns:a16="http://schemas.microsoft.com/office/drawing/2014/main" id="{FDA36D91-B077-EF4B-B033-B83440EBA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079" y="2312529"/>
            <a:ext cx="4239833" cy="409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2319457-DB64-2749-8C9F-4E310C3BE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D7CFC-C709-F644-A1BC-4F785843F005}" type="slidenum">
              <a:rPr lang="ru-RU" sz="1600" smtClean="0">
                <a:solidFill>
                  <a:srgbClr val="194194"/>
                </a:solidFill>
              </a:rPr>
              <a:t>21</a:t>
            </a:fld>
            <a:endParaRPr lang="ru-RU" sz="1600" dirty="0">
              <a:solidFill>
                <a:srgbClr val="194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898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F700C-5A10-AE4D-8ACD-F8939224A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451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100" b="1" dirty="0">
                <a:solidFill>
                  <a:srgbClr val="194194"/>
                </a:solidFill>
                <a:latin typeface="+mn-lt"/>
              </a:rPr>
              <a:t>Деятельность Ассоциации</a:t>
            </a:r>
            <a:br>
              <a:rPr lang="ru-RU" sz="5100" b="1" dirty="0">
                <a:solidFill>
                  <a:srgbClr val="194194"/>
                </a:solidFill>
                <a:latin typeface="+mn-lt"/>
              </a:rPr>
            </a:br>
            <a:r>
              <a:rPr lang="ru-RU" sz="5100" b="1" dirty="0">
                <a:solidFill>
                  <a:srgbClr val="194194"/>
                </a:solidFill>
                <a:latin typeface="+mn-lt"/>
              </a:rPr>
              <a:t>«НАУФК»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764FA16-7E05-4748-8365-042D6B236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327" y="3001282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dirty="0">
                <a:solidFill>
                  <a:srgbClr val="194194"/>
                </a:solidFill>
              </a:rPr>
              <a:t>     Национальная Ассоциация учителей физической культуры (НАУФК) была создана для представления и защиты общих, в том числе профессиональных интересов, для достижения общественно полезных целей, не противоречащих закону и имеющих некоммерческий характер.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9782AEC-CF5C-CA44-A619-BF6BF1DCB8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5" t="44992" r="8574" b="14782"/>
          <a:stretch/>
        </p:blipFill>
        <p:spPr>
          <a:xfrm>
            <a:off x="396037" y="314785"/>
            <a:ext cx="2319612" cy="1287514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811BB57-6219-D84D-8B30-5892A5BE3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D7CFC-C709-F644-A1BC-4F785843F005}" type="slidenum">
              <a:rPr lang="ru-RU" sz="1600" smtClean="0">
                <a:solidFill>
                  <a:srgbClr val="194194"/>
                </a:solidFill>
              </a:rPr>
              <a:t>3</a:t>
            </a:fld>
            <a:endParaRPr lang="ru-RU" sz="1600" dirty="0">
              <a:solidFill>
                <a:srgbClr val="194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796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549D647-C113-4C4E-9FC5-A005231BB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051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>
                <a:solidFill>
                  <a:srgbClr val="194194"/>
                </a:solidFill>
                <a:latin typeface="+mn-lt"/>
              </a:rPr>
              <a:t>Документы Национальной </a:t>
            </a:r>
            <a:br>
              <a:rPr lang="ru-RU" sz="4900" b="1" dirty="0">
                <a:solidFill>
                  <a:srgbClr val="194194"/>
                </a:solidFill>
                <a:latin typeface="+mn-lt"/>
              </a:rPr>
            </a:br>
            <a:r>
              <a:rPr lang="ru-RU" sz="4900" b="1" dirty="0">
                <a:solidFill>
                  <a:srgbClr val="194194"/>
                </a:solidFill>
                <a:latin typeface="+mn-lt"/>
              </a:rPr>
              <a:t>Ассоциации учителей </a:t>
            </a:r>
            <a:br>
              <a:rPr lang="ru-RU" sz="4900" b="1" dirty="0">
                <a:solidFill>
                  <a:srgbClr val="194194"/>
                </a:solidFill>
                <a:latin typeface="+mn-lt"/>
              </a:rPr>
            </a:br>
            <a:r>
              <a:rPr lang="ru-RU" sz="4900" b="1" dirty="0">
                <a:solidFill>
                  <a:srgbClr val="194194"/>
                </a:solidFill>
                <a:latin typeface="+mn-lt"/>
              </a:rPr>
              <a:t>физической культуры 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2F3C59C-BCF7-3C44-8E7C-E5DC0171E5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5" t="44992" r="8574" b="14782"/>
          <a:stretch/>
        </p:blipFill>
        <p:spPr>
          <a:xfrm>
            <a:off x="396037" y="314785"/>
            <a:ext cx="2319612" cy="12875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146549B-BC8E-D346-AC04-19563E7EE9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086" y="2469855"/>
            <a:ext cx="2809126" cy="3868340"/>
          </a:xfrm>
          <a:prstGeom prst="rect">
            <a:avLst/>
          </a:prstGeom>
          <a:ln w="19050">
            <a:solidFill>
              <a:srgbClr val="194194"/>
            </a:solidFill>
          </a:ln>
        </p:spPr>
      </p:pic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2CD28ACA-E86C-AC47-BD18-D2B60605D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489" y="2469855"/>
            <a:ext cx="2877757" cy="3868340"/>
          </a:xfrm>
          <a:prstGeom prst="rect">
            <a:avLst/>
          </a:prstGeom>
          <a:noFill/>
          <a:ln w="19050">
            <a:solidFill>
              <a:srgbClr val="19419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35FD483-5671-854E-99CC-8031C4B13C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812" y="2469855"/>
            <a:ext cx="2736304" cy="3868340"/>
          </a:xfrm>
          <a:prstGeom prst="rect">
            <a:avLst/>
          </a:prstGeom>
          <a:ln w="19050">
            <a:solidFill>
              <a:srgbClr val="194194"/>
            </a:solidFill>
          </a:ln>
        </p:spPr>
      </p:pic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7BBCADD-B8B8-7145-B69D-A2B1CA37C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D7CFC-C709-F644-A1BC-4F785843F005}" type="slidenum">
              <a:rPr lang="ru-RU" sz="1600" smtClean="0">
                <a:solidFill>
                  <a:srgbClr val="194194"/>
                </a:solidFill>
              </a:rPr>
              <a:t>4</a:t>
            </a:fld>
            <a:endParaRPr lang="ru-RU" sz="1600" dirty="0">
              <a:solidFill>
                <a:srgbClr val="194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67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3C02E4-D218-924D-BC42-B3F4BA1A4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>
                <a:solidFill>
                  <a:srgbClr val="194194"/>
                </a:solidFill>
                <a:latin typeface="+mn-lt"/>
              </a:rPr>
              <a:t>Правовые положения </a:t>
            </a:r>
            <a:br>
              <a:rPr lang="ru-RU" sz="5300" b="1" dirty="0">
                <a:solidFill>
                  <a:srgbClr val="194194"/>
                </a:solidFill>
                <a:latin typeface="+mn-lt"/>
              </a:rPr>
            </a:br>
            <a:r>
              <a:rPr lang="ru-RU" sz="5300" b="1" dirty="0">
                <a:solidFill>
                  <a:srgbClr val="194194"/>
                </a:solidFill>
                <a:latin typeface="+mn-lt"/>
              </a:rPr>
              <a:t>Ассоциации «НАУФК»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4F2AA34-3258-5D49-8113-9F30586BF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41059"/>
            <a:ext cx="10515600" cy="4351338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dirty="0">
                <a:solidFill>
                  <a:srgbClr val="194194"/>
                </a:solidFill>
              </a:rPr>
              <a:t>     Ассоциация может от своего имени заключать договоры</a:t>
            </a:r>
            <a:r>
              <a:rPr lang="en-US" dirty="0">
                <a:solidFill>
                  <a:srgbClr val="194194"/>
                </a:solidFill>
              </a:rPr>
              <a:t>,</a:t>
            </a:r>
            <a:r>
              <a:rPr lang="ru-RU" dirty="0">
                <a:solidFill>
                  <a:srgbClr val="194194"/>
                </a:solidFill>
              </a:rPr>
              <a:t> контракты, соглашения и иные сделки, а также осуществлять все права, необходимые для выполнения целей своей уставной деятельности. </a:t>
            </a:r>
          </a:p>
          <a:p>
            <a:pPr indent="0" algn="just">
              <a:buNone/>
            </a:pPr>
            <a:r>
              <a:rPr lang="ru-RU" dirty="0">
                <a:solidFill>
                  <a:srgbClr val="194194"/>
                </a:solidFill>
              </a:rPr>
              <a:t>     Ассоциация может осуществлять приносящую доход деятельность лишь постольку, поскольку это служит достижению целей, ради которых она создана, и если это соответствует таким целям.</a:t>
            </a:r>
          </a:p>
          <a:p>
            <a:pPr indent="0" algn="just">
              <a:buNone/>
            </a:pPr>
            <a:r>
              <a:rPr lang="ru-RU" dirty="0">
                <a:solidFill>
                  <a:srgbClr val="194194"/>
                </a:solidFill>
              </a:rPr>
              <a:t>    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9E86F89-F959-5F43-8328-966C894122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5" t="44992" r="8574" b="14782"/>
          <a:stretch/>
        </p:blipFill>
        <p:spPr>
          <a:xfrm>
            <a:off x="396037" y="314785"/>
            <a:ext cx="2319612" cy="1287514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1AFDB4D-8D5A-B440-9949-F8F95D0E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D7CFC-C709-F644-A1BC-4F785843F005}" type="slidenum">
              <a:rPr lang="ru-RU" sz="1600" smtClean="0">
                <a:solidFill>
                  <a:srgbClr val="194194"/>
                </a:solidFill>
              </a:rPr>
              <a:t>5</a:t>
            </a:fld>
            <a:endParaRPr lang="ru-RU" sz="1600" dirty="0">
              <a:solidFill>
                <a:srgbClr val="194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137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E30001-1695-7944-8D64-886173D24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075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4600" b="1" dirty="0">
                <a:solidFill>
                  <a:srgbClr val="194194"/>
                </a:solidFill>
                <a:latin typeface="+mn-lt"/>
              </a:rPr>
              <a:t>Направления деятельности </a:t>
            </a:r>
            <a:br>
              <a:rPr lang="ru-RU" sz="4600" b="1" dirty="0">
                <a:solidFill>
                  <a:srgbClr val="194194"/>
                </a:solidFill>
                <a:latin typeface="+mn-lt"/>
              </a:rPr>
            </a:br>
            <a:r>
              <a:rPr lang="ru-RU" sz="4600" b="1" dirty="0">
                <a:solidFill>
                  <a:srgbClr val="194194"/>
                </a:solidFill>
                <a:latin typeface="+mn-lt"/>
              </a:rPr>
              <a:t>Ассоциации «НАУФК»</a:t>
            </a:r>
            <a:r>
              <a:rPr lang="ru-RU" sz="46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600" b="1" dirty="0">
                <a:solidFill>
                  <a:schemeClr val="accent5">
                    <a:lumMod val="50000"/>
                  </a:schemeClr>
                </a:solidFill>
              </a:rPr>
            </a:br>
            <a:endParaRPr lang="ru-RU" sz="46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215E503-FA6F-5941-A5DF-E7E566616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0137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buNone/>
            </a:pPr>
            <a:r>
              <a:rPr lang="ru-RU" dirty="0">
                <a:solidFill>
                  <a:srgbClr val="194194"/>
                </a:solidFill>
              </a:rPr>
              <a:t>     Содействие интеграции общего и дополнительного образования детей физкультурно-спортивной направленности как необходимого условия для личностного гармоничного развития обучающихся.</a:t>
            </a:r>
          </a:p>
          <a:p>
            <a:pPr marL="342900" lvl="0" indent="-342900" algn="just"/>
            <a:endParaRPr lang="ru-RU" dirty="0">
              <a:solidFill>
                <a:srgbClr val="194194"/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194194"/>
                </a:solidFill>
              </a:rPr>
              <a:t>     Участие в решении вопросов по укреплению безопасности на занятиях физической культурой и спортом, в том числе по формированию у обучающихся культуры собственной безопасности,  стандартизации и сертификации школьного спортивного оборудования и инвентаря.</a:t>
            </a:r>
          </a:p>
          <a:p>
            <a:pPr marL="342900" indent="-342900" algn="just"/>
            <a:endParaRPr lang="ru-RU" dirty="0">
              <a:solidFill>
                <a:srgbClr val="194194"/>
              </a:solidFill>
            </a:endParaRPr>
          </a:p>
          <a:p>
            <a:pPr marL="0" lvl="0" indent="0" algn="just">
              <a:buNone/>
            </a:pPr>
            <a:r>
              <a:rPr lang="ru-RU" dirty="0">
                <a:solidFill>
                  <a:srgbClr val="194194"/>
                </a:solidFill>
              </a:rPr>
              <a:t>   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EF1FD0D-A244-AD49-92F7-54C903CE50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5" t="44992" r="8574" b="14782"/>
          <a:stretch/>
        </p:blipFill>
        <p:spPr>
          <a:xfrm>
            <a:off x="396037" y="314785"/>
            <a:ext cx="2319612" cy="1287514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9B99737-7C96-2F4F-A9B3-A258C3062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D7CFC-C709-F644-A1BC-4F785843F005}" type="slidenum">
              <a:rPr lang="ru-RU" sz="1600" smtClean="0">
                <a:solidFill>
                  <a:srgbClr val="194194"/>
                </a:solidFill>
              </a:rPr>
              <a:t>6</a:t>
            </a:fld>
            <a:endParaRPr lang="ru-RU" sz="1600" dirty="0">
              <a:solidFill>
                <a:srgbClr val="194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239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E30001-1695-7944-8D64-886173D24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075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4600" b="1" dirty="0">
                <a:solidFill>
                  <a:srgbClr val="194194"/>
                </a:solidFill>
                <a:latin typeface="+mn-lt"/>
              </a:rPr>
              <a:t>Направления деятельности </a:t>
            </a:r>
            <a:br>
              <a:rPr lang="ru-RU" sz="4600" b="1" dirty="0">
                <a:solidFill>
                  <a:srgbClr val="194194"/>
                </a:solidFill>
                <a:latin typeface="+mn-lt"/>
              </a:rPr>
            </a:br>
            <a:r>
              <a:rPr lang="ru-RU" sz="4600" b="1" dirty="0">
                <a:solidFill>
                  <a:srgbClr val="194194"/>
                </a:solidFill>
                <a:latin typeface="+mn-lt"/>
              </a:rPr>
              <a:t>Ассоциации «НАУФК»</a:t>
            </a:r>
            <a:r>
              <a:rPr lang="ru-RU" sz="46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600" b="1" dirty="0">
                <a:solidFill>
                  <a:schemeClr val="accent5">
                    <a:lumMod val="50000"/>
                  </a:schemeClr>
                </a:solidFill>
              </a:rPr>
            </a:br>
            <a:endParaRPr lang="ru-RU" sz="46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215E503-FA6F-5941-A5DF-E7E566616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9134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>
              <a:solidFill>
                <a:srgbClr val="194194"/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194194"/>
                </a:solidFill>
              </a:rPr>
              <a:t>     Содействие в подготовке учебно-методических материалов и публикаций по физической культуре, внедрению инновационных технологий и методик преподавания учебного предмета «Физическая культура» в общеобразовательных организациях.</a:t>
            </a:r>
          </a:p>
          <a:p>
            <a:pPr marL="342900" indent="-342900" algn="just"/>
            <a:endParaRPr lang="ru-RU" dirty="0">
              <a:solidFill>
                <a:srgbClr val="194194"/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194194"/>
                </a:solidFill>
              </a:rPr>
              <a:t>     Организация и проведение различных мероприятий, Всероссийского съезда учителей физической культуры, (конференций, семинаров, совещаний, круглых столов, мастер классов) по вопросам, входящим в сферу деятельности НАУФК.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EF1FD0D-A244-AD49-92F7-54C903CE50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5" t="44992" r="8574" b="14782"/>
          <a:stretch/>
        </p:blipFill>
        <p:spPr>
          <a:xfrm>
            <a:off x="396037" y="314785"/>
            <a:ext cx="2319612" cy="1287514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3F104E3-79FA-AB47-A78A-FA7F3BD77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D7CFC-C709-F644-A1BC-4F785843F005}" type="slidenum">
              <a:rPr lang="ru-RU" sz="1600" smtClean="0">
                <a:solidFill>
                  <a:srgbClr val="194194"/>
                </a:solidFill>
              </a:rPr>
              <a:t>7</a:t>
            </a:fld>
            <a:endParaRPr lang="ru-RU" sz="1600" dirty="0">
              <a:solidFill>
                <a:srgbClr val="194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227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E30001-1695-7944-8D64-886173D24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075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4600" b="1" dirty="0">
                <a:solidFill>
                  <a:srgbClr val="194194"/>
                </a:solidFill>
                <a:latin typeface="+mn-lt"/>
              </a:rPr>
              <a:t>Направления деятельности </a:t>
            </a:r>
            <a:br>
              <a:rPr lang="ru-RU" sz="4600" b="1" dirty="0">
                <a:solidFill>
                  <a:srgbClr val="194194"/>
                </a:solidFill>
                <a:latin typeface="+mn-lt"/>
              </a:rPr>
            </a:br>
            <a:r>
              <a:rPr lang="ru-RU" sz="4600" b="1" dirty="0">
                <a:solidFill>
                  <a:srgbClr val="194194"/>
                </a:solidFill>
                <a:latin typeface="+mn-lt"/>
              </a:rPr>
              <a:t>Ассоциации «НАУФК»</a:t>
            </a:r>
            <a:r>
              <a:rPr lang="ru-RU" sz="46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600" b="1" dirty="0">
                <a:solidFill>
                  <a:schemeClr val="accent5">
                    <a:lumMod val="50000"/>
                  </a:schemeClr>
                </a:solidFill>
              </a:rPr>
            </a:br>
            <a:endParaRPr lang="ru-RU" sz="46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215E503-FA6F-5941-A5DF-E7E566616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194194"/>
                </a:solidFill>
              </a:rPr>
              <a:t> </a:t>
            </a:r>
            <a:r>
              <a:rPr lang="ru-RU" dirty="0" smtClean="0">
                <a:solidFill>
                  <a:srgbClr val="194194"/>
                </a:solidFill>
              </a:rPr>
              <a:t>    Участие </a:t>
            </a:r>
            <a:r>
              <a:rPr lang="ru-RU" dirty="0">
                <a:solidFill>
                  <a:srgbClr val="194194"/>
                </a:solidFill>
              </a:rPr>
              <a:t>в экспертизе проектов документов, относящихся к развитию физического воспитания в системе образования, и подготовке предложений по внесению изменений (дополнений) в существующие законодательные и иные нормативно-правовые акты в сфере образования, а также инициатив по разработке новых</a:t>
            </a:r>
            <a:r>
              <a:rPr lang="ru-RU" dirty="0" smtClean="0">
                <a:solidFill>
                  <a:srgbClr val="194194"/>
                </a:solidFill>
              </a:rPr>
              <a:t>.</a:t>
            </a:r>
          </a:p>
          <a:p>
            <a:pPr marL="0" indent="0" algn="just">
              <a:buNone/>
            </a:pPr>
            <a:endParaRPr lang="ru-RU" dirty="0">
              <a:solidFill>
                <a:srgbClr val="194194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194194"/>
                </a:solidFill>
              </a:rPr>
              <a:t>     Содействие </a:t>
            </a:r>
            <a:r>
              <a:rPr lang="ru-RU" dirty="0">
                <a:solidFill>
                  <a:srgbClr val="194194"/>
                </a:solidFill>
              </a:rPr>
              <a:t>формированию и реализации системы взаимного информирования и взаимодействия членов Ассоциации с различными структурами, в том числе с федеральными органами власти, осуществляющими государственную политику в области образования субъектов РФ.</a:t>
            </a:r>
          </a:p>
          <a:p>
            <a:pPr marL="342900" indent="-342900" algn="just"/>
            <a:endParaRPr lang="ru-RU" dirty="0">
              <a:solidFill>
                <a:srgbClr val="194194"/>
              </a:solidFill>
            </a:endParaRPr>
          </a:p>
          <a:p>
            <a:pPr marL="0" lvl="0" indent="0" algn="just">
              <a:buNone/>
            </a:pPr>
            <a:r>
              <a:rPr lang="ru-RU" dirty="0">
                <a:solidFill>
                  <a:srgbClr val="194194"/>
                </a:solidFill>
              </a:rPr>
              <a:t>   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EF1FD0D-A244-AD49-92F7-54C903CE50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5" t="44992" r="8574" b="14782"/>
          <a:stretch/>
        </p:blipFill>
        <p:spPr>
          <a:xfrm>
            <a:off x="396037" y="314785"/>
            <a:ext cx="2319612" cy="1287514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9B99737-7C96-2F4F-A9B3-A258C3062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D7CFC-C709-F644-A1BC-4F785843F005}" type="slidenum">
              <a:rPr lang="ru-RU" sz="1600" smtClean="0">
                <a:solidFill>
                  <a:srgbClr val="194194"/>
                </a:solidFill>
              </a:rPr>
              <a:t>8</a:t>
            </a:fld>
            <a:endParaRPr lang="ru-RU" sz="1600" dirty="0">
              <a:solidFill>
                <a:srgbClr val="194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393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E30001-1695-7944-8D64-886173D24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075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194194"/>
                </a:solidFill>
                <a:latin typeface="+mn-lt"/>
              </a:rPr>
              <a:t>Перспективы развития</a:t>
            </a:r>
            <a:br>
              <a:rPr lang="ru-RU" sz="4800" b="1" dirty="0">
                <a:solidFill>
                  <a:srgbClr val="194194"/>
                </a:solidFill>
                <a:latin typeface="+mn-lt"/>
              </a:rPr>
            </a:br>
            <a:r>
              <a:rPr lang="ru-RU" sz="4800" b="1" dirty="0">
                <a:solidFill>
                  <a:srgbClr val="194194"/>
                </a:solidFill>
                <a:latin typeface="+mn-lt"/>
              </a:rPr>
              <a:t>Ассоциации «НАУФК»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215E503-FA6F-5941-A5DF-E7E566616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8270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algn="just"/>
            <a:endParaRPr lang="ru-RU" dirty="0">
              <a:solidFill>
                <a:srgbClr val="194194"/>
              </a:solidFill>
            </a:endParaRPr>
          </a:p>
          <a:p>
            <a:pPr marL="0" lvl="0" indent="0" algn="just">
              <a:buNone/>
            </a:pPr>
            <a:r>
              <a:rPr lang="ru-RU" sz="3400" dirty="0">
                <a:solidFill>
                  <a:srgbClr val="194194"/>
                </a:solidFill>
              </a:rPr>
              <a:t>     Взаимодействие с различными образовательными и общественными организациями</a:t>
            </a:r>
            <a:r>
              <a:rPr lang="en-US" sz="3400" dirty="0">
                <a:solidFill>
                  <a:srgbClr val="194194"/>
                </a:solidFill>
              </a:rPr>
              <a:t>,</a:t>
            </a:r>
            <a:r>
              <a:rPr lang="ru-RU" sz="3400" dirty="0">
                <a:solidFill>
                  <a:srgbClr val="194194"/>
                </a:solidFill>
              </a:rPr>
              <a:t> участие в международных (неправительственных) организациях и объединениях</a:t>
            </a:r>
            <a:r>
              <a:rPr lang="en-US" sz="3400" dirty="0">
                <a:solidFill>
                  <a:srgbClr val="194194"/>
                </a:solidFill>
              </a:rPr>
              <a:t>,</a:t>
            </a:r>
            <a:r>
              <a:rPr lang="ru-RU" sz="3400" dirty="0">
                <a:solidFill>
                  <a:srgbClr val="194194"/>
                </a:solidFill>
              </a:rPr>
              <a:t> установление и поддержка прямых международных контактов и связей</a:t>
            </a:r>
            <a:r>
              <a:rPr lang="en-US" sz="3400" dirty="0">
                <a:solidFill>
                  <a:srgbClr val="194194"/>
                </a:solidFill>
              </a:rPr>
              <a:t>,</a:t>
            </a:r>
            <a:r>
              <a:rPr lang="ru-RU" sz="3400" dirty="0">
                <a:solidFill>
                  <a:srgbClr val="194194"/>
                </a:solidFill>
              </a:rPr>
              <a:t> заключение различных соглашений</a:t>
            </a:r>
            <a:r>
              <a:rPr lang="en-US" sz="3400" dirty="0">
                <a:solidFill>
                  <a:srgbClr val="194194"/>
                </a:solidFill>
              </a:rPr>
              <a:t>,</a:t>
            </a:r>
            <a:r>
              <a:rPr lang="ru-RU" sz="3400" dirty="0">
                <a:solidFill>
                  <a:srgbClr val="194194"/>
                </a:solidFill>
              </a:rPr>
              <a:t> способствующих достижению уставных целей Ассоциации.</a:t>
            </a:r>
          </a:p>
          <a:p>
            <a:pPr marL="0" lvl="0" indent="0" algn="just">
              <a:buNone/>
            </a:pPr>
            <a:r>
              <a:rPr lang="ru-RU" sz="3400" dirty="0">
                <a:solidFill>
                  <a:srgbClr val="194194"/>
                </a:solidFill>
              </a:rPr>
              <a:t>     Организация издательской и полиграфической деятельности</a:t>
            </a:r>
            <a:r>
              <a:rPr lang="en-US" sz="3400" dirty="0">
                <a:solidFill>
                  <a:srgbClr val="194194"/>
                </a:solidFill>
              </a:rPr>
              <a:t>,</a:t>
            </a:r>
            <a:r>
              <a:rPr lang="ru-RU" sz="3400" dirty="0">
                <a:solidFill>
                  <a:srgbClr val="194194"/>
                </a:solidFill>
              </a:rPr>
              <a:t> производства видеофильмов и телепрограмм</a:t>
            </a:r>
            <a:r>
              <a:rPr lang="en-US" sz="3400" dirty="0">
                <a:solidFill>
                  <a:srgbClr val="194194"/>
                </a:solidFill>
              </a:rPr>
              <a:t>,</a:t>
            </a:r>
            <a:r>
              <a:rPr lang="ru-RU" sz="3400" dirty="0">
                <a:solidFill>
                  <a:srgbClr val="194194"/>
                </a:solidFill>
              </a:rPr>
              <a:t> тиражирование носителей информации</a:t>
            </a:r>
            <a:r>
              <a:rPr lang="en-US" sz="3400" dirty="0">
                <a:solidFill>
                  <a:srgbClr val="194194"/>
                </a:solidFill>
              </a:rPr>
              <a:t>,</a:t>
            </a:r>
            <a:r>
              <a:rPr lang="ru-RU" sz="3400" dirty="0">
                <a:solidFill>
                  <a:srgbClr val="194194"/>
                </a:solidFill>
              </a:rPr>
              <a:t> деятельности с использованием информационных ресурсов (в том числе сети Интернет)</a:t>
            </a:r>
            <a:r>
              <a:rPr lang="en-US" sz="3400" dirty="0">
                <a:solidFill>
                  <a:srgbClr val="194194"/>
                </a:solidFill>
              </a:rPr>
              <a:t>,</a:t>
            </a:r>
            <a:r>
              <a:rPr lang="ru-RU" sz="3400" dirty="0">
                <a:solidFill>
                  <a:srgbClr val="194194"/>
                </a:solidFill>
              </a:rPr>
              <a:t> соответствующей уставным целям и задачам Ассоциации.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EF1FD0D-A244-AD49-92F7-54C903CE50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5" t="44992" r="8574" b="14782"/>
          <a:stretch/>
        </p:blipFill>
        <p:spPr>
          <a:xfrm>
            <a:off x="396037" y="314785"/>
            <a:ext cx="2319612" cy="1287514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68CD159-3CD4-1044-A6B5-BC935D211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D7CFC-C709-F644-A1BC-4F785843F005}" type="slidenum">
              <a:rPr lang="ru-RU" sz="1600" smtClean="0">
                <a:solidFill>
                  <a:srgbClr val="194194"/>
                </a:solidFill>
              </a:rPr>
              <a:t>9</a:t>
            </a:fld>
            <a:endParaRPr lang="ru-RU" sz="1600" dirty="0">
              <a:solidFill>
                <a:srgbClr val="194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9698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6280</TotalTime>
  <Words>1015</Words>
  <Application>Microsoft Office PowerPoint</Application>
  <PresentationFormat>Произвольный</PresentationFormat>
  <Paragraphs>115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Основные направления  и перспективы развития  Национальной Ассоциации учителей физической культуры  (Ассоциация «НАУФК») </vt:lpstr>
      <vt:lpstr>Общие положения </vt:lpstr>
      <vt:lpstr>Деятельность Ассоциации «НАУФК» </vt:lpstr>
      <vt:lpstr>Документы Национальной  Ассоциации учителей  физической культуры   </vt:lpstr>
      <vt:lpstr>Правовые положения  Ассоциации «НАУФК» </vt:lpstr>
      <vt:lpstr>Направления деятельности  Ассоциации «НАУФК» </vt:lpstr>
      <vt:lpstr>Направления деятельности  Ассоциации «НАУФК» </vt:lpstr>
      <vt:lpstr>Направления деятельности  Ассоциации «НАУФК» </vt:lpstr>
      <vt:lpstr>Перспективы развития Ассоциации «НАУФК»</vt:lpstr>
      <vt:lpstr>Президиум Ассоциации  «НАУФК» </vt:lpstr>
      <vt:lpstr>Президиум Ассоциации  «НАУФК» </vt:lpstr>
      <vt:lpstr>Презентация PowerPoint</vt:lpstr>
      <vt:lpstr>МЕРОПРИЯТИЯ Ассоциации «НАУФК» </vt:lpstr>
      <vt:lpstr>МЕРОПРИЯТИЯ Ассоциации «НАУФК» </vt:lpstr>
      <vt:lpstr>МЕРОПРИЯТИЯ Ассоциации «НАУФК» </vt:lpstr>
      <vt:lpstr>МЕРОПРИЯТИЯ  Ассоциации «НАУФК» </vt:lpstr>
      <vt:lpstr>МЕРОПРИЯТИЯ Ассоциации «НАУФК» </vt:lpstr>
      <vt:lpstr>МЕРОПРИЯТИЯ Ассоциации «НАУФК» </vt:lpstr>
      <vt:lpstr>МЕРОПРИЯТИЯ Ассоциации «НАУФК» </vt:lpstr>
      <vt:lpstr>Сотрудничество  Ассоциации «НАУФК»   </vt:lpstr>
      <vt:lpstr>НАЦИОНАЛЬНАЯ АССОЦИАЦИЯ  УЧИТЕЛЕЙ ФИЗИЧЕСКОЙ КУЛЬТУРЫ  (Ассоциация «НАУФК»)  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Направления и перспективы развития  Национальной Ассоциации учителей физической культуры  (Ассоциация «НАУФК») </dc:title>
  <dc:creator>Microsoft Office User</dc:creator>
  <cp:lastModifiedBy>Елена Владимировна Разова</cp:lastModifiedBy>
  <cp:revision>37</cp:revision>
  <dcterms:created xsi:type="dcterms:W3CDTF">2021-04-16T10:29:53Z</dcterms:created>
  <dcterms:modified xsi:type="dcterms:W3CDTF">2021-04-23T07:35:57Z</dcterms:modified>
</cp:coreProperties>
</file>