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1" r:id="rId9"/>
    <p:sldId id="271" r:id="rId10"/>
    <p:sldId id="272" r:id="rId11"/>
    <p:sldId id="273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5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83" d="100"/>
          <a:sy n="83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F637B-C2A9-4F1A-9F9A-3B3820A47C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84BE1A-9A41-4800-8B71-CA351145CD5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РАБОЧИЕ ГРУППЫ</a:t>
          </a:r>
          <a:endParaRPr lang="ru-RU" dirty="0">
            <a:solidFill>
              <a:schemeClr val="bg1"/>
            </a:solidFill>
          </a:endParaRPr>
        </a:p>
      </dgm:t>
    </dgm:pt>
    <dgm:pt modelId="{D3A8A3B3-8AD8-4A3F-B6DE-3035FE148939}" type="parTrans" cxnId="{6DF9FB9F-EE49-4DC2-B53D-5AA79B08479E}">
      <dgm:prSet/>
      <dgm:spPr/>
      <dgm:t>
        <a:bodyPr/>
        <a:lstStyle/>
        <a:p>
          <a:endParaRPr lang="ru-RU"/>
        </a:p>
      </dgm:t>
    </dgm:pt>
    <dgm:pt modelId="{EAC0FD8A-EFD6-4777-970B-B58D5D35A4F4}" type="sibTrans" cxnId="{6DF9FB9F-EE49-4DC2-B53D-5AA79B08479E}">
      <dgm:prSet/>
      <dgm:spPr/>
      <dgm:t>
        <a:bodyPr/>
        <a:lstStyle/>
        <a:p>
          <a:endParaRPr lang="ru-RU"/>
        </a:p>
      </dgm:t>
    </dgm:pt>
    <dgm:pt modelId="{6332DA62-3F63-4461-B961-07AF76B018BA}">
      <dgm:prSet phldrT="[Текст]" custT="1"/>
      <dgm:spPr/>
      <dgm:t>
        <a:bodyPr/>
        <a:lstStyle/>
        <a:p>
          <a:r>
            <a:rPr lang="ru-RU" sz="1200" b="1" dirty="0" smtClean="0"/>
            <a:t>Разработка проектов нормативно-правовой базы  </a:t>
          </a:r>
          <a:endParaRPr lang="ru-RU" sz="1200" b="1" dirty="0"/>
        </a:p>
      </dgm:t>
    </dgm:pt>
    <dgm:pt modelId="{B08111FE-7C05-4ED3-912B-ED23C9A4E5C3}" type="parTrans" cxnId="{2341D648-F584-4E41-9177-E2888F88E446}">
      <dgm:prSet/>
      <dgm:spPr/>
      <dgm:t>
        <a:bodyPr/>
        <a:lstStyle/>
        <a:p>
          <a:endParaRPr lang="ru-RU"/>
        </a:p>
      </dgm:t>
    </dgm:pt>
    <dgm:pt modelId="{4AEC7324-CA97-4F48-9FCE-BC2C56C869CF}" type="sibTrans" cxnId="{2341D648-F584-4E41-9177-E2888F88E446}">
      <dgm:prSet/>
      <dgm:spPr/>
      <dgm:t>
        <a:bodyPr/>
        <a:lstStyle/>
        <a:p>
          <a:endParaRPr lang="ru-RU"/>
        </a:p>
      </dgm:t>
    </dgm:pt>
    <dgm:pt modelId="{2CD764A1-CC0A-41EE-918B-EDB8E37306FA}">
      <dgm:prSet phldrT="[Текст]" custT="1"/>
      <dgm:spPr/>
      <dgm:t>
        <a:bodyPr/>
        <a:lstStyle/>
        <a:p>
          <a:r>
            <a:rPr lang="ru-RU" sz="1200" b="1" dirty="0" smtClean="0"/>
            <a:t>Программно-методическое обеспечение и экспертная деятельность</a:t>
          </a:r>
          <a:endParaRPr lang="ru-RU" sz="1200" b="1" dirty="0"/>
        </a:p>
      </dgm:t>
    </dgm:pt>
    <dgm:pt modelId="{775888E0-CA6D-4D12-A2DE-03FAD7924D9A}" type="parTrans" cxnId="{8980DC59-E22C-40B0-ABA4-1AAEAD95AE96}">
      <dgm:prSet/>
      <dgm:spPr/>
      <dgm:t>
        <a:bodyPr/>
        <a:lstStyle/>
        <a:p>
          <a:endParaRPr lang="ru-RU"/>
        </a:p>
      </dgm:t>
    </dgm:pt>
    <dgm:pt modelId="{237E71FD-3500-46A0-A396-37DFB209D205}" type="sibTrans" cxnId="{8980DC59-E22C-40B0-ABA4-1AAEAD95AE96}">
      <dgm:prSet/>
      <dgm:spPr/>
      <dgm:t>
        <a:bodyPr/>
        <a:lstStyle/>
        <a:p>
          <a:endParaRPr lang="ru-RU"/>
        </a:p>
      </dgm:t>
    </dgm:pt>
    <dgm:pt modelId="{1A4046BF-DC5E-43C1-88FC-EB76C4819CF3}">
      <dgm:prSet custT="1"/>
      <dgm:spPr/>
      <dgm:t>
        <a:bodyPr/>
        <a:lstStyle/>
        <a:p>
          <a:r>
            <a:rPr lang="ru-RU" sz="1200" b="1" dirty="0" smtClean="0"/>
            <a:t>Соревновательная и олимпиадная деятельность</a:t>
          </a:r>
          <a:endParaRPr lang="ru-RU" sz="1200" b="1" dirty="0"/>
        </a:p>
      </dgm:t>
    </dgm:pt>
    <dgm:pt modelId="{147783C3-58D4-4427-B159-4B18249FD25A}" type="parTrans" cxnId="{7A3E4486-80B5-4984-AE8A-81767D617817}">
      <dgm:prSet/>
      <dgm:spPr/>
      <dgm:t>
        <a:bodyPr/>
        <a:lstStyle/>
        <a:p>
          <a:endParaRPr lang="ru-RU"/>
        </a:p>
      </dgm:t>
    </dgm:pt>
    <dgm:pt modelId="{3C2EF925-3876-4530-93FC-0FFA60596FE2}" type="sibTrans" cxnId="{7A3E4486-80B5-4984-AE8A-81767D617817}">
      <dgm:prSet/>
      <dgm:spPr/>
      <dgm:t>
        <a:bodyPr/>
        <a:lstStyle/>
        <a:p>
          <a:endParaRPr lang="ru-RU"/>
        </a:p>
      </dgm:t>
    </dgm:pt>
    <dgm:pt modelId="{323E4643-D0F8-4502-B90E-8F75ED966662}">
      <dgm:prSet custT="1"/>
      <dgm:spPr/>
      <dgm:t>
        <a:bodyPr/>
        <a:lstStyle/>
        <a:p>
          <a:r>
            <a:rPr lang="ru-RU" sz="1200" b="1" dirty="0" smtClean="0"/>
            <a:t>Внеурочная форма обучения и дополнительное образование в сфере физической культуры и спорта</a:t>
          </a:r>
          <a:endParaRPr lang="ru-RU" sz="1200" b="1" dirty="0"/>
        </a:p>
      </dgm:t>
    </dgm:pt>
    <dgm:pt modelId="{784708BB-8E4A-42BA-B3D8-121CCB230C69}" type="parTrans" cxnId="{3E20E508-898F-4D88-B47C-D72B73ED99AB}">
      <dgm:prSet/>
      <dgm:spPr/>
      <dgm:t>
        <a:bodyPr/>
        <a:lstStyle/>
        <a:p>
          <a:endParaRPr lang="ru-RU"/>
        </a:p>
      </dgm:t>
    </dgm:pt>
    <dgm:pt modelId="{FA5C77E3-0CD4-4FDB-A1A1-58DB80F4FE08}" type="sibTrans" cxnId="{3E20E508-898F-4D88-B47C-D72B73ED99AB}">
      <dgm:prSet/>
      <dgm:spPr/>
      <dgm:t>
        <a:bodyPr/>
        <a:lstStyle/>
        <a:p>
          <a:endParaRPr lang="ru-RU"/>
        </a:p>
      </dgm:t>
    </dgm:pt>
    <dgm:pt modelId="{28623B46-D347-4206-B3A8-9C65EC9D6A34}">
      <dgm:prSet custT="1"/>
      <dgm:spPr/>
      <dgm:t>
        <a:bodyPr/>
        <a:lstStyle/>
        <a:p>
          <a:r>
            <a:rPr lang="ru-RU" sz="1200" b="1" dirty="0" smtClean="0"/>
            <a:t>Совершенствование профессиональной компетентности  учителей</a:t>
          </a:r>
        </a:p>
        <a:p>
          <a:r>
            <a:rPr lang="ru-RU" sz="1200" b="1" dirty="0" smtClean="0"/>
            <a:t>( в т.ч. наставничество  молодых учителей)</a:t>
          </a:r>
          <a:endParaRPr lang="ru-RU" sz="1200" b="1" dirty="0"/>
        </a:p>
      </dgm:t>
    </dgm:pt>
    <dgm:pt modelId="{99BFFE1E-D508-4C79-ADC9-C427EB0F57B7}" type="parTrans" cxnId="{C1ED290C-346B-4BD7-9BC1-9BEE02E2B0C5}">
      <dgm:prSet/>
      <dgm:spPr/>
      <dgm:t>
        <a:bodyPr/>
        <a:lstStyle/>
        <a:p>
          <a:endParaRPr lang="ru-RU"/>
        </a:p>
      </dgm:t>
    </dgm:pt>
    <dgm:pt modelId="{81EC6E03-3DFE-465E-A692-8BB083B171F8}" type="sibTrans" cxnId="{C1ED290C-346B-4BD7-9BC1-9BEE02E2B0C5}">
      <dgm:prSet/>
      <dgm:spPr/>
      <dgm:t>
        <a:bodyPr/>
        <a:lstStyle/>
        <a:p>
          <a:endParaRPr lang="ru-RU"/>
        </a:p>
      </dgm:t>
    </dgm:pt>
    <dgm:pt modelId="{8B3BFDF4-CE15-418C-BED3-5D3A9E3B64DF}">
      <dgm:prSet custT="1"/>
      <dgm:spPr/>
      <dgm:t>
        <a:bodyPr/>
        <a:lstStyle/>
        <a:p>
          <a:r>
            <a:rPr lang="ru-RU" sz="1200" b="1" dirty="0" smtClean="0"/>
            <a:t>Внедрение инновационных технологий (в т.ч. </a:t>
          </a:r>
          <a:r>
            <a:rPr lang="ru-RU" sz="1200" b="1" dirty="0" err="1" smtClean="0"/>
            <a:t>здоровьеформирующих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47DE7B4E-EFCB-4C08-AA4D-3BDBA3126D25}" type="parTrans" cxnId="{FF8671EB-8A27-4E4F-812E-D5A8C45A7204}">
      <dgm:prSet/>
      <dgm:spPr/>
      <dgm:t>
        <a:bodyPr/>
        <a:lstStyle/>
        <a:p>
          <a:endParaRPr lang="ru-RU"/>
        </a:p>
      </dgm:t>
    </dgm:pt>
    <dgm:pt modelId="{706006D8-8B0D-4266-A3EA-1CD70FD698A3}" type="sibTrans" cxnId="{FF8671EB-8A27-4E4F-812E-D5A8C45A7204}">
      <dgm:prSet/>
      <dgm:spPr/>
      <dgm:t>
        <a:bodyPr/>
        <a:lstStyle/>
        <a:p>
          <a:endParaRPr lang="ru-RU"/>
        </a:p>
      </dgm:t>
    </dgm:pt>
    <dgm:pt modelId="{E494A39F-E2A4-4818-848B-1F6D7D094D4B}">
      <dgm:prSet custT="1"/>
      <dgm:spPr/>
      <dgm:t>
        <a:bodyPr/>
        <a:lstStyle/>
        <a:p>
          <a:r>
            <a:rPr lang="ru-RU" sz="1200" b="1" dirty="0" smtClean="0"/>
            <a:t>Адаптивная физическая культура и спорт для  детей, имеющих инвалидность и ОВЗ</a:t>
          </a:r>
          <a:endParaRPr lang="ru-RU" sz="1200" b="1" dirty="0"/>
        </a:p>
      </dgm:t>
    </dgm:pt>
    <dgm:pt modelId="{114AD5C9-6F87-4757-9F3D-295A2CC15A3E}" type="parTrans" cxnId="{E5C4C3CB-BB89-4775-BC3E-8C57EC64701F}">
      <dgm:prSet/>
      <dgm:spPr/>
      <dgm:t>
        <a:bodyPr/>
        <a:lstStyle/>
        <a:p>
          <a:endParaRPr lang="ru-RU"/>
        </a:p>
      </dgm:t>
    </dgm:pt>
    <dgm:pt modelId="{FD956C96-6FA6-4127-A5DA-AE84C9B7A704}" type="sibTrans" cxnId="{E5C4C3CB-BB89-4775-BC3E-8C57EC64701F}">
      <dgm:prSet/>
      <dgm:spPr/>
      <dgm:t>
        <a:bodyPr/>
        <a:lstStyle/>
        <a:p>
          <a:endParaRPr lang="ru-RU"/>
        </a:p>
      </dgm:t>
    </dgm:pt>
    <dgm:pt modelId="{FA086329-9563-4CB4-A274-33DEA2D3D613}">
      <dgm:prSet/>
      <dgm:spPr/>
      <dgm:t>
        <a:bodyPr/>
        <a:lstStyle/>
        <a:p>
          <a:r>
            <a:rPr lang="ru-RU" b="1" dirty="0" smtClean="0"/>
            <a:t>Социальное партнёрство и  юридическая защита </a:t>
          </a:r>
          <a:endParaRPr lang="ru-RU" b="1" dirty="0"/>
        </a:p>
      </dgm:t>
    </dgm:pt>
    <dgm:pt modelId="{9A0F2664-BBA7-4041-AFB9-B21C6E35373E}" type="parTrans" cxnId="{FECDD1C5-8E33-4EA0-8329-D98C4073B3CF}">
      <dgm:prSet/>
      <dgm:spPr/>
      <dgm:t>
        <a:bodyPr/>
        <a:lstStyle/>
        <a:p>
          <a:endParaRPr lang="ru-RU"/>
        </a:p>
      </dgm:t>
    </dgm:pt>
    <dgm:pt modelId="{69772943-A140-402C-919B-B839FF6FC541}" type="sibTrans" cxnId="{FECDD1C5-8E33-4EA0-8329-D98C4073B3CF}">
      <dgm:prSet/>
      <dgm:spPr/>
      <dgm:t>
        <a:bodyPr/>
        <a:lstStyle/>
        <a:p>
          <a:endParaRPr lang="ru-RU"/>
        </a:p>
      </dgm:t>
    </dgm:pt>
    <dgm:pt modelId="{458A1B19-B297-4156-A8D4-77E5A9E76D8D}" type="pres">
      <dgm:prSet presAssocID="{FF9F637B-C2A9-4F1A-9F9A-3B3820A47C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3992C-42FA-4A05-B05C-E17F6FEBA10D}" type="pres">
      <dgm:prSet presAssocID="{3F84BE1A-9A41-4800-8B71-CA351145CD53}" presName="roof" presStyleLbl="dkBgShp" presStyleIdx="0" presStyleCnt="2" custScaleY="61082"/>
      <dgm:spPr/>
      <dgm:t>
        <a:bodyPr/>
        <a:lstStyle/>
        <a:p>
          <a:endParaRPr lang="ru-RU"/>
        </a:p>
      </dgm:t>
    </dgm:pt>
    <dgm:pt modelId="{1B661235-A7F8-43D7-93B2-DF1470F91997}" type="pres">
      <dgm:prSet presAssocID="{3F84BE1A-9A41-4800-8B71-CA351145CD53}" presName="pillars" presStyleCnt="0"/>
      <dgm:spPr/>
    </dgm:pt>
    <dgm:pt modelId="{0D5AB02A-6836-415A-9FF5-D3BE5DB36F47}" type="pres">
      <dgm:prSet presAssocID="{3F84BE1A-9A41-4800-8B71-CA351145CD53}" presName="pillar1" presStyleLbl="node1" presStyleIdx="0" presStyleCnt="8" custLinFactNeighborX="-212" custLinFactNeighborY="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1D71F-7F31-45D2-965B-CF4EB057C3B2}" type="pres">
      <dgm:prSet presAssocID="{2CD764A1-CC0A-41EE-918B-EDB8E37306FA}" presName="pillarX" presStyleLbl="node1" presStyleIdx="1" presStyleCnt="8" custScaleX="10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B57DE-D3C2-44B9-81FE-4D80F398F4A6}" type="pres">
      <dgm:prSet presAssocID="{8B3BFDF4-CE15-418C-BED3-5D3A9E3B64DF}" presName="pillarX" presStyleLbl="node1" presStyleIdx="2" presStyleCnt="8" custScaleX="119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998B4-6210-43A4-89D4-420CCB044B5C}" type="pres">
      <dgm:prSet presAssocID="{28623B46-D347-4206-B3A8-9C65EC9D6A34}" presName="pillarX" presStyleLbl="node1" presStyleIdx="3" presStyleCnt="8" custScaleX="105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243E3-BC85-45F0-A93F-04F84D07254A}" type="pres">
      <dgm:prSet presAssocID="{1A4046BF-DC5E-43C1-88FC-EB76C4819CF3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7B07D-9C3E-46BF-81A1-862F122CE7B4}" type="pres">
      <dgm:prSet presAssocID="{323E4643-D0F8-4502-B90E-8F75ED966662}" presName="pillarX" presStyleLbl="node1" presStyleIdx="5" presStyleCnt="8" custScaleY="9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6E25F-9E34-4C24-98BC-AAF5A9D23020}" type="pres">
      <dgm:prSet presAssocID="{E494A39F-E2A4-4818-848B-1F6D7D094D4B}" presName="pillarX" presStyleLbl="node1" presStyleIdx="6" presStyleCnt="8" custScaleY="9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18257-0092-4B04-B1EC-7CFDD05F196B}" type="pres">
      <dgm:prSet presAssocID="{FA086329-9563-4CB4-A274-33DEA2D3D613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F6C01-3E2C-4C98-B84C-AD6E0D1D9DA7}" type="pres">
      <dgm:prSet presAssocID="{3F84BE1A-9A41-4800-8B71-CA351145CD53}" presName="base" presStyleLbl="dkBgShp" presStyleIdx="1" presStyleCnt="2"/>
      <dgm:spPr/>
    </dgm:pt>
  </dgm:ptLst>
  <dgm:cxnLst>
    <dgm:cxn modelId="{2341D648-F584-4E41-9177-E2888F88E446}" srcId="{3F84BE1A-9A41-4800-8B71-CA351145CD53}" destId="{6332DA62-3F63-4461-B961-07AF76B018BA}" srcOrd="0" destOrd="0" parTransId="{B08111FE-7C05-4ED3-912B-ED23C9A4E5C3}" sibTransId="{4AEC7324-CA97-4F48-9FCE-BC2C56C869CF}"/>
    <dgm:cxn modelId="{6A555FB1-F12D-42B6-8F26-2D94DA580D90}" type="presOf" srcId="{6332DA62-3F63-4461-B961-07AF76B018BA}" destId="{0D5AB02A-6836-415A-9FF5-D3BE5DB36F47}" srcOrd="0" destOrd="0" presId="urn:microsoft.com/office/officeart/2005/8/layout/hList3"/>
    <dgm:cxn modelId="{7488BB6C-50D0-47B1-ABC6-8FFFA2E0C1B2}" type="presOf" srcId="{E494A39F-E2A4-4818-848B-1F6D7D094D4B}" destId="{B816E25F-9E34-4C24-98BC-AAF5A9D23020}" srcOrd="0" destOrd="0" presId="urn:microsoft.com/office/officeart/2005/8/layout/hList3"/>
    <dgm:cxn modelId="{3E20E508-898F-4D88-B47C-D72B73ED99AB}" srcId="{3F84BE1A-9A41-4800-8B71-CA351145CD53}" destId="{323E4643-D0F8-4502-B90E-8F75ED966662}" srcOrd="5" destOrd="0" parTransId="{784708BB-8E4A-42BA-B3D8-121CCB230C69}" sibTransId="{FA5C77E3-0CD4-4FDB-A1A1-58DB80F4FE08}"/>
    <dgm:cxn modelId="{E7B575AC-C788-4AAC-9496-63AB4963A080}" type="presOf" srcId="{3F84BE1A-9A41-4800-8B71-CA351145CD53}" destId="{B1E3992C-42FA-4A05-B05C-E17F6FEBA10D}" srcOrd="0" destOrd="0" presId="urn:microsoft.com/office/officeart/2005/8/layout/hList3"/>
    <dgm:cxn modelId="{01FB3D77-1C84-46C6-A105-9FB65F691A30}" type="presOf" srcId="{1A4046BF-DC5E-43C1-88FC-EB76C4819CF3}" destId="{F5B243E3-BC85-45F0-A93F-04F84D07254A}" srcOrd="0" destOrd="0" presId="urn:microsoft.com/office/officeart/2005/8/layout/hList3"/>
    <dgm:cxn modelId="{CECC7DF6-9FB4-4781-83C2-35E9BC36BF92}" type="presOf" srcId="{28623B46-D347-4206-B3A8-9C65EC9D6A34}" destId="{38D998B4-6210-43A4-89D4-420CCB044B5C}" srcOrd="0" destOrd="0" presId="urn:microsoft.com/office/officeart/2005/8/layout/hList3"/>
    <dgm:cxn modelId="{8980DC59-E22C-40B0-ABA4-1AAEAD95AE96}" srcId="{3F84BE1A-9A41-4800-8B71-CA351145CD53}" destId="{2CD764A1-CC0A-41EE-918B-EDB8E37306FA}" srcOrd="1" destOrd="0" parTransId="{775888E0-CA6D-4D12-A2DE-03FAD7924D9A}" sibTransId="{237E71FD-3500-46A0-A396-37DFB209D205}"/>
    <dgm:cxn modelId="{C498B4B6-EB28-4B96-8973-5082BB416011}" type="presOf" srcId="{FF9F637B-C2A9-4F1A-9F9A-3B3820A47C70}" destId="{458A1B19-B297-4156-A8D4-77E5A9E76D8D}" srcOrd="0" destOrd="0" presId="urn:microsoft.com/office/officeart/2005/8/layout/hList3"/>
    <dgm:cxn modelId="{FF8671EB-8A27-4E4F-812E-D5A8C45A7204}" srcId="{3F84BE1A-9A41-4800-8B71-CA351145CD53}" destId="{8B3BFDF4-CE15-418C-BED3-5D3A9E3B64DF}" srcOrd="2" destOrd="0" parTransId="{47DE7B4E-EFCB-4C08-AA4D-3BDBA3126D25}" sibTransId="{706006D8-8B0D-4266-A3EA-1CD70FD698A3}"/>
    <dgm:cxn modelId="{C1ED290C-346B-4BD7-9BC1-9BEE02E2B0C5}" srcId="{3F84BE1A-9A41-4800-8B71-CA351145CD53}" destId="{28623B46-D347-4206-B3A8-9C65EC9D6A34}" srcOrd="3" destOrd="0" parTransId="{99BFFE1E-D508-4C79-ADC9-C427EB0F57B7}" sibTransId="{81EC6E03-3DFE-465E-A692-8BB083B171F8}"/>
    <dgm:cxn modelId="{7A3E4486-80B5-4984-AE8A-81767D617817}" srcId="{3F84BE1A-9A41-4800-8B71-CA351145CD53}" destId="{1A4046BF-DC5E-43C1-88FC-EB76C4819CF3}" srcOrd="4" destOrd="0" parTransId="{147783C3-58D4-4427-B159-4B18249FD25A}" sibTransId="{3C2EF925-3876-4530-93FC-0FFA60596FE2}"/>
    <dgm:cxn modelId="{E59C99C1-060E-45D1-A406-D0BE1A9AAD5E}" type="presOf" srcId="{323E4643-D0F8-4502-B90E-8F75ED966662}" destId="{22C7B07D-9C3E-46BF-81A1-862F122CE7B4}" srcOrd="0" destOrd="0" presId="urn:microsoft.com/office/officeart/2005/8/layout/hList3"/>
    <dgm:cxn modelId="{FECDD1C5-8E33-4EA0-8329-D98C4073B3CF}" srcId="{3F84BE1A-9A41-4800-8B71-CA351145CD53}" destId="{FA086329-9563-4CB4-A274-33DEA2D3D613}" srcOrd="7" destOrd="0" parTransId="{9A0F2664-BBA7-4041-AFB9-B21C6E35373E}" sibTransId="{69772943-A140-402C-919B-B839FF6FC541}"/>
    <dgm:cxn modelId="{2664EBC8-D07A-4309-AF0C-AF60A6D05B7C}" type="presOf" srcId="{8B3BFDF4-CE15-418C-BED3-5D3A9E3B64DF}" destId="{2FCB57DE-D3C2-44B9-81FE-4D80F398F4A6}" srcOrd="0" destOrd="0" presId="urn:microsoft.com/office/officeart/2005/8/layout/hList3"/>
    <dgm:cxn modelId="{BBB3CA2D-87ED-4BAE-8382-6EC4316AC2D3}" type="presOf" srcId="{FA086329-9563-4CB4-A274-33DEA2D3D613}" destId="{4F818257-0092-4B04-B1EC-7CFDD05F196B}" srcOrd="0" destOrd="0" presId="urn:microsoft.com/office/officeart/2005/8/layout/hList3"/>
    <dgm:cxn modelId="{E5C4C3CB-BB89-4775-BC3E-8C57EC64701F}" srcId="{3F84BE1A-9A41-4800-8B71-CA351145CD53}" destId="{E494A39F-E2A4-4818-848B-1F6D7D094D4B}" srcOrd="6" destOrd="0" parTransId="{114AD5C9-6F87-4757-9F3D-295A2CC15A3E}" sibTransId="{FD956C96-6FA6-4127-A5DA-AE84C9B7A704}"/>
    <dgm:cxn modelId="{6DF9FB9F-EE49-4DC2-B53D-5AA79B08479E}" srcId="{FF9F637B-C2A9-4F1A-9F9A-3B3820A47C70}" destId="{3F84BE1A-9A41-4800-8B71-CA351145CD53}" srcOrd="0" destOrd="0" parTransId="{D3A8A3B3-8AD8-4A3F-B6DE-3035FE148939}" sibTransId="{EAC0FD8A-EFD6-4777-970B-B58D5D35A4F4}"/>
    <dgm:cxn modelId="{9D1BEC0B-1C3C-44D2-A758-A261013EA70A}" type="presOf" srcId="{2CD764A1-CC0A-41EE-918B-EDB8E37306FA}" destId="{D221D71F-7F31-45D2-965B-CF4EB057C3B2}" srcOrd="0" destOrd="0" presId="urn:microsoft.com/office/officeart/2005/8/layout/hList3"/>
    <dgm:cxn modelId="{741E9E88-203F-40EE-A6D2-8B1916B26C8F}" type="presParOf" srcId="{458A1B19-B297-4156-A8D4-77E5A9E76D8D}" destId="{B1E3992C-42FA-4A05-B05C-E17F6FEBA10D}" srcOrd="0" destOrd="0" presId="urn:microsoft.com/office/officeart/2005/8/layout/hList3"/>
    <dgm:cxn modelId="{7A40FFEF-5D4A-4357-A1A7-07A364E763BD}" type="presParOf" srcId="{458A1B19-B297-4156-A8D4-77E5A9E76D8D}" destId="{1B661235-A7F8-43D7-93B2-DF1470F91997}" srcOrd="1" destOrd="0" presId="urn:microsoft.com/office/officeart/2005/8/layout/hList3"/>
    <dgm:cxn modelId="{65540314-FD13-4045-919B-7E3CD7A54446}" type="presParOf" srcId="{1B661235-A7F8-43D7-93B2-DF1470F91997}" destId="{0D5AB02A-6836-415A-9FF5-D3BE5DB36F47}" srcOrd="0" destOrd="0" presId="urn:microsoft.com/office/officeart/2005/8/layout/hList3"/>
    <dgm:cxn modelId="{84632653-E73B-410E-AC15-E91D72BFB3E3}" type="presParOf" srcId="{1B661235-A7F8-43D7-93B2-DF1470F91997}" destId="{D221D71F-7F31-45D2-965B-CF4EB057C3B2}" srcOrd="1" destOrd="0" presId="urn:microsoft.com/office/officeart/2005/8/layout/hList3"/>
    <dgm:cxn modelId="{4334AC95-DB64-4540-A69D-4EDCECDFDB99}" type="presParOf" srcId="{1B661235-A7F8-43D7-93B2-DF1470F91997}" destId="{2FCB57DE-D3C2-44B9-81FE-4D80F398F4A6}" srcOrd="2" destOrd="0" presId="urn:microsoft.com/office/officeart/2005/8/layout/hList3"/>
    <dgm:cxn modelId="{62375708-828B-485F-B4B9-76D625CF5DC2}" type="presParOf" srcId="{1B661235-A7F8-43D7-93B2-DF1470F91997}" destId="{38D998B4-6210-43A4-89D4-420CCB044B5C}" srcOrd="3" destOrd="0" presId="urn:microsoft.com/office/officeart/2005/8/layout/hList3"/>
    <dgm:cxn modelId="{35B8E943-0E2E-44C4-A27D-C5F014FEA0E8}" type="presParOf" srcId="{1B661235-A7F8-43D7-93B2-DF1470F91997}" destId="{F5B243E3-BC85-45F0-A93F-04F84D07254A}" srcOrd="4" destOrd="0" presId="urn:microsoft.com/office/officeart/2005/8/layout/hList3"/>
    <dgm:cxn modelId="{0F9290C7-6942-4A47-B41A-6AF291146530}" type="presParOf" srcId="{1B661235-A7F8-43D7-93B2-DF1470F91997}" destId="{22C7B07D-9C3E-46BF-81A1-862F122CE7B4}" srcOrd="5" destOrd="0" presId="urn:microsoft.com/office/officeart/2005/8/layout/hList3"/>
    <dgm:cxn modelId="{387FC475-3AE2-46C7-92F2-5AD9532D5928}" type="presParOf" srcId="{1B661235-A7F8-43D7-93B2-DF1470F91997}" destId="{B816E25F-9E34-4C24-98BC-AAF5A9D23020}" srcOrd="6" destOrd="0" presId="urn:microsoft.com/office/officeart/2005/8/layout/hList3"/>
    <dgm:cxn modelId="{BF945668-F18A-405A-8D8E-626A3B0EF6FE}" type="presParOf" srcId="{1B661235-A7F8-43D7-93B2-DF1470F91997}" destId="{4F818257-0092-4B04-B1EC-7CFDD05F196B}" srcOrd="7" destOrd="0" presId="urn:microsoft.com/office/officeart/2005/8/layout/hList3"/>
    <dgm:cxn modelId="{3B932117-22F2-4066-A824-ED5BDBDDEDB2}" type="presParOf" srcId="{458A1B19-B297-4156-A8D4-77E5A9E76D8D}" destId="{F24F6C01-3E2C-4C98-B84C-AD6E0D1D9DA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3992C-42FA-4A05-B05C-E17F6FEBA10D}">
      <dsp:nvSpPr>
        <dsp:cNvPr id="0" name=""/>
        <dsp:cNvSpPr/>
      </dsp:nvSpPr>
      <dsp:spPr>
        <a:xfrm>
          <a:off x="0" y="146693"/>
          <a:ext cx="8391876" cy="9209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chemeClr val="bg1"/>
              </a:solidFill>
            </a:rPr>
            <a:t>РАБОЧИЕ ГРУППЫ</a:t>
          </a:r>
          <a:endParaRPr lang="ru-RU" sz="4200" kern="1200" dirty="0">
            <a:solidFill>
              <a:schemeClr val="bg1"/>
            </a:solidFill>
          </a:endParaRPr>
        </a:p>
      </dsp:txBody>
      <dsp:txXfrm>
        <a:off x="0" y="146693"/>
        <a:ext cx="8391876" cy="920946"/>
      </dsp:txXfrm>
    </dsp:sp>
    <dsp:sp modelId="{0D5AB02A-6836-415A-9FF5-D3BE5DB36F47}">
      <dsp:nvSpPr>
        <dsp:cNvPr id="0" name=""/>
        <dsp:cNvSpPr/>
      </dsp:nvSpPr>
      <dsp:spPr>
        <a:xfrm>
          <a:off x="1866" y="1378822"/>
          <a:ext cx="1010057" cy="3166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Разработка проектов нормативно-правовой базы  </a:t>
          </a:r>
          <a:endParaRPr lang="ru-RU" sz="1200" b="1" kern="1200" dirty="0"/>
        </a:p>
      </dsp:txBody>
      <dsp:txXfrm>
        <a:off x="1866" y="1378822"/>
        <a:ext cx="1010057" cy="3166216"/>
      </dsp:txXfrm>
    </dsp:sp>
    <dsp:sp modelId="{D221D71F-7F31-45D2-965B-CF4EB057C3B2}">
      <dsp:nvSpPr>
        <dsp:cNvPr id="0" name=""/>
        <dsp:cNvSpPr/>
      </dsp:nvSpPr>
      <dsp:spPr>
        <a:xfrm>
          <a:off x="1014065" y="1361028"/>
          <a:ext cx="1065549" cy="3166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Программно-методическое обеспечение и экспертная деятельность</a:t>
          </a:r>
          <a:endParaRPr lang="ru-RU" sz="1200" b="1" kern="1200" dirty="0"/>
        </a:p>
      </dsp:txBody>
      <dsp:txXfrm>
        <a:off x="1014065" y="1361028"/>
        <a:ext cx="1065549" cy="3166216"/>
      </dsp:txXfrm>
    </dsp:sp>
    <dsp:sp modelId="{2FCB57DE-D3C2-44B9-81FE-4D80F398F4A6}">
      <dsp:nvSpPr>
        <dsp:cNvPr id="0" name=""/>
        <dsp:cNvSpPr/>
      </dsp:nvSpPr>
      <dsp:spPr>
        <a:xfrm>
          <a:off x="2079615" y="1361028"/>
          <a:ext cx="1206766" cy="3166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Внедрение инновационных технологий (в т.ч. </a:t>
          </a:r>
          <a:r>
            <a:rPr lang="ru-RU" sz="1200" b="1" kern="1200" dirty="0" err="1" smtClean="0"/>
            <a:t>здоровьеформирующих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2079615" y="1361028"/>
        <a:ext cx="1206766" cy="3166216"/>
      </dsp:txXfrm>
    </dsp:sp>
    <dsp:sp modelId="{38D998B4-6210-43A4-89D4-420CCB044B5C}">
      <dsp:nvSpPr>
        <dsp:cNvPr id="0" name=""/>
        <dsp:cNvSpPr/>
      </dsp:nvSpPr>
      <dsp:spPr>
        <a:xfrm>
          <a:off x="3286381" y="1361028"/>
          <a:ext cx="1061257" cy="3166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Совершенствование профессиональной компетентности  учителей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 в т.ч. наставничество  молодых учителей)</a:t>
          </a:r>
          <a:endParaRPr lang="ru-RU" sz="1200" b="1" kern="1200" dirty="0"/>
        </a:p>
      </dsp:txBody>
      <dsp:txXfrm>
        <a:off x="3286381" y="1361028"/>
        <a:ext cx="1061257" cy="3166216"/>
      </dsp:txXfrm>
    </dsp:sp>
    <dsp:sp modelId="{F5B243E3-BC85-45F0-A93F-04F84D07254A}">
      <dsp:nvSpPr>
        <dsp:cNvPr id="0" name=""/>
        <dsp:cNvSpPr/>
      </dsp:nvSpPr>
      <dsp:spPr>
        <a:xfrm>
          <a:off x="4347638" y="1361028"/>
          <a:ext cx="1010057" cy="3166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Соревновательная и олимпиадная деятельность</a:t>
          </a:r>
          <a:endParaRPr lang="ru-RU" sz="1200" b="1" kern="1200" dirty="0"/>
        </a:p>
      </dsp:txBody>
      <dsp:txXfrm>
        <a:off x="4347638" y="1361028"/>
        <a:ext cx="1010057" cy="3166216"/>
      </dsp:txXfrm>
    </dsp:sp>
    <dsp:sp modelId="{22C7B07D-9C3E-46BF-81A1-862F122CE7B4}">
      <dsp:nvSpPr>
        <dsp:cNvPr id="0" name=""/>
        <dsp:cNvSpPr/>
      </dsp:nvSpPr>
      <dsp:spPr>
        <a:xfrm>
          <a:off x="5357695" y="1378838"/>
          <a:ext cx="1010057" cy="313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Внеурочная форма обучения и дополнительное образование в сфере физической культуры и спорта</a:t>
          </a:r>
          <a:endParaRPr lang="ru-RU" sz="1200" b="1" kern="1200" dirty="0"/>
        </a:p>
      </dsp:txBody>
      <dsp:txXfrm>
        <a:off x="5357695" y="1378838"/>
        <a:ext cx="1010057" cy="3130596"/>
      </dsp:txXfrm>
    </dsp:sp>
    <dsp:sp modelId="{B816E25F-9E34-4C24-98BC-AAF5A9D23020}">
      <dsp:nvSpPr>
        <dsp:cNvPr id="0" name=""/>
        <dsp:cNvSpPr/>
      </dsp:nvSpPr>
      <dsp:spPr>
        <a:xfrm>
          <a:off x="6367753" y="1378838"/>
          <a:ext cx="1010057" cy="313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Адаптивная физическая культура и спорт для  детей, имеющих инвалидность и ОВЗ</a:t>
          </a:r>
          <a:endParaRPr lang="ru-RU" sz="1200" b="1" kern="1200" dirty="0"/>
        </a:p>
      </dsp:txBody>
      <dsp:txXfrm>
        <a:off x="6367753" y="1378838"/>
        <a:ext cx="1010057" cy="3130596"/>
      </dsp:txXfrm>
    </dsp:sp>
    <dsp:sp modelId="{4F818257-0092-4B04-B1EC-7CFDD05F196B}">
      <dsp:nvSpPr>
        <dsp:cNvPr id="0" name=""/>
        <dsp:cNvSpPr/>
      </dsp:nvSpPr>
      <dsp:spPr>
        <a:xfrm>
          <a:off x="7377810" y="1361028"/>
          <a:ext cx="1010057" cy="3166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Социальное партнёрство и  юридическая защита </a:t>
          </a:r>
          <a:endParaRPr lang="ru-RU" sz="1200" b="1" kern="1200" dirty="0"/>
        </a:p>
      </dsp:txBody>
      <dsp:txXfrm>
        <a:off x="7377810" y="1361028"/>
        <a:ext cx="1010057" cy="3166216"/>
      </dsp:txXfrm>
    </dsp:sp>
    <dsp:sp modelId="{F24F6C01-3E2C-4C98-B84C-AD6E0D1D9DA7}">
      <dsp:nvSpPr>
        <dsp:cNvPr id="0" name=""/>
        <dsp:cNvSpPr/>
      </dsp:nvSpPr>
      <dsp:spPr>
        <a:xfrm>
          <a:off x="0" y="4527244"/>
          <a:ext cx="8391876" cy="3518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www.instagram.com/associationros/" TargetMode="External"/><Relationship Id="rId7" Type="http://schemas.openxmlformats.org/officeDocument/2006/relationships/hyperlink" Target="83%D1%80%D1%8B" TargetMode="External"/><Relationship Id="rId2" Type="http://schemas.openxmlformats.org/officeDocument/2006/relationships/hyperlink" Target="mailto:associationros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tovipk.ru:8887/index.php/%D0%A1%D0%BE%D0%BE%D0%B1%D1%89%D0%B5%D1%81%D1%82%D0%B2%D0%BE_%D1%83%D1%87%D0%B8%D1%82%D0%B5%D0%BB%D0%B5%D0%B9_%D1%84%D0%B8%D0%B7%D0%B8%D1%87%D0%B5%D1%81%D0%BA%D0%BE%D0%B9_%D0%BA%D1%83%D0%BB%D1%8C%D1%82%D1%83%D1%80%D1%8B" TargetMode="External"/><Relationship Id="rId5" Type="http://schemas.openxmlformats.org/officeDocument/2006/relationships/hyperlink" Target="https://ru.padlet.com/lpevicyna/fddi22auwx6kw4zt" TargetMode="External"/><Relationship Id="rId4" Type="http://schemas.openxmlformats.org/officeDocument/2006/relationships/hyperlink" Target="https://www.facebook.com/associationro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57167"/>
            <a:ext cx="5072098" cy="714380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АССОЦИАЦИЯ УЧИТЕЛЕЙ ФИЗИЧЕСКОЙ КУЛЬТУРЫ РОСТОВСКОЙ ОБЛАСТИ (АУФКРО)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57430"/>
            <a:ext cx="7286676" cy="4167914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Организация деятельности Ассоциации учителей физической культуры Ростовской </a:t>
            </a:r>
            <a:r>
              <a:rPr lang="ru-RU" b="1" dirty="0" smtClean="0">
                <a:solidFill>
                  <a:srgbClr val="7030A0"/>
                </a:solidFill>
              </a:rPr>
              <a:t>области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г. Ростов-на-Дону, 2021</a:t>
            </a:r>
            <a:endParaRPr lang="ru-RU" sz="1800" b="1" dirty="0" smtClean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071670" cy="178592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86050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868" y="2000240"/>
            <a:ext cx="507209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«Собраться вместе есть начало.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Держаться вместе есть прогресс.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Работать вместе есть успех».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Генри Форд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02372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ДЕЯТЕЛЬНОСТЬ ЗА ИСТЕКШИЙ ПЕРИОД: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1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05CB"/>
                </a:solidFill>
              </a:rPr>
              <a:t>организация</a:t>
            </a:r>
            <a:r>
              <a:rPr lang="ru-RU" sz="2000" dirty="0" smtClean="0">
                <a:solidFill>
                  <a:srgbClr val="4205CB"/>
                </a:solidFill>
              </a:rPr>
              <a:t>, экспертное и техническое обеспечение </a:t>
            </a:r>
            <a:r>
              <a:rPr lang="ru-RU" sz="2000" dirty="0" smtClean="0">
                <a:solidFill>
                  <a:srgbClr val="4205CB"/>
                </a:solidFill>
              </a:rPr>
              <a:t>проведения Первого Регионального заочного профессионального конкурса учебно-методических разработок урока физической культуры  по трём номинациям «Мой лучший урок» (91 участник</a:t>
            </a:r>
            <a:r>
              <a:rPr lang="ru-RU" sz="2000" dirty="0" smtClean="0">
                <a:solidFill>
                  <a:srgbClr val="4205CB"/>
                </a:solidFill>
              </a:rPr>
              <a:t>), 7 экспертов – членов Ассоциации и 2 доцента</a:t>
            </a:r>
            <a:r>
              <a:rPr lang="ru-RU" sz="2000" dirty="0" smtClean="0">
                <a:solidFill>
                  <a:srgbClr val="4205CB"/>
                </a:solidFill>
              </a:rPr>
              <a:t> </a:t>
            </a:r>
            <a:r>
              <a:rPr lang="ru-RU" sz="2000" dirty="0" smtClean="0">
                <a:solidFill>
                  <a:srgbClr val="4205CB"/>
                </a:solidFill>
              </a:rPr>
              <a:t>кафедры методики воспитательной работы ГБУ ДПО РО РИПК и </a:t>
            </a:r>
            <a:r>
              <a:rPr lang="ru-RU" sz="2000" dirty="0" smtClean="0">
                <a:solidFill>
                  <a:srgbClr val="4205CB"/>
                </a:solidFill>
              </a:rPr>
              <a:t>ППРО</a:t>
            </a:r>
            <a:endParaRPr lang="ru-RU" sz="2000" dirty="0" smtClean="0">
              <a:solidFill>
                <a:srgbClr val="4205CB"/>
              </a:solidFill>
            </a:endParaRPr>
          </a:p>
          <a:p>
            <a:pPr lvl="1">
              <a:buNone/>
            </a:pPr>
            <a:endParaRPr lang="ru-RU" sz="2900" dirty="0" smtClean="0">
              <a:solidFill>
                <a:srgbClr val="4205CB"/>
              </a:solidFill>
            </a:endParaRPr>
          </a:p>
          <a:p>
            <a:pPr lvl="1" algn="ctr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3645024"/>
          <a:ext cx="2030165" cy="2941519"/>
        </p:xfrm>
        <a:graphic>
          <a:graphicData uri="http://schemas.openxmlformats.org/presentationml/2006/ole">
            <p:oleObj spid="_x0000_s1026" name="Acrobat Document" r:id="rId4" imgW="4427155" imgH="6415848" progId="AcroExch.Document.DC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372200" y="3717032"/>
          <a:ext cx="1936626" cy="2830346"/>
        </p:xfrm>
        <a:graphic>
          <a:graphicData uri="http://schemas.openxmlformats.org/presentationml/2006/ole">
            <p:oleObj spid="_x0000_s1028" name="Acrobat Document" r:id="rId5" imgW="4389120" imgH="641584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37138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ru-RU" sz="2000" b="1" dirty="0" smtClean="0">
                <a:solidFill>
                  <a:srgbClr val="4205CB"/>
                </a:solidFill>
              </a:rPr>
              <a:t>АКТУАЛЬНЫЕ НАПРАВЛЕНИЯ </a:t>
            </a:r>
            <a:r>
              <a:rPr lang="ru-RU" sz="2000" b="1" dirty="0" smtClean="0">
                <a:solidFill>
                  <a:srgbClr val="4205CB"/>
                </a:solidFill>
              </a:rPr>
              <a:t> ДЕЯТЕЛЬНОСТИ</a:t>
            </a:r>
            <a:r>
              <a:rPr lang="ru-RU" sz="2000" dirty="0" smtClean="0">
                <a:solidFill>
                  <a:srgbClr val="4205CB"/>
                </a:solidFill>
              </a:rPr>
              <a:t>:</a:t>
            </a:r>
          </a:p>
          <a:p>
            <a:pPr lvl="1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05CB"/>
                </a:solidFill>
              </a:rPr>
              <a:t>Развитие мотивации учителей для их вхождения в Ассоциацию;</a:t>
            </a:r>
          </a:p>
          <a:p>
            <a:pPr lvl="1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05CB"/>
                </a:solidFill>
              </a:rPr>
              <a:t>Адресная и широкая научно-методическая, организационная и консультационная  помощь и поддержка учителей;</a:t>
            </a:r>
          </a:p>
          <a:p>
            <a:pPr lvl="1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05CB"/>
                </a:solidFill>
              </a:rPr>
              <a:t>Защита профессиональных  прав и гарантий учителей физической культуры;</a:t>
            </a:r>
          </a:p>
          <a:p>
            <a:pPr lvl="1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05CB"/>
                </a:solidFill>
              </a:rPr>
              <a:t>Выстраивание «горизонтального»  взаимодействия с государственными органами </a:t>
            </a:r>
            <a:r>
              <a:rPr lang="ru-RU" sz="2000" dirty="0" smtClean="0">
                <a:solidFill>
                  <a:srgbClr val="4205CB"/>
                </a:solidFill>
              </a:rPr>
              <a:t>власти в сфере управления  образования, </a:t>
            </a:r>
            <a:r>
              <a:rPr lang="ru-RU" sz="2000" dirty="0" smtClean="0">
                <a:solidFill>
                  <a:srgbClr val="4205CB"/>
                </a:solidFill>
              </a:rPr>
              <a:t>физической культуры и спорта; </a:t>
            </a:r>
          </a:p>
          <a:p>
            <a:pPr lvl="1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05CB"/>
                </a:solidFill>
              </a:rPr>
              <a:t>Вхождение в состав координационного совета НАУФК; </a:t>
            </a:r>
          </a:p>
          <a:p>
            <a:pPr lvl="1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05CB"/>
                </a:solidFill>
              </a:rPr>
              <a:t>Вхождение в состав общественных советов региональных министерств образования и физической культуры и спорта;</a:t>
            </a:r>
          </a:p>
          <a:p>
            <a:pPr lvl="1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05CB"/>
                </a:solidFill>
              </a:rPr>
              <a:t>Заключение договоров о сотрудничестве с государственными и муниципальными  учреждениями, коммерческими организациями, общественными организациями и др. </a:t>
            </a:r>
          </a:p>
          <a:p>
            <a:pPr lvl="1" algn="ctr">
              <a:buFont typeface="Arial" pitchFamily="34" charset="0"/>
              <a:buChar char="•"/>
            </a:pPr>
            <a:endParaRPr lang="ru-RU" sz="2000" dirty="0" smtClean="0">
              <a:solidFill>
                <a:srgbClr val="4205CB"/>
              </a:solidFill>
            </a:endParaRPr>
          </a:p>
          <a:p>
            <a:pPr lvl="1">
              <a:buNone/>
            </a:pPr>
            <a:endParaRPr lang="ru-RU" sz="2900" dirty="0" smtClean="0">
              <a:solidFill>
                <a:srgbClr val="4205CB"/>
              </a:solidFill>
            </a:endParaRPr>
          </a:p>
          <a:p>
            <a:pPr lvl="1" algn="ctr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lvl="1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НАШИ КООРДИНАТЫ: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Председатель</a:t>
            </a:r>
            <a:r>
              <a:rPr lang="ru-RU" sz="2000" dirty="0" smtClean="0">
                <a:solidFill>
                  <a:srgbClr val="7030A0"/>
                </a:solidFill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</a:rPr>
              <a:t>Певицына</a:t>
            </a:r>
            <a:r>
              <a:rPr lang="ru-RU" sz="2000" dirty="0" smtClean="0">
                <a:solidFill>
                  <a:srgbClr val="7030A0"/>
                </a:solidFill>
              </a:rPr>
              <a:t> Лариса Михайловна, кандидат педагогических наук, доцент кафедры методики воспитательной работы ГБУ ДПО РО РИПК и ППРО, доцент, Почётный работник воспитания и просвещения РФ. Тел. 89281071808.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</a:rPr>
              <a:t>E-mail.ru</a:t>
            </a:r>
            <a:r>
              <a:rPr lang="ru-RU" sz="2000" dirty="0" smtClean="0">
                <a:solidFill>
                  <a:srgbClr val="7030A0"/>
                </a:solidFill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hlinkClick r:id="rId2"/>
              </a:rPr>
              <a:t>associationros@mail.ru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hlinkClick r:id="rId3"/>
              </a:rPr>
              <a:t>https://www.instagram.com/associationros</a:t>
            </a:r>
            <a:r>
              <a:rPr lang="en-US" sz="2000" dirty="0" smtClean="0">
                <a:solidFill>
                  <a:srgbClr val="7030A0"/>
                </a:solidFill>
                <a:hlinkClick r:id="rId3"/>
              </a:rPr>
              <a:t>/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hlinkClick r:id="rId4"/>
              </a:rPr>
              <a:t>https://www.facebook.com/associationros/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hlinkClick r:id="rId5"/>
              </a:rPr>
              <a:t>https://ru.padlet.com/lpevicyna/fddi22auwx6kw4zt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</a:rPr>
              <a:t>Эл. Страница  (на официальном сайте ГБУ ДПО РО РИПК и ППРО </a:t>
            </a:r>
            <a:r>
              <a:rPr lang="en-US" sz="2000" b="1" dirty="0" smtClean="0">
                <a:solidFill>
                  <a:srgbClr val="7030A0"/>
                </a:solidFill>
              </a:rPr>
              <a:t>ripkro.ru</a:t>
            </a:r>
            <a:r>
              <a:rPr lang="en-US" sz="2000" dirty="0" smtClean="0">
                <a:solidFill>
                  <a:srgbClr val="7030A0"/>
                </a:solidFill>
              </a:rPr>
              <a:t>  </a:t>
            </a:r>
            <a:r>
              <a:rPr lang="ru-RU" sz="2000" dirty="0" smtClean="0">
                <a:solidFill>
                  <a:srgbClr val="7030A0"/>
                </a:solidFill>
              </a:rPr>
              <a:t>на платформе </a:t>
            </a:r>
            <a:r>
              <a:rPr lang="ru-RU" sz="2000" b="1" dirty="0" err="1" smtClean="0">
                <a:solidFill>
                  <a:srgbClr val="7030A0"/>
                </a:solidFill>
              </a:rPr>
              <a:t>РостоВики</a:t>
            </a:r>
            <a:r>
              <a:rPr lang="ru-RU" sz="2000" dirty="0" smtClean="0">
                <a:solidFill>
                  <a:srgbClr val="7030A0"/>
                </a:solidFill>
              </a:rPr>
              <a:t>  в разделе </a:t>
            </a:r>
            <a:r>
              <a:rPr lang="ru-RU" sz="2000" b="1" dirty="0" smtClean="0">
                <a:solidFill>
                  <a:srgbClr val="7030A0"/>
                </a:solidFill>
              </a:rPr>
              <a:t>«Сообщества» </a:t>
            </a:r>
            <a:r>
              <a:rPr lang="ru-RU" sz="2000" dirty="0" smtClean="0">
                <a:solidFill>
                  <a:srgbClr val="7030A0"/>
                </a:solidFill>
              </a:rPr>
              <a:t>на странице Регионального методического сетевого сообщества учителей физической культуры (</a:t>
            </a:r>
            <a:r>
              <a:rPr lang="en-US" sz="2000" dirty="0" smtClean="0">
                <a:hlinkClick r:id="rId6"/>
              </a:rPr>
              <a:t>https://rostovipk.ru:8887/index.php/%D0%A1%D0%BE%D0%BE%D0%B1%D1%89%D0%B5%D1%81%D1%82%D0%B2%D0%BE_%D1%83%D1%87%D0%B8%D1%82%D0%B5%D0%BB%D0%B5%D0%B9_%D1%84%D0%B8%D0%B7%D0%B8%D1%87%D0%B5%D1%81%D0%BA%D0%BE%D0%B9_%D0%BA%D1%83%D0%BB%D1%8C%D1%82%D1%</a:t>
            </a:r>
            <a:r>
              <a:rPr lang="en-US" sz="2000" dirty="0" smtClean="0">
                <a:hlinkClick r:id="rId7" action="ppaction://hlinkfile"/>
              </a:rPr>
              <a:t>83%D1%80%D1%8B</a:t>
            </a:r>
            <a:r>
              <a:rPr lang="ru-RU" sz="2000" dirty="0" smtClean="0">
                <a:solidFill>
                  <a:srgbClr val="4205CB"/>
                </a:solidFill>
              </a:rPr>
              <a:t>)</a:t>
            </a:r>
          </a:p>
          <a:p>
            <a:pPr lvl="1"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ru-RU" sz="60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5600" dirty="0" smtClean="0">
                <a:solidFill>
                  <a:srgbClr val="4205CB"/>
                </a:solidFill>
              </a:rPr>
              <a:t>БЛАГОДАРЮ ЗА ВНИМАНИЕ</a:t>
            </a:r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/>
          <a:p>
            <a:pPr lvl="1" algn="ctr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      </a:t>
            </a:r>
            <a:r>
              <a:rPr lang="ru-RU" sz="1800" dirty="0" smtClean="0">
                <a:solidFill>
                  <a:srgbClr val="7030A0"/>
                </a:solidFill>
              </a:rPr>
              <a:t>Коллегиальное решение об учредительстве Ассоциации было принято 126 участниками из 34 муниципальных образований на </a:t>
            </a:r>
            <a:r>
              <a:rPr lang="en-US" sz="1800" dirty="0" smtClean="0">
                <a:solidFill>
                  <a:srgbClr val="7030A0"/>
                </a:solidFill>
              </a:rPr>
              <a:t>I</a:t>
            </a:r>
            <a:r>
              <a:rPr lang="ru-RU" sz="1800" dirty="0" smtClean="0">
                <a:solidFill>
                  <a:srgbClr val="7030A0"/>
                </a:solidFill>
              </a:rPr>
              <a:t> Региональной научно-практической конференции «Инновационные стратегии и практики в общем физкультурном образовании»  21.03.2019 года </a:t>
            </a:r>
          </a:p>
          <a:p>
            <a:pPr lvl="1" algn="ctr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в школе № 106  г. </a:t>
            </a:r>
            <a:r>
              <a:rPr lang="ru-RU" sz="1800" dirty="0" smtClean="0">
                <a:solidFill>
                  <a:srgbClr val="7030A0"/>
                </a:solidFill>
              </a:rPr>
              <a:t>Ростова-на-Дону</a:t>
            </a:r>
            <a:endParaRPr lang="ru-RU" sz="18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Документы\Лариса\18-19\Издательская деятельность\Конференции\2019\Ростов 21.03.19\ФОТО\С КАМЕРЫ СОНИ\Фото все\DSC00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143248"/>
            <a:ext cx="608461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/>
          <a:p>
            <a:pPr lvl="1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Ассоциация учителей физической культуры Ростовской области</a:t>
            </a:r>
            <a:r>
              <a:rPr lang="ru-RU" sz="1800" dirty="0" smtClean="0">
                <a:solidFill>
                  <a:srgbClr val="7030A0"/>
                </a:solidFill>
              </a:rPr>
              <a:t> является корпоративной некоммерческой организацией, основанной на добровольном членстве граждан. Ассоциация создана  в целях представления и защиты профессиональных интересов учителей физической культуры Ростовской области, развития межрегиональных и международных связей.</a:t>
            </a:r>
          </a:p>
          <a:p>
            <a:pPr lvl="1"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 lvl="1" algn="ctr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Целями деятельности Ассоциации </a:t>
            </a:r>
            <a:r>
              <a:rPr lang="ru-RU" sz="1800" dirty="0" smtClean="0">
                <a:solidFill>
                  <a:srgbClr val="7030A0"/>
                </a:solidFill>
              </a:rPr>
              <a:t>является представление и защита профессиональных интересов учителей физической культуры Ростовской области, создание условий для их профессионального общения, повышения профессиональной компетенции, распространения передового педагогического опыта, выявления и поиска путей решения актуальных педагогических проблем, позитивное решение которых будет способствовать развитию образовательной системы Ростовской области.</a:t>
            </a:r>
          </a:p>
          <a:p>
            <a:pPr lvl="1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Документы о государственной регистрации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Ассоциация</a:t>
            </a:r>
            <a:r>
              <a:rPr lang="ru-RU" sz="2000" dirty="0" smtClean="0">
                <a:solidFill>
                  <a:srgbClr val="7030A0"/>
                </a:solidFill>
              </a:rPr>
              <a:t> в соответствии с действующим законодательством Российской Федерации является некоммерческой корпоративной организацией, созданной и действующей в соответствии с Конституцией Российской Федерации , Гражданским кодексом Российской Федерации, Федеральным законом «о некоммерческих организациях», настоящим уставом и иными нормативно-правовыми актами Российской Федерации.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43380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71942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Документы\Лариса\19-20\Ассоциация 20\Свидетельство о гос. рег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143380"/>
            <a:ext cx="1553759" cy="24288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071942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УЧРЕДИТЕЛИ  (ЧЛЕНЫ ПРАВЛЕНИЯ) АУФК РО:</a:t>
            </a:r>
            <a:endParaRPr lang="ru-RU" sz="18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Певицына</a:t>
            </a:r>
            <a:r>
              <a:rPr lang="ru-RU" sz="2000" b="1" dirty="0" smtClean="0">
                <a:solidFill>
                  <a:srgbClr val="7030A0"/>
                </a:solidFill>
              </a:rPr>
              <a:t> Лариса Михайловна </a:t>
            </a:r>
            <a:r>
              <a:rPr lang="ru-RU" sz="2000" dirty="0" smtClean="0">
                <a:solidFill>
                  <a:srgbClr val="7030A0"/>
                </a:solidFill>
              </a:rPr>
              <a:t>–  председатель АУФК РО, доцент кафедры методики воспитательной работы ГБУ ДПО РО РИПК и ППРО, кандидат педагогических наук, </a:t>
            </a:r>
            <a:r>
              <a:rPr lang="ru-RU" sz="2000" dirty="0" smtClean="0">
                <a:solidFill>
                  <a:srgbClr val="7030A0"/>
                </a:solidFill>
              </a:rPr>
              <a:t>доцент, Почетный работник воспитания и просвещения Российской Федерации;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Дмитриева Оксана Викторовна </a:t>
            </a:r>
            <a:r>
              <a:rPr lang="ru-RU" sz="2000" dirty="0" smtClean="0">
                <a:solidFill>
                  <a:srgbClr val="7030A0"/>
                </a:solidFill>
              </a:rPr>
              <a:t>–  ревизор АУФК РО,  заместитель заведующего отделом образования администрации Весёловского района Ростовской области;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Иващенко Андрей Юрьевич </a:t>
            </a:r>
            <a:r>
              <a:rPr lang="ru-RU" sz="2000" dirty="0" smtClean="0">
                <a:solidFill>
                  <a:srgbClr val="7030A0"/>
                </a:solidFill>
              </a:rPr>
              <a:t>–  член правления АУФК РО, учитель физической культуры МБОУ Обливская СОШ № 1 </a:t>
            </a:r>
            <a:r>
              <a:rPr lang="ru-RU" sz="2000" dirty="0" err="1" smtClean="0">
                <a:solidFill>
                  <a:srgbClr val="7030A0"/>
                </a:solidFill>
              </a:rPr>
              <a:t>Обливского</a:t>
            </a:r>
            <a:r>
              <a:rPr lang="ru-RU" sz="2000" dirty="0" smtClean="0">
                <a:solidFill>
                  <a:srgbClr val="7030A0"/>
                </a:solidFill>
              </a:rPr>
              <a:t> района Ростовской области;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Севрюгин Владимир Сергеевич - </a:t>
            </a:r>
            <a:r>
              <a:rPr lang="ru-RU" sz="2000" dirty="0" smtClean="0">
                <a:solidFill>
                  <a:srgbClr val="7030A0"/>
                </a:solidFill>
              </a:rPr>
              <a:t>член правления АУФК РО, учитель физической культуры МБОУ </a:t>
            </a:r>
            <a:r>
              <a:rPr lang="ru-RU" sz="2000" dirty="0" err="1" smtClean="0">
                <a:solidFill>
                  <a:srgbClr val="7030A0"/>
                </a:solidFill>
              </a:rPr>
              <a:t>Тацинская</a:t>
            </a:r>
            <a:r>
              <a:rPr lang="ru-RU" sz="2000" dirty="0" smtClean="0">
                <a:solidFill>
                  <a:srgbClr val="7030A0"/>
                </a:solidFill>
              </a:rPr>
              <a:t> СОШ № 2 Тацинского района Ростовской области;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7030A0"/>
                </a:solidFill>
              </a:rPr>
              <a:t>Фатун</a:t>
            </a:r>
            <a:r>
              <a:rPr lang="ru-RU" sz="2000" b="1" dirty="0" smtClean="0">
                <a:solidFill>
                  <a:srgbClr val="7030A0"/>
                </a:solidFill>
              </a:rPr>
              <a:t> Павел Петрович </a:t>
            </a:r>
            <a:r>
              <a:rPr lang="ru-RU" sz="2000" b="1" i="1" dirty="0" smtClean="0">
                <a:solidFill>
                  <a:srgbClr val="7030A0"/>
                </a:solidFill>
              </a:rPr>
              <a:t>-</a:t>
            </a:r>
            <a:r>
              <a:rPr lang="ru-RU" sz="2000" dirty="0" smtClean="0">
                <a:solidFill>
                  <a:srgbClr val="7030A0"/>
                </a:solidFill>
              </a:rPr>
              <a:t> член правления АУФК РО, учитель физической культуры МБОУ СОШ № 2 г. Аксая Ростовской области.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lvl="1">
              <a:buFont typeface="Wingdings" pitchFamily="2" charset="2"/>
              <a:buChar char="Ø"/>
            </a:pPr>
            <a:endParaRPr lang="ru-RU" sz="18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ru-RU" sz="18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ru-RU" sz="1800" dirty="0" smtClean="0">
              <a:solidFill>
                <a:srgbClr val="7030A0"/>
              </a:solidFill>
            </a:endParaRPr>
          </a:p>
          <a:p>
            <a:pPr lvl="1"/>
            <a:endParaRPr lang="ru-RU" sz="1800" dirty="0" smtClean="0"/>
          </a:p>
          <a:p>
            <a:pPr lvl="1" algn="ctr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6186502" cy="4929222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Членами Ассоциации </a:t>
            </a:r>
          </a:p>
          <a:p>
            <a:pPr lvl="1"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являются учредители, а также вступающие в нее  новые физические лица.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Членами Ассоциации могут быть: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rgbClr val="7030A0"/>
                </a:solidFill>
              </a:rPr>
              <a:t>совершеннолетние, дееспособные граждане Российской Федерации, а также иностранные граждане, законно находящиеся на территории  Российской Федерации, выразившие солидарность с уставными целями и задачами Ассоциации, признающие Устав Ассоциации и соблюдающие Положение «О членстве в АУФК РО» и иные локальные нормативные акты Ассоциации, готовые принимать активное участие в ее деятельности.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lvl="1"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ru-RU" sz="1800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ru-RU" sz="1800" dirty="0" smtClean="0">
              <a:solidFill>
                <a:srgbClr val="7030A0"/>
              </a:solidFill>
            </a:endParaRPr>
          </a:p>
          <a:p>
            <a:pPr lvl="1"/>
            <a:endParaRPr lang="ru-RU" sz="1800" dirty="0" smtClean="0"/>
          </a:p>
          <a:p>
            <a:pPr lvl="1" algn="ctr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ls7\Desktop\20200828_073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714752"/>
            <a:ext cx="1977984" cy="302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571612"/>
          <a:ext cx="8391876" cy="502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lvl="1" algn="ctr"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ДЕЯТЕЛЬНОСТЬ ЗА ИСТЕКШИЙ ПЕРИОД:</a:t>
            </a:r>
            <a:endParaRPr lang="ru-RU" sz="2600" dirty="0" smtClean="0">
              <a:solidFill>
                <a:srgbClr val="7030A0"/>
              </a:solidFill>
            </a:endParaRPr>
          </a:p>
          <a:p>
            <a:pPr lvl="0"/>
            <a:r>
              <a:rPr lang="ru-RU" sz="2600" dirty="0" smtClean="0">
                <a:solidFill>
                  <a:srgbClr val="7030A0"/>
                </a:solidFill>
              </a:rPr>
              <a:t> </a:t>
            </a:r>
            <a:r>
              <a:rPr lang="ru-RU" sz="2600" dirty="0" smtClean="0">
                <a:solidFill>
                  <a:srgbClr val="4205CB"/>
                </a:solidFill>
              </a:rPr>
              <a:t>изучение, обобщение и распространение передовых педагогических практик учителей физической культуры и тренеров-преподавателей области;</a:t>
            </a:r>
          </a:p>
          <a:p>
            <a:pPr lvl="0"/>
            <a:r>
              <a:rPr lang="ru-RU" sz="2600" dirty="0" smtClean="0">
                <a:solidFill>
                  <a:srgbClr val="4205CB"/>
                </a:solidFill>
              </a:rPr>
              <a:t>проведение </a:t>
            </a:r>
            <a:r>
              <a:rPr lang="ru-RU" sz="2600" dirty="0" err="1" smtClean="0">
                <a:solidFill>
                  <a:srgbClr val="4205CB"/>
                </a:solidFill>
              </a:rPr>
              <a:t>онлайн</a:t>
            </a:r>
            <a:r>
              <a:rPr lang="ru-RU" sz="2600" dirty="0" smtClean="0">
                <a:solidFill>
                  <a:srgbClr val="4205CB"/>
                </a:solidFill>
              </a:rPr>
              <a:t> семинаров, совещаний, индивидуальных консультаций по проблемам физической и адаптивной физической культуры и спорта;</a:t>
            </a:r>
          </a:p>
          <a:p>
            <a:pPr lvl="0"/>
            <a:r>
              <a:rPr lang="ru-RU" sz="2600" dirty="0" smtClean="0">
                <a:solidFill>
                  <a:srgbClr val="4205CB"/>
                </a:solidFill>
              </a:rPr>
              <a:t>участие и выступление с докладами на всероссийских научно-практических конференциях, Конгрессе</a:t>
            </a:r>
            <a:r>
              <a:rPr lang="ru-RU" sz="2600" b="1" dirty="0" smtClean="0">
                <a:solidFill>
                  <a:srgbClr val="4205CB"/>
                </a:solidFill>
              </a:rPr>
              <a:t> </a:t>
            </a:r>
            <a:r>
              <a:rPr lang="ru-RU" sz="2600" dirty="0" smtClean="0">
                <a:solidFill>
                  <a:srgbClr val="4205CB"/>
                </a:solidFill>
              </a:rPr>
              <a:t>по вопросам преподавания учебного предмета «Физическая культура» в образовательных организациях РФ (2020);</a:t>
            </a:r>
          </a:p>
          <a:p>
            <a:pPr lvl="0"/>
            <a:r>
              <a:rPr lang="ru-RU" sz="2600" dirty="0" smtClean="0">
                <a:solidFill>
                  <a:srgbClr val="4205CB"/>
                </a:solidFill>
              </a:rPr>
              <a:t>подготовка и публикация статей (в т.ч. платных) для научно-практических конференций и периодических изданий;</a:t>
            </a:r>
          </a:p>
          <a:p>
            <a:pPr lvl="1">
              <a:buNone/>
            </a:pPr>
            <a:endParaRPr lang="ru-RU" sz="1800" dirty="0" smtClean="0"/>
          </a:p>
          <a:p>
            <a:pPr lvl="1" algn="ctr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lvl="1" algn="ctr"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ДЕЯТЕЛЬНОСТЬ ЗА ИСТЕКШИЙ ПЕРИОД:</a:t>
            </a:r>
            <a:endParaRPr lang="ru-RU" sz="2600" dirty="0" smtClean="0">
              <a:solidFill>
                <a:srgbClr val="7030A0"/>
              </a:solidFill>
            </a:endParaRPr>
          </a:p>
          <a:p>
            <a:pPr lvl="0"/>
            <a:r>
              <a:rPr lang="ru-RU" sz="2600" dirty="0" smtClean="0">
                <a:solidFill>
                  <a:srgbClr val="7030A0"/>
                </a:solidFill>
              </a:rPr>
              <a:t> </a:t>
            </a:r>
            <a:r>
              <a:rPr lang="ru-RU" sz="2900" dirty="0" smtClean="0">
                <a:solidFill>
                  <a:srgbClr val="4205CB"/>
                </a:solidFill>
              </a:rPr>
              <a:t>ходатайство перед Высшей аттестационной комиссией о присвоении учителю высшей квалификационной категории;</a:t>
            </a:r>
          </a:p>
          <a:p>
            <a:pPr lvl="0"/>
            <a:r>
              <a:rPr lang="ru-RU" sz="2900" dirty="0" smtClean="0">
                <a:solidFill>
                  <a:srgbClr val="4205CB"/>
                </a:solidFill>
              </a:rPr>
              <a:t>финансовая помощь в прохождении курсов повышения квалификации на внебюджетной основе;</a:t>
            </a:r>
          </a:p>
          <a:p>
            <a:pPr lvl="0"/>
            <a:r>
              <a:rPr lang="ru-RU" sz="2900" dirty="0" smtClean="0">
                <a:solidFill>
                  <a:srgbClr val="4205CB"/>
                </a:solidFill>
              </a:rPr>
              <a:t>ведение информационной страницы </a:t>
            </a:r>
            <a:r>
              <a:rPr lang="ru-RU" sz="2900" dirty="0" smtClean="0">
                <a:solidFill>
                  <a:srgbClr val="4205CB"/>
                </a:solidFill>
              </a:rPr>
              <a:t>Ассоциации ( в</a:t>
            </a:r>
            <a:r>
              <a:rPr lang="en-US" sz="2900" dirty="0" smtClean="0">
                <a:solidFill>
                  <a:srgbClr val="4205CB"/>
                </a:solidFill>
              </a:rPr>
              <a:t> </a:t>
            </a:r>
            <a:r>
              <a:rPr lang="en-US" sz="2900" dirty="0" err="1" smtClean="0">
                <a:solidFill>
                  <a:srgbClr val="4205CB"/>
                </a:solidFill>
              </a:rPr>
              <a:t>Facebook</a:t>
            </a:r>
            <a:r>
              <a:rPr lang="ru-RU" sz="2900" dirty="0" smtClean="0">
                <a:solidFill>
                  <a:srgbClr val="4205CB"/>
                </a:solidFill>
              </a:rPr>
              <a:t>, </a:t>
            </a:r>
            <a:r>
              <a:rPr lang="en-US" sz="2900" dirty="0" err="1" smtClean="0">
                <a:solidFill>
                  <a:srgbClr val="4205CB"/>
                </a:solidFill>
              </a:rPr>
              <a:t>Instagram</a:t>
            </a:r>
            <a:r>
              <a:rPr lang="en-US" sz="2900" dirty="0" smtClean="0">
                <a:solidFill>
                  <a:srgbClr val="4205CB"/>
                </a:solidFill>
              </a:rPr>
              <a:t> </a:t>
            </a:r>
            <a:r>
              <a:rPr lang="ru-RU" sz="2900" dirty="0" smtClean="0">
                <a:solidFill>
                  <a:srgbClr val="4205CB"/>
                </a:solidFill>
              </a:rPr>
              <a:t> и </a:t>
            </a:r>
            <a:r>
              <a:rPr lang="ru-RU" sz="2900" dirty="0" smtClean="0">
                <a:solidFill>
                  <a:srgbClr val="4205CB"/>
                </a:solidFill>
              </a:rPr>
              <a:t> </a:t>
            </a:r>
            <a:r>
              <a:rPr lang="ru-RU" sz="2900" dirty="0" smtClean="0">
                <a:solidFill>
                  <a:srgbClr val="4205CB"/>
                </a:solidFill>
              </a:rPr>
              <a:t>на официальном сайте ГБУ ДПО РО РИПК и ППРО в разделе регионального сетевого сообщества учителей физической культуры ( на гл. странице ресурс «</a:t>
            </a:r>
            <a:r>
              <a:rPr lang="ru-RU" sz="2900" dirty="0" err="1" smtClean="0">
                <a:solidFill>
                  <a:srgbClr val="4205CB"/>
                </a:solidFill>
              </a:rPr>
              <a:t>РостоВики</a:t>
            </a:r>
            <a:r>
              <a:rPr lang="ru-RU" sz="2900" dirty="0" smtClean="0">
                <a:solidFill>
                  <a:srgbClr val="4205CB"/>
                </a:solidFill>
              </a:rPr>
              <a:t>»);</a:t>
            </a:r>
          </a:p>
          <a:p>
            <a:pPr lvl="0"/>
            <a:r>
              <a:rPr lang="ru-RU" sz="2900" dirty="0" smtClean="0">
                <a:solidFill>
                  <a:srgbClr val="4205CB"/>
                </a:solidFill>
              </a:rPr>
              <a:t>помощь в подготовке и экспертиза учебных программ и методических разработок для учителей-участников конкурсных мероприятий;</a:t>
            </a:r>
          </a:p>
          <a:p>
            <a:pPr lvl="0"/>
            <a:r>
              <a:rPr lang="ru-RU" sz="2900" dirty="0" smtClean="0">
                <a:solidFill>
                  <a:srgbClr val="4205CB"/>
                </a:solidFill>
              </a:rPr>
              <a:t>содействие участию в </a:t>
            </a:r>
            <a:r>
              <a:rPr lang="ru-RU" sz="2900" dirty="0" err="1" smtClean="0">
                <a:solidFill>
                  <a:srgbClr val="4205CB"/>
                </a:solidFill>
              </a:rPr>
              <a:t>онлайн</a:t>
            </a:r>
            <a:r>
              <a:rPr lang="ru-RU" sz="2900" dirty="0" smtClean="0">
                <a:solidFill>
                  <a:srgbClr val="4205CB"/>
                </a:solidFill>
              </a:rPr>
              <a:t> режиме членов Ассоциации в научно-методических семинарах, конференция, Конгрессах по проблемам  физического воспитания и адаптивного физического воспитания;</a:t>
            </a:r>
          </a:p>
          <a:p>
            <a:pPr lvl="0"/>
            <a:r>
              <a:rPr lang="ru-RU" sz="2900" dirty="0" smtClean="0">
                <a:solidFill>
                  <a:srgbClr val="4205CB"/>
                </a:solidFill>
              </a:rPr>
              <a:t>Выстраивание взаимодействий с государственными и общественными организациями (</a:t>
            </a:r>
            <a:r>
              <a:rPr lang="ru-RU" sz="2900" u="sng" dirty="0" smtClean="0">
                <a:solidFill>
                  <a:srgbClr val="4205CB"/>
                </a:solidFill>
              </a:rPr>
              <a:t>Минобразования РО</a:t>
            </a:r>
            <a:r>
              <a:rPr lang="ru-RU" sz="2900" dirty="0" smtClean="0">
                <a:solidFill>
                  <a:srgbClr val="4205CB"/>
                </a:solidFill>
              </a:rPr>
              <a:t>, Методическое объединение учителей ФК Сахалинской обл. Научно-методический совет по физической культуре Юга России, Федерация регби РО, Общественная палата РО). </a:t>
            </a:r>
          </a:p>
          <a:p>
            <a:pPr lvl="1">
              <a:buNone/>
            </a:pPr>
            <a:endParaRPr lang="ru-RU" sz="2900" dirty="0" smtClean="0">
              <a:solidFill>
                <a:srgbClr val="4205CB"/>
              </a:solidFill>
            </a:endParaRPr>
          </a:p>
          <a:p>
            <a:pPr lvl="1" algn="ctr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3" descr="C:\Users\cls7\Desktop\символ Ассоциации\hello_html_m7b5b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657357" cy="1357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357166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АССОЦИАЦИЯ УЧИТЕЛЕЙ ФИЗИЧЕСКОЙ КУЛЬТУРЫ РОСТОВСКОЙ ОБЛАСТИ (АУФКРО)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1066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АССОЦИАЦИЯ УЧИТЕЛЕЙ ФИЗИЧЕСКОЙ КУЛЬТУРЫ РОСТОВСКОЙ ОБЛАСТИ (АУФКРО)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Ассоциации учителей физической культуры Ростовской области</dc:title>
  <dc:creator>cls7</dc:creator>
  <cp:lastModifiedBy>cls7</cp:lastModifiedBy>
  <cp:revision>110</cp:revision>
  <dcterms:created xsi:type="dcterms:W3CDTF">2020-06-30T05:39:25Z</dcterms:created>
  <dcterms:modified xsi:type="dcterms:W3CDTF">2021-04-25T20:05:58Z</dcterms:modified>
</cp:coreProperties>
</file>