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9" r:id="rId5"/>
    <p:sldId id="261" r:id="rId6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5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9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3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4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6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7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7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0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2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4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4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838DE3-DD75-4511-B475-07ECCFFD9AE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80B8FA-5291-4A8D-AD33-8C5656CD4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mailto:smo@fcomofv.ru" TargetMode="External"/><Relationship Id="rId7" Type="http://schemas.openxmlformats.org/officeDocument/2006/relationships/image" Target="../media/image10.jpg"/><Relationship Id="rId12" Type="http://schemas.openxmlformats.org/officeDocument/2006/relationships/image" Target="../media/image2.jpg"/><Relationship Id="rId2" Type="http://schemas.openxmlformats.org/officeDocument/2006/relationships/hyperlink" Target="mailto:info@fcomofv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3.jpg"/><Relationship Id="rId5" Type="http://schemas.microsoft.com/office/2007/relationships/hdphoto" Target="../media/hdphoto2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C69F88-0F72-85CD-62C2-9C675F172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C40D0-4A5A-250D-5876-63F2A62C9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866" y="1758563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теоретического конкурса всероссийского этапа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Всероссийских спортивных соревнований школьников 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«Президентские состязания» в 2021/2022 учебном году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4DF93-6C2C-9680-83DF-08767048E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62" y="416856"/>
            <a:ext cx="1338394" cy="174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B76DFB-008A-72FF-E4FE-33126282D613}"/>
              </a:ext>
            </a:extLst>
          </p:cNvPr>
          <p:cNvSpPr txBox="1"/>
          <p:nvPr/>
        </p:nvSpPr>
        <p:spPr>
          <a:xfrm>
            <a:off x="582416" y="1181806"/>
            <a:ext cx="7867317" cy="296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теоретического конкурса разрабатываются в соответствии </a:t>
            </a:r>
            <a:b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утверждённым Положением о Всероссийских спортивных соревнованиях школьников «Президентские состязания» по следующим темам: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Олимпийские игры и олимпийское движение;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  спорта   в   дореволюционной   России, СССР, государствах-участниках СНГ;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 советских, российских спортсменов и спортсменов государств-участников СНГ на Олимпийских играх и международной арене;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–спортивная деятельность обучающихся;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(двигательная) активность обучающихся.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69F0FA-AD9A-ED0C-D736-C3B133FE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81" y="4148067"/>
            <a:ext cx="3094567" cy="21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4660AE2-C2A6-48D5-F791-86107187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81" y="2307971"/>
            <a:ext cx="3094567" cy="17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DEABFA1-80E6-5819-BA24-EC637889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81" y="177536"/>
            <a:ext cx="3094567" cy="19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557B826-CBF5-A14C-2C3B-797A0021C00F}"/>
              </a:ext>
            </a:extLst>
          </p:cNvPr>
          <p:cNvCxnSpPr>
            <a:cxnSpLocks/>
          </p:cNvCxnSpPr>
          <p:nvPr/>
        </p:nvCxnSpPr>
        <p:spPr>
          <a:xfrm>
            <a:off x="728133" y="889000"/>
            <a:ext cx="793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D24689-9282-A9E3-943F-34A8B34BDB33}"/>
              </a:ext>
            </a:extLst>
          </p:cNvPr>
          <p:cNvSpPr txBox="1"/>
          <p:nvPr/>
        </p:nvSpPr>
        <p:spPr>
          <a:xfrm>
            <a:off x="973666" y="4132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теоретического конкурса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4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14621-5DD6-C03A-3F15-D1A8E3157171}"/>
              </a:ext>
            </a:extLst>
          </p:cNvPr>
          <p:cNvSpPr txBox="1"/>
          <p:nvPr/>
        </p:nvSpPr>
        <p:spPr>
          <a:xfrm>
            <a:off x="593557" y="980305"/>
            <a:ext cx="7119576" cy="203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Отборочный этап проводится в форме компьютерного тестирования. Тестирование каждого участника класса-команды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15 вопросов 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(тестовых заданий);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 10 минут.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финалы выходят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городских и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сельских класс-команд.</a:t>
            </a:r>
          </a:p>
          <a:p>
            <a:pPr indent="449580" algn="just">
              <a:lnSpc>
                <a:spcPct val="150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8D5E2-AC96-0519-19E6-8FC04B50DA10}"/>
              </a:ext>
            </a:extLst>
          </p:cNvPr>
          <p:cNvSpPr txBox="1"/>
          <p:nvPr/>
        </p:nvSpPr>
        <p:spPr>
          <a:xfrm>
            <a:off x="437592" y="313274"/>
            <a:ext cx="609600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Отборочный этап теоретического конкурса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0497FFE-662C-1A00-5649-84B293EBE29B}"/>
              </a:ext>
            </a:extLst>
          </p:cNvPr>
          <p:cNvCxnSpPr/>
          <p:nvPr/>
        </p:nvCxnSpPr>
        <p:spPr>
          <a:xfrm>
            <a:off x="728133" y="889000"/>
            <a:ext cx="1095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D2117FF1-1859-44EA-F28A-67BCEE89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81" y="1103399"/>
            <a:ext cx="3013243" cy="20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A7395-5192-CA45-603E-03A347B4AC74}"/>
              </a:ext>
            </a:extLst>
          </p:cNvPr>
          <p:cNvSpPr txBox="1"/>
          <p:nvPr/>
        </p:nvSpPr>
        <p:spPr>
          <a:xfrm>
            <a:off x="307920" y="3255722"/>
            <a:ext cx="609600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Финальный этап теоретического конкурса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C744C37-68CC-C0C9-D038-90E046FC6E2D}"/>
              </a:ext>
            </a:extLst>
          </p:cNvPr>
          <p:cNvCxnSpPr/>
          <p:nvPr/>
        </p:nvCxnSpPr>
        <p:spPr>
          <a:xfrm>
            <a:off x="593557" y="3762852"/>
            <a:ext cx="1095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EA2E64-5A26-D6F8-EE1D-4DD857A7225E}"/>
              </a:ext>
            </a:extLst>
          </p:cNvPr>
          <p:cNvSpPr txBox="1"/>
          <p:nvPr/>
        </p:nvSpPr>
        <p:spPr>
          <a:xfrm>
            <a:off x="437592" y="3894744"/>
            <a:ext cx="6919941" cy="16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Финальный этап проводится в форме интеллектуально-творческой игры </a:t>
            </a:r>
            <a:b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 спорт, ты – мир!».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marR="6985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финале проводится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раундов. </a:t>
            </a:r>
          </a:p>
          <a:p>
            <a:pPr marL="285750" marR="6985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Общее время проведения интеллектуально-творческой игры «О спорт, ты – мир!»  –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60- 90 минут.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6FB8F11-9ACC-0DCC-0B88-6FDE9788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6" y="4041550"/>
            <a:ext cx="3063212" cy="17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544A60-736E-B874-81F6-09B24E619DBD}"/>
              </a:ext>
            </a:extLst>
          </p:cNvPr>
          <p:cNvSpPr txBox="1"/>
          <p:nvPr/>
        </p:nvSpPr>
        <p:spPr>
          <a:xfrm>
            <a:off x="276726" y="973751"/>
            <a:ext cx="11638548" cy="45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Дивинская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Е.В. Физическая культура и спорт нашей страны с древнейших времен до начала XX века: учебное пособие. – Волгоград: ФГОУВ- ПО «ВГАФК», 2010.</a:t>
            </a: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Лях, В.И. Физическая культура. Тестовый контроль. 5-9 классы/ В.И. Лях. – М. Просвещение,</a:t>
            </a:r>
            <a:r>
              <a:rPr lang="ru-RU" sz="1400" b="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2009.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Лях В.И. Физическая культура. 8-9 классы: учеб. для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организаций/ В.И. Лях. – 7 –е изд. – М.: Просвещение, 2019.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Никифоров А.А. Предметные олимпиады 7-11 классы. Физическая культура. /А.А. Никифоров, Н.С. Середа. - Вол-д: «Учитель», 2020.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Павленко Н.И. Петр </a:t>
            </a:r>
            <a:r>
              <a:rPr lang="en-US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/Н.И. Павленко – 8-е изд. – М.: Молодая гвардия, 2010.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Погадаев Г.И. Физическая культура 7-9 классы: учебник/Г.И. Погадаев. - М.: Дрофа, 2019.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Всероссийских спортивных соревнованиях (играх) школьников «Президентские состязания» и «Президентские спортивные игры» 2021-2022 учебного года - http://фцомофв.рф.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Родиченко В. С. Твой олимпийский учебник : учеб. пособие для олимпийского образования / В. С. Родиченко и др. - 27-е изд. ,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Москва : Спорт, 2019. 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культура. 6-7 классы: учебник для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организаций / А.П. Матвеев. — 9-е изд. — М.: Просвещение, 2019. 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85" lvl="0" indent="-342900" algn="just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культура. 8-9 классы: учебник для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организаций / А.П. Матвеев. — 8-е изд.,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— М.: Просвещение, 2020.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39FF5FC-55DE-68C6-505D-CE0EF7C355A0}"/>
              </a:ext>
            </a:extLst>
          </p:cNvPr>
          <p:cNvCxnSpPr>
            <a:cxnSpLocks/>
          </p:cNvCxnSpPr>
          <p:nvPr/>
        </p:nvCxnSpPr>
        <p:spPr>
          <a:xfrm flipV="1">
            <a:off x="533400" y="663174"/>
            <a:ext cx="11243733" cy="65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B59981-2D30-C691-4C3C-56A4FE0DAB58}"/>
              </a:ext>
            </a:extLst>
          </p:cNvPr>
          <p:cNvSpPr txBox="1"/>
          <p:nvPr/>
        </p:nvSpPr>
        <p:spPr>
          <a:xfrm>
            <a:off x="516467" y="245303"/>
            <a:ext cx="4622799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85" algn="ctr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рекомендованной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67283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E9DFF-B5BB-9480-C5D4-348CE52B4568}"/>
              </a:ext>
            </a:extLst>
          </p:cNvPr>
          <p:cNvSpPr txBox="1"/>
          <p:nvPr/>
        </p:nvSpPr>
        <p:spPr>
          <a:xfrm>
            <a:off x="1308286" y="1464731"/>
            <a:ext cx="60153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ФГБУ «ФЦОМОФВ»: 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фцомофв.рф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связи: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(495) 360-72-46 (доб.106, 110)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 ФГБУ «ФЦОМОФВ»: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info@fcomofv.ru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 отдела спортивно-массовой работы ФГБУ «ФЦОМОФВ»: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smo@fcomofv.ru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FAE3F6-5258-B4DF-A4CB-87395B57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578" l="10000" r="90000">
                        <a14:foregroundMark x1="28370" y1="9766" x2="28370" y2="9766"/>
                        <a14:foregroundMark x1="28370" y1="9766" x2="53261" y2="14922"/>
                        <a14:foregroundMark x1="53261" y1="14922" x2="53261" y2="14922"/>
                        <a14:foregroundMark x1="63370" y1="8750" x2="45000" y2="7813"/>
                        <a14:foregroundMark x1="45000" y1="7813" x2="31739" y2="11953"/>
                        <a14:foregroundMark x1="31739" y1="11953" x2="38152" y2="69688"/>
                        <a14:foregroundMark x1="38152" y1="69688" x2="31630" y2="89219"/>
                        <a14:foregroundMark x1="31630" y1="89219" x2="63913" y2="92734"/>
                        <a14:foregroundMark x1="63913" y1="92734" x2="74239" y2="89531"/>
                        <a14:foregroundMark x1="74239" y1="89531" x2="76957" y2="83984"/>
                        <a14:foregroundMark x1="25109" y1="8047" x2="66739" y2="9219"/>
                        <a14:foregroundMark x1="66739" y1="9219" x2="74022" y2="18594"/>
                        <a14:foregroundMark x1="74022" y1="18594" x2="74891" y2="23125"/>
                        <a14:foregroundMark x1="77283" y1="11953" x2="58043" y2="12500"/>
                        <a14:foregroundMark x1="58043" y1="12500" x2="55870" y2="12969"/>
                        <a14:foregroundMark x1="50652" y1="6797" x2="60543" y2="6641"/>
                        <a14:foregroundMark x1="60543" y1="6641" x2="73152" y2="6719"/>
                        <a14:foregroundMark x1="73152" y1="6719" x2="79674" y2="13125"/>
                        <a14:foregroundMark x1="79674" y1="13125" x2="80109" y2="17656"/>
                        <a14:foregroundMark x1="21196" y1="14688" x2="22065" y2="83125"/>
                        <a14:foregroundMark x1="22065" y1="83125" x2="26196" y2="90781"/>
                        <a14:foregroundMark x1="26196" y1="90781" x2="37500" y2="91328"/>
                        <a14:foregroundMark x1="37500" y1="91328" x2="50109" y2="91016"/>
                        <a14:foregroundMark x1="50109" y1="91016" x2="60870" y2="91719"/>
                        <a14:foregroundMark x1="80109" y1="83203" x2="79783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35" y="1035358"/>
            <a:ext cx="3383492" cy="47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481D9-4B10-89C6-9405-C012DF1D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29" y="2630592"/>
            <a:ext cx="1807104" cy="18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CCDED7-47EC-2050-3755-D4C1F0CA5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81" y="1835153"/>
            <a:ext cx="16256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2623DA-2DB9-F8F1-587B-988BA04139B8}"/>
              </a:ext>
            </a:extLst>
          </p:cNvPr>
          <p:cNvSpPr txBox="1"/>
          <p:nvPr/>
        </p:nvSpPr>
        <p:spPr>
          <a:xfrm>
            <a:off x="863600" y="392613"/>
            <a:ext cx="482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C4DCEE3-C60E-E860-FDB7-3DE8C9425998}"/>
              </a:ext>
            </a:extLst>
          </p:cNvPr>
          <p:cNvCxnSpPr/>
          <p:nvPr/>
        </p:nvCxnSpPr>
        <p:spPr>
          <a:xfrm>
            <a:off x="728133" y="889000"/>
            <a:ext cx="1095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226608C-6E10-1C2B-B714-6130FCADB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47402"/>
              </p:ext>
            </p:extLst>
          </p:nvPr>
        </p:nvGraphicFramePr>
        <p:xfrm>
          <a:off x="553173" y="2690284"/>
          <a:ext cx="751752" cy="73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647720" imgH="1619280" progId="PBrush">
                  <p:embed/>
                </p:oleObj>
              </mc:Choice>
              <mc:Fallback>
                <p:oleObj name="Bitmap Image" r:id="rId8" imgW="1647720" imgH="1619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173" y="2690284"/>
                        <a:ext cx="751752" cy="738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AAEDDA-5DCE-6E79-E190-77F894C5F7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1" r="18223" b="12509"/>
          <a:stretch/>
        </p:blipFill>
        <p:spPr>
          <a:xfrm>
            <a:off x="593762" y="3883824"/>
            <a:ext cx="641764" cy="5731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17A81F-7405-F549-1CAA-BAC4446137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0" y="1500718"/>
            <a:ext cx="695325" cy="657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64CE18-7531-180E-7F64-9DFFB6D659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4" y="2268940"/>
            <a:ext cx="329670" cy="4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25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</TotalTime>
  <Words>542</Words>
  <Application>Microsoft Office PowerPoint</Application>
  <PresentationFormat>Широкоэкранный</PresentationFormat>
  <Paragraphs>41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Times New Roman</vt:lpstr>
      <vt:lpstr>Wingdings</vt:lpstr>
      <vt:lpstr>Ретро</vt:lpstr>
      <vt:lpstr>Bitmap Image</vt:lpstr>
      <vt:lpstr>ПОРЯДОК проведения теоретического конкурса всероссийского этапа  Всероссийских спортивных соревнований школьников  «Президентские состязания» в 2021/2022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теоретического конкурса всероссийского этапа  Всероссийских спортивных соревнований школьников  «Президентские состязания» в 2021/2022 учебном году</dc:title>
  <dc:creator>Екатерина Журочкина</dc:creator>
  <cp:lastModifiedBy>Екатерина Журочкина</cp:lastModifiedBy>
  <cp:revision>13</cp:revision>
  <cp:lastPrinted>2022-08-03T12:29:50Z</cp:lastPrinted>
  <dcterms:created xsi:type="dcterms:W3CDTF">2022-08-03T09:42:09Z</dcterms:created>
  <dcterms:modified xsi:type="dcterms:W3CDTF">2022-08-03T15:46:18Z</dcterms:modified>
</cp:coreProperties>
</file>