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5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анна Слепнева" initials="ЖС" lastIdx="1" clrIdx="0">
    <p:extLst>
      <p:ext uri="{19B8F6BF-5375-455C-9EA6-DF929625EA0E}">
        <p15:presenceInfo xmlns:p15="http://schemas.microsoft.com/office/powerpoint/2012/main" userId="S-1-5-21-2592238496-1384182406-2496705025-1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E9FEE-641E-4FBC-8B24-E06D6842D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B46E53-50D3-4E87-8A96-1ECC3D831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B980A-93C8-4D5A-B85C-EE8556C4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0B73F-BA45-4EA9-BE69-3BB423EF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6AFE2-47B8-4D13-9DC4-AAA2D53C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2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6031F-BF8F-4EFE-8883-B6FDF2A7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050D2-C578-4612-AD2E-4B281ED8A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18E5A-5866-4FE2-BAF8-E5519D9C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F0B09-E507-4E9A-B48C-5910C9EA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8DF39-B633-4804-84EA-43BFDB83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8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CA37CB-6456-4D72-922D-63B5AB46D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F7B02-78A3-402A-AC8D-758BF8B52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28156-6222-40C3-B6CE-B91EA048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0B158-A807-40A0-BF93-BD0F44B7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3283C-C1D3-42B6-829F-5EEC3D34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6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A85E-B185-4D98-A60C-ACC81A7D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4E838-BAED-48A5-ACA9-602D2CEA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D3CFA4-4C34-4CCE-B8ED-A1EF8CB1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4D8FF-FACF-4844-98E1-3742F0F2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E41CB-3357-435B-9AC5-C8A30357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2B3ED-37DA-4095-B740-BFEFE8B5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20DCF-F3DC-47BC-BA5E-75BA4E5C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21927-D24A-4815-87D6-EAB11ABE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6018E-B70E-4C8A-8EA5-DEBBD83E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BB2F6-8B9C-4C48-9C54-95085AC4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7A676-E564-4665-B08C-7745B271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E1C0F-322B-4510-89F8-3CF1A2CC5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1A2E8-FF25-4ED9-AB14-E2E95AB43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C8B904-AC87-455C-A5C0-6C81C46C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B5078-D847-409C-9846-BE4D0712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6824F9-C6CA-4847-A4B6-C31FB80F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7EE7A-9157-43CB-B38D-BC99B90C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F60ECB-BC01-4FC4-9998-6682C86CA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05331-CD73-458F-AEB6-DCC9E53F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CB7984-6CDC-4C98-A495-14621FFB8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5EF065-5D7A-4C09-88F3-AD4422426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7297C5-D12B-4414-8341-6B06D212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C157FA-7785-43BA-A7CE-DB8A68AF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9FC3C2-B19C-479F-A1FF-3B21AB35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3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B4B09-0144-46F6-AAA0-87418945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8835B6-1B4D-4D68-921F-A15745F3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CA8D98-1AE5-4262-9A31-3E07B5F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0A96B-62DC-45B7-A965-3DCB1A97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5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437E08-12BA-41B8-8F19-74E87C8F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BF4DEB-95D8-44FB-9DC6-10CFC204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F441D8-CA95-4DDC-9390-C8C89DF7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6B959-D1F3-4F0C-85EC-2B4B7DCE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1CB26-80EA-4635-BE0A-37665CB5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C308A-733C-48AD-ADA8-20222616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707E1-B8BC-417F-9749-44E93A1C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9649C-3201-43CD-8680-185CC4C0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5A2CBE-CA8A-4428-9F21-CBB2083D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5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97AB-EF35-451A-B4DE-B2F3DA1C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A9AE27-4FC5-440E-94AC-6FD5FA08D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5A8012-60A1-42F0-A3CD-2D9FC7E11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65565-0B8F-4D66-A970-812A2CB4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BFC27-37A1-43B4-B218-8C831CE0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8FA1B4-F295-4438-AE80-CCBD832F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1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9BB2C-04AA-4F56-B837-00954067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08D4-88BD-421A-85E2-87219D1E6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5D8A0-3163-4083-BD83-F93D21BF8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FDA4-1A7A-4F09-B523-F16EF82A71AF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E02F6-CCC3-4120-BD3F-9EBC62672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6D142-F10F-4989-A094-EC861EBA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99D4-D6D4-4FAE-BDF7-634A57C8E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9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D0C44-6E16-4511-AC90-ED576E60D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001"/>
            <a:ext cx="12191999" cy="6885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D1B7AB5-2FD7-45D4-8353-59F820A78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112" y="0"/>
            <a:ext cx="8330184" cy="2207762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МИНИСТЕРСТВО ПРОСВЕЩЕНИЯ РОССИЙСКОЙ ФЕДЕРАЦИИ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ФГБУ «ФЕДЕРАЛЬНЫЙ ЦЕНТР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ОРГАНИЗАЦИОННО-МЕТОДИЧЕСКОГО ОБЕСПЕЧЕНИЯ ФИЗИЧЕСКОГО ВОСПИТАНИЯ»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651D393-D58B-495C-8CAD-4082D38AF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857" y="2990854"/>
            <a:ext cx="8772142" cy="365852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ОТКРЫТИЕ ШКОЛЬНЫХ СПОРТИВНЫХ КЛУБОВ В ОБЩЕОБРАЗОВАТЕЛЬНЫХ ОРГАНИЗАЦИЯХ РФ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2021 год</a:t>
            </a:r>
          </a:p>
        </p:txBody>
      </p:sp>
      <p:pic>
        <p:nvPicPr>
          <p:cNvPr id="9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4" y="4145323"/>
            <a:ext cx="2105270" cy="13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25A901-3965-4315-9C3D-7F285ED0F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113" y="-6914"/>
            <a:ext cx="2151885" cy="1338382"/>
          </a:xfrm>
          <a:prstGeom prst="rect">
            <a:avLst/>
          </a:prstGeom>
        </p:spPr>
      </p:pic>
      <p:pic>
        <p:nvPicPr>
          <p:cNvPr id="13" name="Picture 3" descr="ЛОГО 1">
            <a:extLst>
              <a:ext uri="{FF2B5EF4-FFF2-40B4-BE49-F238E27FC236}">
                <a16:creationId xmlns:a16="http://schemas.microsoft.com/office/drawing/2014/main" id="{C76B15D2-B078-4510-9A2A-A6756B95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126" y="1618487"/>
            <a:ext cx="819006" cy="8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4A29F5-7094-4E8A-B592-DA8499A55340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147924" y="216590"/>
            <a:ext cx="2151884" cy="166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38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8C429-BE54-4B56-B061-AC70D682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201" y="365125"/>
            <a:ext cx="9705599" cy="1325563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Общеобразовательные организации</a:t>
            </a:r>
            <a:br>
              <a:rPr lang="en-US" sz="2800" b="1" dirty="0">
                <a:solidFill>
                  <a:srgbClr val="002060"/>
                </a:solidFill>
                <a:latin typeface="Times New Roman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/>
              </a:rPr>
              <a:t>    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  вошедшие во всероссийский перечень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реестр)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3D0CA-A33F-4F29-AEBF-CFA93F9F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590800" y="2619000"/>
            <a:ext cx="6858001" cy="1620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FFDA48-F679-4517-8D1E-0867FB7DC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3314" y="1825625"/>
            <a:ext cx="4849369" cy="435133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279CD4B-67F8-4C8F-8952-6982092D7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4698" y="1825625"/>
            <a:ext cx="5019101" cy="4351338"/>
          </a:xfrm>
        </p:spPr>
      </p:pic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82C32350-2802-4CAF-8795-C2B1DC57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57" y="116164"/>
            <a:ext cx="895790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FB148-450B-4031-B09A-85B2AFAB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887" y="365125"/>
            <a:ext cx="6477918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Создать вкладку ШСК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5E7A367-5D7E-45FB-B784-BFAE92105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053" y="1784733"/>
            <a:ext cx="9359746" cy="479233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ADD0D4-6FE9-47F8-88D4-B7111967B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590800" y="2619000"/>
            <a:ext cx="6858001" cy="1620000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FCDC494-4030-4C18-A313-B93BBFCCBB98}"/>
              </a:ext>
            </a:extLst>
          </p:cNvPr>
          <p:cNvCxnSpPr/>
          <p:nvPr/>
        </p:nvCxnSpPr>
        <p:spPr>
          <a:xfrm flipH="1">
            <a:off x="3844886" y="5089793"/>
            <a:ext cx="782198" cy="4847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3" descr="ЛОГО 1">
            <a:extLst>
              <a:ext uri="{FF2B5EF4-FFF2-40B4-BE49-F238E27FC236}">
                <a16:creationId xmlns:a16="http://schemas.microsoft.com/office/drawing/2014/main" id="{7DA2D08C-0725-44B3-AAD3-E9522AC6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57" y="116164"/>
            <a:ext cx="895790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3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353D-5381-4CB0-BF55-52AA2DAA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Разместить документы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D78820-CBD1-4ECD-8335-AA511627B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546" y="1825625"/>
            <a:ext cx="9309253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0BC2B1-F41A-414A-A40B-64EF6C376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0" y="2619002"/>
            <a:ext cx="6858001" cy="1620000"/>
          </a:xfrm>
          <a:prstGeom prst="rect">
            <a:avLst/>
          </a:prstGeom>
        </p:spPr>
      </p:pic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8919735E-51DB-49BC-AFD0-1AE1177E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57" y="116164"/>
            <a:ext cx="895790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95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F488FB-C6F0-4F0E-BFDE-AD1B1F521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590800" y="2619000"/>
            <a:ext cx="6858001" cy="162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24F819-CE1C-4A66-AA3A-88847FB80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30" y="3058364"/>
            <a:ext cx="4936078" cy="3417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FC4AE-6D29-4B64-BA0A-D4CEB0AC22AC}"/>
              </a:ext>
            </a:extLst>
          </p:cNvPr>
          <p:cNvSpPr txBox="1"/>
          <p:nvPr/>
        </p:nvSpPr>
        <p:spPr>
          <a:xfrm>
            <a:off x="1648201" y="382350"/>
            <a:ext cx="9236463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одтверждение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регистрации ШСК в Едином Всероссийском перечне (реестре)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7EC2A-1905-443A-88F7-CF485A862D96}"/>
              </a:ext>
            </a:extLst>
          </p:cNvPr>
          <p:cNvSpPr txBox="1"/>
          <p:nvPr/>
        </p:nvSpPr>
        <p:spPr>
          <a:xfrm>
            <a:off x="3184434" y="1702538"/>
            <a:ext cx="6252528" cy="1289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направляется в электронном виде</a:t>
            </a:r>
          </a:p>
          <a:p>
            <a:pPr indent="449580" algn="ctr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организацию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1B680E69-6B4B-4F0F-8992-46934703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57" y="116164"/>
            <a:ext cx="895790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9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D0C44-6E16-4511-AC90-ED576E60D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5000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A9A8F679-16D9-43BA-82C3-862FD957D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365" y="88732"/>
            <a:ext cx="7430703" cy="6796268"/>
          </a:xfrm>
        </p:spPr>
        <p:txBody>
          <a:bodyPr>
            <a:normAutofit fontScale="92500" lnSpcReduction="20000"/>
          </a:bodyPr>
          <a:lstStyle/>
          <a:p>
            <a:pPr indent="449580" algn="just">
              <a:lnSpc>
                <a:spcPct val="11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Школьный спортивный клуб - наиболее эффективная форма, призванная осуществлять работу в разных направлениях и решать разноплановые и актуальные задачи: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по пропаганде здорового образа жизни,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привлечению школьников к систематическим занятиям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</a:rPr>
              <a:t>ФКиС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, общефизической подготовке,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организации занятий по видам спорта на уровне начальной подготовки, 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проведению физкультурных и спортивных мероприятий,</a:t>
            </a:r>
          </a:p>
          <a:p>
            <a:pPr marL="285750" indent="-285750" algn="just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 подготовке к участию школьных команд в официальных соревнованиях различного уровня.</a:t>
            </a:r>
          </a:p>
          <a:p>
            <a:pPr indent="449580" algn="just">
              <a:lnSpc>
                <a:spcPct val="11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800" b="1" u="sng" dirty="0">
                <a:solidFill>
                  <a:srgbClr val="002060"/>
                </a:solidFill>
                <a:latin typeface="Times New Roman"/>
                <a:ea typeface="Calibri"/>
              </a:rPr>
              <a:t>Итог для всех участников образовательных отношений:</a:t>
            </a:r>
          </a:p>
          <a:p>
            <a:pPr marL="285750" indent="-285750" algn="l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сотрудничество, диалог, </a:t>
            </a:r>
          </a:p>
          <a:p>
            <a:pPr marL="285750" indent="-285750" algn="l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</a:rPr>
              <a:t>деятельностно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-творческий характер, </a:t>
            </a:r>
          </a:p>
          <a:p>
            <a:pPr marL="285750" indent="-285750" algn="l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направленность на поддержку индивидуального физического и интеллектуального развития детей и молодёжи; </a:t>
            </a:r>
          </a:p>
          <a:p>
            <a:pPr marL="285750" indent="-285750" algn="l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предоставление необходимого пространства и свободы для принятия самостоятельных решений, </a:t>
            </a:r>
          </a:p>
          <a:p>
            <a:pPr marL="285750" indent="-285750" algn="l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формирование мотивационно–ценностных ориентиров и повышение престижа  здорового образа жизни, физической культуры и спорта в молодёжной среде.</a:t>
            </a:r>
          </a:p>
        </p:txBody>
      </p:sp>
      <p:pic>
        <p:nvPicPr>
          <p:cNvPr id="13" name="Picture 3" descr="ЛОГО 1">
            <a:extLst>
              <a:ext uri="{FF2B5EF4-FFF2-40B4-BE49-F238E27FC236}">
                <a16:creationId xmlns:a16="http://schemas.microsoft.com/office/drawing/2014/main" id="{933D57A2-BE72-48F5-BCA2-522DC95C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69" y="88732"/>
            <a:ext cx="542821" cy="5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4" descr="http://www.fitness-seminar.ru/sportclub/SHSK.png">
            <a:extLst>
              <a:ext uri="{FF2B5EF4-FFF2-40B4-BE49-F238E27FC236}">
                <a16:creationId xmlns:a16="http://schemas.microsoft.com/office/drawing/2014/main" id="{966FCFB0-A7F3-4EBD-B9F6-069942A3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91223"/>
            <a:ext cx="2105270" cy="13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437" y="116164"/>
            <a:ext cx="674409" cy="6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261C79B-9B12-4EB3-940F-081AF83F0256}"/>
              </a:ext>
            </a:extLst>
          </p:cNvPr>
          <p:cNvSpPr txBox="1">
            <a:spLocks/>
          </p:cNvSpPr>
          <p:nvPr/>
        </p:nvSpPr>
        <p:spPr>
          <a:xfrm>
            <a:off x="1873188" y="224296"/>
            <a:ext cx="9802256" cy="19702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 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3A98C8-90DC-4334-89F0-8386932856C7}"/>
              </a:ext>
            </a:extLst>
          </p:cNvPr>
          <p:cNvSpPr txBox="1">
            <a:spLocks/>
          </p:cNvSpPr>
          <p:nvPr/>
        </p:nvSpPr>
        <p:spPr>
          <a:xfrm>
            <a:off x="1620000" y="2109989"/>
            <a:ext cx="10055444" cy="414587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Контактная информация отдела развития школьного спорта: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телефон +7 (495) 360-72-46 (доб. 104)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info@fcomofv.ru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57" y="116164"/>
            <a:ext cx="895790" cy="8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flipV="1">
            <a:off x="0" y="522684"/>
            <a:ext cx="647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000" kern="50" dirty="0">
              <a:solidFill>
                <a:srgbClr val="002060"/>
              </a:solidFill>
              <a:effectLst/>
              <a:latin typeface="Times New Roman"/>
              <a:ea typeface="Arial Unicode M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1387" y="116165"/>
            <a:ext cx="10326305" cy="64423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kern="50" dirty="0">
                <a:solidFill>
                  <a:srgbClr val="002060"/>
                </a:solidFill>
                <a:latin typeface="Times New Roman"/>
                <a:ea typeface="Arial Unicode MS"/>
                <a:cs typeface="+mn-cs"/>
              </a:rPr>
              <a:t>Создание школьного спортивного клуба</a:t>
            </a:r>
            <a:r>
              <a:rPr lang="ru-RU" sz="2400" kern="50" dirty="0">
                <a:solidFill>
                  <a:srgbClr val="002060"/>
                </a:solidFill>
                <a:latin typeface="Times New Roman"/>
                <a:ea typeface="Arial Unicode MS"/>
                <a:cs typeface="+mn-cs"/>
              </a:rPr>
              <a:t> </a:t>
            </a:r>
            <a:r>
              <a:rPr lang="ru-RU" sz="2400" b="1" kern="50" dirty="0">
                <a:solidFill>
                  <a:srgbClr val="002060"/>
                </a:solidFill>
                <a:latin typeface="Times New Roman"/>
                <a:ea typeface="Arial Unicode MS"/>
                <a:cs typeface="+mn-cs"/>
              </a:rPr>
              <a:t>в общеобразовательной организации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67624" y="2622265"/>
            <a:ext cx="4377575" cy="631076"/>
          </a:xfrm>
        </p:spPr>
        <p:txBody>
          <a:bodyPr anchor="ctr" anchorCtr="0"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структурного подразделения общеобразовательной организации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620000" y="3327400"/>
            <a:ext cx="4425199" cy="2862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осуществляется в соответствии с законодательством Российской Федерации, регламентируется уставом и локальными актами соответствующей общеобразовательной организации, в том числе утверждёнными руководителем общеобразовательной организации Приказом о создании ШСК и Положением о ШСК.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977814" y="2659062"/>
            <a:ext cx="4377574" cy="594278"/>
          </a:xfrm>
        </p:spPr>
        <p:txBody>
          <a:bodyPr anchor="ctr" anchorCtr="0">
            <a:normAutofit fontScale="85000"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общественного объединения без образования юридического лица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7008903" y="3327401"/>
            <a:ext cx="4315396" cy="2963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осуществляется в соответствии с законодательством Российской Федерации, в том числе в соответствии с Федеральным законом от 19 мая 1995 г. № 82-ФЗ «Об общественных объединениях», а также Протокол о создании ШСК и Устав ШСК, принятые на съезде (конференции) или общем собрании общеобразовательной организации.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251200" y="1953928"/>
            <a:ext cx="344932" cy="705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712200" y="1953926"/>
            <a:ext cx="335280" cy="705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82590ACB-04AF-407F-8D1F-566819ECC6F5}"/>
              </a:ext>
            </a:extLst>
          </p:cNvPr>
          <p:cNvSpPr txBox="1">
            <a:spLocks/>
          </p:cNvSpPr>
          <p:nvPr/>
        </p:nvSpPr>
        <p:spPr>
          <a:xfrm>
            <a:off x="1667624" y="834483"/>
            <a:ext cx="9840163" cy="109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kern="50" dirty="0">
                <a:solidFill>
                  <a:srgbClr val="002060"/>
                </a:solidFill>
                <a:latin typeface="Times New Roman"/>
                <a:ea typeface="Arial Unicode MS"/>
                <a:cs typeface="+mn-cs"/>
              </a:rPr>
              <a:t>ШСК, создаваемые на базе общеобразовательных организаций, реализующих образовательные программы начального общего, основного общего и среднего общего образования, осуществляют деятельность в следующих организационно – правовых формах: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424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8000" y="139699"/>
            <a:ext cx="11533204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>
                <a:solidFill>
                  <a:srgbClr val="002060"/>
                </a:solidFill>
                <a:latin typeface="Times New Roman"/>
                <a:ea typeface="Arial Unicode MS"/>
              </a:rPr>
              <a:t>Сравнительная характеристика организационно- правовых форм  школьных спортивных клубов</a:t>
            </a:r>
            <a:endParaRPr lang="ru-RU" sz="2000" b="1" kern="50" dirty="0">
              <a:solidFill>
                <a:srgbClr val="002060"/>
              </a:solidFill>
              <a:effectLst/>
              <a:latin typeface="Times New Roman"/>
              <a:ea typeface="Arial Unicode M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9963"/>
              </p:ext>
            </p:extLst>
          </p:nvPr>
        </p:nvGraphicFramePr>
        <p:xfrm>
          <a:off x="1164656" y="592241"/>
          <a:ext cx="10712919" cy="619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8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Структурное подразделение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Общественная организация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Юридическая основа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Arial Unicode MS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Федеральный закон от 19 мая 1995 г. № 82-ФЗ «Об общественных объединениях»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Учредитель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Юридическое лицо 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общеобразовательная организация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Юридические или физические лица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Осуществление юридических прав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Положение о ШСК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Устав ШСК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Принципы создания и деятельности ШСК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Участники ШСК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Граждане, достигшие 8 лет.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Максимальный возраст участников ШСК определяется Уставом ШСК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Символика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По решению руководителя общеобразовательной организации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По решению съезда (конференции) или общего собрания общеобразовательной организации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7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0" y="2619002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993" y="116164"/>
            <a:ext cx="1102854" cy="10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637" y="103615"/>
            <a:ext cx="9276355" cy="3541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Организация деятельности ШСК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4093" y="3149426"/>
            <a:ext cx="7010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деятельности ШСК: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социального престижа школы,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-оптимизация физкультурно-спортивной работы в школе,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-улучшение качества физкультурного образования обучающихся.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39638" y="1960712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–спортивное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95597" y="1955036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–оздоровительное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443823" y="1965632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спортивный менеджмент: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869710" y="1955036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9443823" y="3134785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соревнований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443823" y="4352220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инструкторская подготовка по видам спорта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9443823" y="5586771"/>
            <a:ext cx="2032000" cy="9555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3693" y="661586"/>
            <a:ext cx="9162299" cy="748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содержанию ШСК может представлять разнообразные направления, включающие различные формы организации детей и молодёжи: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68F36ED-3BE2-457F-879E-C443A6D928DA}"/>
              </a:ext>
            </a:extLst>
          </p:cNvPr>
          <p:cNvSpPr/>
          <p:nvPr/>
        </p:nvSpPr>
        <p:spPr>
          <a:xfrm>
            <a:off x="2513322" y="1415097"/>
            <a:ext cx="484632" cy="466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5B1FA123-C9B7-4D70-AFD2-2C8D6F52819B}"/>
              </a:ext>
            </a:extLst>
          </p:cNvPr>
          <p:cNvSpPr/>
          <p:nvPr/>
        </p:nvSpPr>
        <p:spPr>
          <a:xfrm>
            <a:off x="10213994" y="1413302"/>
            <a:ext cx="484632" cy="466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71A9714-1480-49AF-AA73-5583D9238881}"/>
              </a:ext>
            </a:extLst>
          </p:cNvPr>
          <p:cNvSpPr/>
          <p:nvPr/>
        </p:nvSpPr>
        <p:spPr>
          <a:xfrm>
            <a:off x="7643394" y="1413303"/>
            <a:ext cx="484632" cy="466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65C2D413-8CCE-41A8-86D5-AC5CFB3781D9}"/>
              </a:ext>
            </a:extLst>
          </p:cNvPr>
          <p:cNvSpPr/>
          <p:nvPr/>
        </p:nvSpPr>
        <p:spPr>
          <a:xfrm>
            <a:off x="5069281" y="1402077"/>
            <a:ext cx="484632" cy="466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EAA287C-A96E-4A70-9C57-DCEFCB879376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10459823" y="2921180"/>
            <a:ext cx="0" cy="213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4454706-4EFE-41BB-81EB-5DFCE28BB959}"/>
              </a:ext>
            </a:extLst>
          </p:cNvPr>
          <p:cNvCxnSpPr>
            <a:cxnSpLocks/>
          </p:cNvCxnSpPr>
          <p:nvPr/>
        </p:nvCxnSpPr>
        <p:spPr>
          <a:xfrm>
            <a:off x="10456310" y="4122897"/>
            <a:ext cx="0" cy="21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85AAC3E-095F-4AF2-BF4A-2CB787CC69A1}"/>
              </a:ext>
            </a:extLst>
          </p:cNvPr>
          <p:cNvCxnSpPr>
            <a:endCxn id="20" idx="0"/>
          </p:cNvCxnSpPr>
          <p:nvPr/>
        </p:nvCxnSpPr>
        <p:spPr>
          <a:xfrm>
            <a:off x="10456310" y="5342021"/>
            <a:ext cx="0" cy="24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0" y="2628458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939" y="116164"/>
            <a:ext cx="635908" cy="62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6800" y="59073"/>
            <a:ext cx="8616749" cy="66120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Школьный спортивный клуб в своей работе:</a:t>
            </a:r>
            <a:endParaRPr lang="ru-RU" sz="28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001" y="1012090"/>
            <a:ext cx="103688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планирует спортивно-массовую, физкультурно–оздоровительную, секционную и досуговую работу на учебный год;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реализует календарные планы спортивно-массовых, физкультурно-спортивных, оздоровительных и социально-значимых мероприятий,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организует и проводит внутришкольные этапы Всероссийских спортивных соревнований (игр) школьников «Президентские состязания», «Президентские спортивные игры», «Всероссийские игры ШСК»;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разрабатывает и утверждает на совете ШСК Положения о проведении внутришкольных соревнований;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 организует свою деятельность через создание спортивных секций, групп и команд по видам спорта;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контролирует качество занятий в секциях, группах, командах по видам спорта, обеспечивает методическое сопровождение деятельности ШСК,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осуществляет подготовку обучающихся к выполнению нормативов (тестов)  ВФСК ГТО;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создает сеть физкультурного актива в классах;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привлекает обучающихся в качестве волонтёров и судей к общественной деятельности как участников, организаторов проведения физкультурно-спортивных и иных мероприятий;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направляет команды для участия в соревнованиях различного уровня в соответствии с утвержденным планом;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организует и проводит информационную и пропагандистскую деятельность по популяризации Всероссийских спортивных соревнований (игр) школьников «Президентские состязания», «Президентские спортивные игры», «Всероссийские игры ШСК»; ВФСК ГТО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обеспечивает взаимодействие с другими общеобразовательными организациями, общественными организациями, спортивными федерациями по видам спорта и т.д.;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ru-RU" sz="1500" dirty="0">
                <a:latin typeface="Times New Roman"/>
                <a:ea typeface="Times New Roman"/>
              </a:rPr>
              <a:t>представляет администрации общеобразовательной организации предложения по совершенствованию материально-технической базы и развитию физической культуры и спорта в общеобразовательной организации;</a:t>
            </a:r>
          </a:p>
        </p:txBody>
      </p:sp>
    </p:spTree>
    <p:extLst>
      <p:ext uri="{BB962C8B-B14F-4D97-AF65-F5344CB8AC3E}">
        <p14:creationId xmlns:p14="http://schemas.microsoft.com/office/powerpoint/2010/main" val="20997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537" y="116164"/>
            <a:ext cx="669310" cy="66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925" y="93257"/>
            <a:ext cx="10474024" cy="66120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Управление деятельностью ШСК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32585" y="3469387"/>
            <a:ext cx="472225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Непосредственное руководство деятельностью ШСК осуществляет руководитель ШСК: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4080" y="4307349"/>
            <a:ext cx="483642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Назначается  решением съезда (конференции) или общего собрания общеобразовательной организации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0000" y="4307349"/>
            <a:ext cx="472225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Назначается директором общеобразовательной организации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1000" y="2662683"/>
            <a:ext cx="4889500" cy="591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Юридические или физические лица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0000" y="2665145"/>
            <a:ext cx="4722250" cy="58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Юридическое лицо - общеобразовательная организация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32585" y="1841581"/>
            <a:ext cx="4649002" cy="611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Общее руководство деятельностью ШСК осуществляет учредитель: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20000" y="5293894"/>
            <a:ext cx="9947420" cy="131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Руководитель ШСК, действуя от имени ШСК, осуществляет общее руководство деятельностью ШСК, представляет его интересы при взаимодействии с органами государственной власти, органами местного самоуправления, юридическими и физическими лицами</a:t>
            </a: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:a16="http://schemas.microsoft.com/office/drawing/2014/main" id="{06B86110-65CE-4BA5-808B-2035EA20B45A}"/>
              </a:ext>
            </a:extLst>
          </p:cNvPr>
          <p:cNvSpPr/>
          <p:nvPr/>
        </p:nvSpPr>
        <p:spPr>
          <a:xfrm>
            <a:off x="1620000" y="986986"/>
            <a:ext cx="4722250" cy="58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СТРУКТУРНОЕ ПОДРАЗДЕЛЕНИЕ</a:t>
            </a: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:a16="http://schemas.microsoft.com/office/drawing/2014/main" id="{3A1DB0B7-BA8C-4D50-BB1C-7D5EBFB19679}"/>
              </a:ext>
            </a:extLst>
          </p:cNvPr>
          <p:cNvSpPr/>
          <p:nvPr/>
        </p:nvSpPr>
        <p:spPr>
          <a:xfrm>
            <a:off x="6727287" y="986986"/>
            <a:ext cx="4722250" cy="588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ОБЩЕСТВЕННАЯ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390838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438" y="116164"/>
            <a:ext cx="674408" cy="6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4359" y="230765"/>
            <a:ext cx="9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Перечень локальных актов школьного спортивного клуба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0000" y="702879"/>
            <a:ext cx="1049884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Приказ </a:t>
            </a:r>
            <a:r>
              <a:rPr lang="ru-RU" sz="1400" dirty="0">
                <a:latin typeface="Times New Roman"/>
                <a:ea typeface="Times New Roman"/>
              </a:rPr>
              <a:t>общеобразовательной организации о создании ШСК (структурное подразделение)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Положение</a:t>
            </a:r>
            <a:r>
              <a:rPr lang="ru-RU" sz="1400" dirty="0">
                <a:latin typeface="Times New Roman"/>
                <a:ea typeface="Times New Roman"/>
              </a:rPr>
              <a:t> о ШСК (структурное подразделение)</a:t>
            </a:r>
            <a:r>
              <a:rPr lang="ru-RU" sz="1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или</a:t>
            </a:r>
            <a:r>
              <a:rPr lang="ru-RU" sz="14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План</a:t>
            </a:r>
            <a:r>
              <a:rPr lang="ru-RU" sz="1400" dirty="0">
                <a:latin typeface="Times New Roman"/>
                <a:ea typeface="Times New Roman"/>
              </a:rPr>
              <a:t> работы на учебный год, утвержденный руководителем общеобразовательной организации (структурное подразделение)  или председателем съезда (конференции) или общего собрания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Календарный план </a:t>
            </a:r>
            <a:r>
              <a:rPr lang="ru-RU" sz="1400" dirty="0">
                <a:latin typeface="Times New Roman"/>
                <a:ea typeface="Times New Roman"/>
              </a:rPr>
              <a:t>спортивно-массовых, физкультурно-спортивных и социально-значимых мероприятий на учебный год, утвержденный руководителем общеобразовательной организации (структурное подразделение)  или председателем съезда (конференции) или общего собрания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b="1" dirty="0">
                <a:latin typeface="Times New Roman"/>
                <a:ea typeface="Times New Roman"/>
              </a:rPr>
              <a:t>Расписание</a:t>
            </a:r>
            <a:r>
              <a:rPr lang="ru-RU" sz="1400" dirty="0">
                <a:latin typeface="Times New Roman"/>
                <a:ea typeface="Times New Roman"/>
              </a:rPr>
              <a:t>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Инструкции: руководителя ШСК, 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программы дополнительного образования физкультурно-спортивной направленности; 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журналы групп, спортивных секций;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списочный состав Совета (актива) ШСК, протоколы заседания Совета (актива) ШСК, 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копии годовых отчетов о проделанной работе.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18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685" y="116164"/>
            <a:ext cx="732161" cy="7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9923" y="259655"/>
            <a:ext cx="7786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Информационная деятельность ШСК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000" y="980976"/>
            <a:ext cx="100073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	Информация о работе ШСК размещается на странице ШСК официального сайта общеобразовательной организации: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учредительные документы ШСК,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нормативная документация ШСК,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символика ШСК (название, логотип, девиз, эмблема и т.д.),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поздравления победителей и призеров соревнований,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списки, фотографии лучших членов ШСК, команд, групп, педагогов, инструкторов по физической культуре и т.д.,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агитационная информация и иная информация о деятельности ШСК.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     Создание  постоянно действующего информационного (координационного) центра (для поддержки информационного портала  по организации и сопровождению мероприятий ШСК).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     Информационный центр: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  <a:ea typeface="Times New Roman"/>
              </a:rPr>
              <a:t>обеспечивает общее администрирование страницы ШСК на сайте общеобразовательной организации;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/>
                <a:ea typeface="Times New Roman"/>
              </a:rPr>
              <a:t>выполняет работу по технической и методической поддержке организаторов и участников физкультурно-спортивных мероприятий, занятий и семинаров с судейскими бригадами, сбору и систематизации статистической и иной информации ШСК.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14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99580-04A4-4A03-8E9A-48125921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25703" b="35766"/>
          <a:stretch/>
        </p:blipFill>
        <p:spPr>
          <a:xfrm rot="16200000">
            <a:off x="-2619001" y="2618999"/>
            <a:ext cx="6858001" cy="1620000"/>
          </a:xfrm>
          <a:prstGeom prst="rect">
            <a:avLst/>
          </a:prstGeom>
        </p:spPr>
      </p:pic>
      <p:pic>
        <p:nvPicPr>
          <p:cNvPr id="4" name="Picture 3" descr="ЛОГО 1">
            <a:extLst>
              <a:ext uri="{FF2B5EF4-FFF2-40B4-BE49-F238E27FC236}">
                <a16:creationId xmlns:a16="http://schemas.microsoft.com/office/drawing/2014/main" id="{F4E650B3-827A-44CA-A542-7B26CBDC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437" y="116164"/>
            <a:ext cx="674409" cy="6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0000" y="116165"/>
            <a:ext cx="917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9055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Реорганизация и ликвидация ШСК</a:t>
            </a:r>
            <a:endParaRPr lang="ru-RU" sz="16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590550" algn="l"/>
              </a:tabLst>
            </a:pP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291E1E"/>
                </a:solidFill>
                <a:latin typeface="Times New Roman"/>
                <a:ea typeface="Times New Roman"/>
              </a:rPr>
              <a:t>Решение о реорганизации (ликвидации) клуба, являющегося структурным подразделением общеобразовательной организации, принимается общим собранием членов ШСК и утверждается приказом директора.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291E1E"/>
                </a:solidFill>
                <a:latin typeface="Times New Roman"/>
                <a:ea typeface="Times New Roman"/>
              </a:rPr>
              <a:t>Взамен закрытого ШСК, приказом директора общеобразовательной организации открывается новый Школьный спортивный клуб, назначается новый руководитель.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291E1E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rgbClr val="291E1E"/>
                </a:solidFill>
                <a:latin typeface="Times New Roman"/>
                <a:ea typeface="Times New Roman"/>
              </a:rPr>
              <a:t>Решение о реорганизации (ликвидации) клуба, являющегося общественным объединением, принимается</a:t>
            </a:r>
            <a:r>
              <a:rPr lang="ru-RU" dirty="0">
                <a:latin typeface="Times New Roman"/>
                <a:ea typeface="Times New Roman"/>
              </a:rPr>
              <a:t> на собрании общественной организации, на базе которой он создан. Все дела ликвидированного ШСК (учредительные документы, протоколы и т.д.) передают по описи в архив. </a:t>
            </a:r>
            <a:r>
              <a:rPr lang="ru-RU" dirty="0">
                <a:solidFill>
                  <a:srgbClr val="291E1E"/>
                </a:solidFill>
                <a:latin typeface="Times New Roman"/>
              </a:rPr>
              <a:t>Взамен закрытого ШСК, формируется новый состав ШСК, являющегося общественным объединением, принимается решением общественной организацией, при которой он создается.</a:t>
            </a:r>
          </a:p>
          <a:p>
            <a:pPr algn="just"/>
            <a:endParaRPr lang="ru-RU" dirty="0"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/>
                <a:ea typeface="Times New Roman"/>
              </a:rPr>
              <a:t>Решение о реорганизации (слиянии, присоединении, разделении, выделении) или ликвидации ШСК по причине неудовлетворительной работы его руководителя или Совета ШСК осуществляется путем их переизбрания. 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Отсутствие ШСК в общеобразовательных организациях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после 2024 года </a:t>
            </a:r>
            <a:r>
              <a:rPr lang="ru-RU" sz="24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недопустимо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81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1490</Words>
  <Application>Microsoft Office PowerPoint</Application>
  <PresentationFormat>Широкоэкранный</PresentationFormat>
  <Paragraphs>144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Тема Office</vt:lpstr>
      <vt:lpstr>МИНИСТЕРСТВО ПРОСВЕЩЕНИЯ РОССИЙСКОЙ ФЕДЕРАЦИИ   ФГБУ «ФЕДЕРАЛЬНЫЙ ЦЕНТР ОРГАНИЗАЦИОННО-МЕТОДИЧЕСКОГО ОБЕСПЕЧЕНИЯ ФИЗИЧЕСКОГО ВОСПИТАНИЯ» </vt:lpstr>
      <vt:lpstr>Создание школьного спортивного клуба в общеобразовательной организации</vt:lpstr>
      <vt:lpstr>Презентация PowerPoint</vt:lpstr>
      <vt:lpstr>Организация деятельности ШСК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Общеобразовательные организации       вошедшие во всероссийский перечень (реестр)</vt:lpstr>
      <vt:lpstr>Создать вкладку ШСК</vt:lpstr>
      <vt:lpstr>                           Разместить документы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 «ФЕДЕРАЛЬНЫЙ ЦЕНТР ОРГАНИЗАЦИОННО-МЕТОДИЧЕСКОГО ОБЕСПЕЧЕНИЯ ФИЗИЧЕСКОГО ВОСПИТАНИЯ»</dc:title>
  <dc:creator>Олеся Иванова</dc:creator>
  <cp:lastModifiedBy>Жанна Слепнева</cp:lastModifiedBy>
  <cp:revision>81</cp:revision>
  <dcterms:created xsi:type="dcterms:W3CDTF">2021-03-11T11:14:37Z</dcterms:created>
  <dcterms:modified xsi:type="dcterms:W3CDTF">2021-05-31T07:39:39Z</dcterms:modified>
</cp:coreProperties>
</file>