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</p:sldMasterIdLst>
  <p:notesMasterIdLst>
    <p:notesMasterId r:id="rId19"/>
  </p:notesMasterIdLst>
  <p:sldIdLst>
    <p:sldId id="256" r:id="rId7"/>
    <p:sldId id="257" r:id="rId8"/>
    <p:sldId id="260" r:id="rId9"/>
    <p:sldId id="259" r:id="rId10"/>
    <p:sldId id="266" r:id="rId11"/>
    <p:sldId id="267" r:id="rId12"/>
    <p:sldId id="268" r:id="rId13"/>
    <p:sldId id="263" r:id="rId14"/>
    <p:sldId id="269" r:id="rId15"/>
    <p:sldId id="270" r:id="rId16"/>
    <p:sldId id="26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3534F-A343-4A75-A72D-47665AB461D7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41255-9CDB-4C1B-8A79-CAF5C390D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877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048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6F94DA-789A-478D-954B-C9303DA67C1B}" type="slidenum">
              <a:rPr lang="ru-RU">
                <a:solidFill>
                  <a:prstClr val="black"/>
                </a:solidFill>
                <a:latin typeface="Arial" charset="0"/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19E0-226B-4E42-B469-F7594FB41052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C1B4-1156-4D0C-986A-18E902921B0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19E0-226B-4E42-B469-F7594FB41052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C1B4-1156-4D0C-986A-18E902921B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19E0-226B-4E42-B469-F7594FB41052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C1B4-1156-4D0C-986A-18E902921B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31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801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88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90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6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476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47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94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19E0-226B-4E42-B469-F7594FB41052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C1B4-1156-4D0C-986A-18E902921B0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97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045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05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157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783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88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28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084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208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89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19E0-226B-4E42-B469-F7594FB41052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C1B4-1156-4D0C-986A-18E902921B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870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275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796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472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610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668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167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80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521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627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19E0-226B-4E42-B469-F7594FB41052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C1B4-1156-4D0C-986A-18E902921B0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63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670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88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49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86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77529-2341-4122-935A-EF33DA22E58E}" type="datetimeFigureOut">
              <a:rPr lang="ru-RU"/>
              <a:pPr>
                <a:defRPr/>
              </a:pPr>
              <a:t>08.12.2019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52D8D-6FAF-4C6A-94C1-B13B4E6E5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5489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EECC7-D837-433D-9DAF-792749999DC8}" type="datetimeFigureOut">
              <a:rPr lang="ru-RU"/>
              <a:pPr>
                <a:defRPr/>
              </a:pPr>
              <a:t>08.12.2019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C763E-7D18-458D-9B05-326770822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9141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76602-1AD4-48E4-AE53-EC4131018F9A}" type="datetimeFigureOut">
              <a:rPr lang="ru-RU"/>
              <a:pPr>
                <a:defRPr/>
              </a:pPr>
              <a:t>08.12.2019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4239F-DF65-4BCF-84F8-576FF7115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0129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7CA35-CEB4-4C23-B5D7-6047882BD0E8}" type="datetimeFigureOut">
              <a:rPr lang="ru-RU"/>
              <a:pPr>
                <a:defRPr/>
              </a:pPr>
              <a:t>08.12.2019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DEF4B-D5C2-42B6-BDE3-2F6B0718E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7628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81A05-E43D-42F8-A902-42DDD0CF9382}" type="datetimeFigureOut">
              <a:rPr lang="ru-RU"/>
              <a:pPr>
                <a:defRPr/>
              </a:pPr>
              <a:t>08.12.2019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91D43-F993-4509-BB15-D601D17CD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53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19E0-226B-4E42-B469-F7594FB41052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C1B4-1156-4D0C-986A-18E902921B0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5A172-BE9C-4164-B359-792D05F2C5F6}" type="datetimeFigureOut">
              <a:rPr lang="ru-RU"/>
              <a:pPr>
                <a:defRPr/>
              </a:pPr>
              <a:t>08.12.2019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56026-803E-41E0-8D2B-3BC297863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9385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AB7DC-0A5D-475E-8E92-C4865847087D}" type="datetimeFigureOut">
              <a:rPr lang="ru-RU"/>
              <a:pPr>
                <a:defRPr/>
              </a:pPr>
              <a:t>08.12.2019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A06EA-A88A-43F3-9780-BA2BF61DD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0375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ight Triangle 17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929BB-D8D6-487E-8C18-172E870B435C}" type="datetimeFigureOut">
              <a:rPr lang="ru-RU"/>
              <a:pPr>
                <a:defRPr/>
              </a:pPr>
              <a:t>08.12.2019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434342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8570A26-275C-479D-B551-A5BB663FD7FC}" type="slidenum">
              <a:rPr lang="ru-RU">
                <a:solidFill>
                  <a:srgbClr val="43434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6282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92FEC-53AA-4DBB-AEBA-F69F3A8B2586}" type="datetimeFigureOut">
              <a:rPr lang="ru-RU"/>
              <a:pPr>
                <a:defRPr/>
              </a:pPr>
              <a:t>08.12.2019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C25CF-6DFE-463D-8609-BBB5357A7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9274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6ACFB-14DE-45C8-A1BB-7CAAC36A723C}" type="datetimeFigureOut">
              <a:rPr lang="ru-RU"/>
              <a:pPr>
                <a:defRPr/>
              </a:pPr>
              <a:t>08.12.2019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F90FA-ED14-4BFC-A0F6-54BA064FE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839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E8894-D531-4BCA-AB75-0251F8959039}" type="datetimeFigureOut">
              <a:rPr lang="ru-RU"/>
              <a:pPr>
                <a:defRPr/>
              </a:pPr>
              <a:t>08.12.2019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D262D-CDE9-4B2B-979A-23D4E0B88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7471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F556D-1E2C-4ADF-88C5-AC64EC5A7B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27554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70210-3419-4F79-AC7C-889723832E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29181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C866E-D5AA-4DED-83B5-1058D3E8F2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919595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708AC-6680-4029-B8A5-BE7F20805C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2582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19E0-226B-4E42-B469-F7594FB41052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C1B4-1156-4D0C-986A-18E902921B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EA86F-3D1D-48EE-8ED1-6C9B5673F4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9913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B0169-995B-46FC-A713-2B6E3CE7FF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69328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1CA6D-7168-4340-8949-413C20B378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682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C2DD9-2D66-4E19-BC59-30D77A703D1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487895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B9BED-CEFF-4066-977E-992BFB5D8A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26396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8E5EF-2658-4B3D-99C9-F4E59EAF47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65370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4BA59-772E-4AF9-8D55-61E96C7BA2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5417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416"/>
            <a:ext cx="8229600" cy="11406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566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F4825-173D-437B-B88C-DD90C224AB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925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1320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73600" y="1600200"/>
            <a:ext cx="401320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05250"/>
            <a:ext cx="401320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73600" y="3905250"/>
            <a:ext cx="401320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7E0A0-F429-4332-80CD-FCB84B6722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4407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416"/>
            <a:ext cx="8229600" cy="11406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13200" cy="45255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3600" y="1600200"/>
            <a:ext cx="4013200" cy="45255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DB506-A42F-4248-B3D7-2373B4D3EF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0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19E0-226B-4E42-B469-F7594FB41052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C1B4-1156-4D0C-986A-18E902921B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19E0-226B-4E42-B469-F7594FB41052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C1B4-1156-4D0C-986A-18E902921B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19E0-226B-4E42-B469-F7594FB41052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C1B4-1156-4D0C-986A-18E902921B0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D419E0-226B-4E42-B469-F7594FB41052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CBC1B4-1156-4D0C-986A-18E902921B0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91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2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3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9EC522-A441-4D78-BCBB-5E1284395E0B}" type="datetimeFigureOut">
              <a:rPr lang="ru-RU"/>
              <a:pPr>
                <a:defRPr/>
              </a:pPr>
              <a:t>08.12.2019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spc="200" baseline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5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8AA1C2-5DED-4CFA-A387-423AF315A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32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pitchFamily="34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3E86A7-45EC-4F56-8AFE-B0615101703D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70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064896" cy="216024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b="0" dirty="0">
                <a:latin typeface="Times New Roman" pitchFamily="18" charset="0"/>
                <a:cs typeface="Times New Roman" pitchFamily="18" charset="0"/>
              </a:rPr>
              <a:t>II В</a:t>
            </a:r>
            <a:r>
              <a:rPr lang="ru-RU" sz="4400" b="0" dirty="0" smtClean="0">
                <a:latin typeface="Times New Roman" pitchFamily="18" charset="0"/>
                <a:cs typeface="Times New Roman" pitchFamily="18" charset="0"/>
              </a:rPr>
              <a:t>сероссийский съезд </a:t>
            </a:r>
            <a:r>
              <a:rPr lang="ru-RU" sz="4400" b="0" dirty="0">
                <a:latin typeface="Times New Roman" pitchFamily="18" charset="0"/>
                <a:cs typeface="Times New Roman" pitchFamily="18" charset="0"/>
              </a:rPr>
              <a:t>учителей физической культуры</a:t>
            </a:r>
            <a:br>
              <a:rPr lang="ru-RU" sz="44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0" dirty="0">
                <a:latin typeface="Times New Roman" pitchFamily="18" charset="0"/>
                <a:cs typeface="Times New Roman" pitchFamily="18" charset="0"/>
              </a:rPr>
            </a:b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ой-ПК\Desktop\II съезд учителей ФК.11.-12.12.19 МиСИС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1504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ой-ПК\Desktop\II съезд учителей ФК.11.-12.12.19 МиСИС\лого_рус_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24" y="4509120"/>
            <a:ext cx="1996431" cy="119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450912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Федеральное государственное автономное образовательное учреждение высшего образования «Национальный исследовательский технологический университет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МИСиС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28529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ФГБУ «Федеральный центр организационно-методического обеспечения физического воспитания»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России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72579"/>
            <a:ext cx="1832868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694987"/>
            <a:ext cx="1256804" cy="1291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96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3375"/>
            <a:ext cx="7991475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755650" y="3933825"/>
            <a:ext cx="6408738" cy="317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</a:rPr>
              <a:t>                   1                  2                    3                  4                  7                  8 </a:t>
            </a:r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468313" y="188913"/>
            <a:ext cx="8280400" cy="1263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</a:rPr>
              <a:t>Темпы прироста результатов в тестах физической подготовленности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</a:rPr>
              <a:t>у школьников 5-х классов экспериментальной группы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</a:rPr>
              <a:t>в сравнении со средними групповыми показателями учащихся 12 летнего возраста, %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1600" i="1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7380288" y="3141663"/>
            <a:ext cx="81121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ЭГ</a:t>
            </a:r>
          </a:p>
        </p:txBody>
      </p:sp>
      <p:sp>
        <p:nvSpPr>
          <p:cNvPr id="36870" name="TextBox 7"/>
          <p:cNvSpPr txBox="1">
            <a:spLocks noChangeArrowheads="1"/>
          </p:cNvSpPr>
          <p:nvPr/>
        </p:nvSpPr>
        <p:spPr bwMode="auto">
          <a:xfrm>
            <a:off x="1116013" y="4508500"/>
            <a:ext cx="75596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Условные обозначения: 1 - Бег 30 м; 2 - Прыжок в длину с места; 3 - Челночный бег 3х10 м; 4 - Сгиб.-разгиб. туловища за 30 с; 7 - 6-минутный бег; 8 - Тест падающая линейка.</a:t>
            </a:r>
          </a:p>
        </p:txBody>
      </p:sp>
      <p:sp>
        <p:nvSpPr>
          <p:cNvPr id="12" name="Заголовок 6"/>
          <p:cNvSpPr txBox="1">
            <a:spLocks/>
          </p:cNvSpPr>
          <p:nvPr/>
        </p:nvSpPr>
        <p:spPr>
          <a:xfrm>
            <a:off x="2535242" y="5229200"/>
            <a:ext cx="6461521" cy="431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Результаты педагогического эксперимента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43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8620" y="225690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Всероссийский физкультурно-спортивный комплекс </a:t>
            </a:r>
            <a:endParaRPr lang="ru-RU" dirty="0" smtClean="0"/>
          </a:p>
          <a:p>
            <a:pPr algn="ctr"/>
            <a:r>
              <a:rPr lang="ru-RU" b="1" dirty="0" smtClean="0"/>
              <a:t>«</a:t>
            </a:r>
            <a:r>
              <a:rPr lang="ru-RU" b="1" dirty="0"/>
              <a:t>Готов к труду и обороне»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4602"/>
            <a:ext cx="4896544" cy="652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2200712"/>
            <a:ext cx="36724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Ступень ВФСК ГТО			</a:t>
            </a:r>
            <a:r>
              <a:rPr lang="ru-RU" sz="1600" dirty="0" smtClean="0"/>
              <a:t>2017        2018          2019</a:t>
            </a:r>
            <a:endParaRPr lang="ru-RU" sz="1600" dirty="0"/>
          </a:p>
          <a:p>
            <a:r>
              <a:rPr lang="ru-RU" sz="1600" dirty="0"/>
              <a:t>                                ЮНОШИ</a:t>
            </a:r>
          </a:p>
          <a:p>
            <a:r>
              <a:rPr lang="ru-RU" sz="1600" dirty="0"/>
              <a:t>IV	5%	26%	57%</a:t>
            </a:r>
          </a:p>
          <a:p>
            <a:r>
              <a:rPr lang="ru-RU" sz="1600" dirty="0"/>
              <a:t>V	3%	13%	17%</a:t>
            </a:r>
          </a:p>
          <a:p>
            <a:r>
              <a:rPr lang="ru-RU" sz="1600" dirty="0"/>
              <a:t>VI	3%	2%	3%</a:t>
            </a:r>
          </a:p>
          <a:p>
            <a:r>
              <a:rPr lang="ru-RU" sz="1600" dirty="0"/>
              <a:t>                             ДЕВУШКИ</a:t>
            </a:r>
          </a:p>
          <a:p>
            <a:r>
              <a:rPr lang="ru-RU" sz="1600" dirty="0"/>
              <a:t>IV	7%	13%	22%</a:t>
            </a:r>
          </a:p>
          <a:p>
            <a:r>
              <a:rPr lang="ru-RU" sz="1600" dirty="0"/>
              <a:t>V	5%	5%	7%</a:t>
            </a:r>
          </a:p>
          <a:p>
            <a:r>
              <a:rPr lang="ru-RU" sz="1600" dirty="0"/>
              <a:t>VI	3%	4%	6%</a:t>
            </a:r>
          </a:p>
        </p:txBody>
      </p:sp>
      <p:pic>
        <p:nvPicPr>
          <p:cNvPr id="6149" name="Picture 5" descr="Картинки по запросу гто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3176"/>
            <a:ext cx="3312368" cy="152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08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-747713"/>
            <a:ext cx="8534400" cy="2743201"/>
          </a:xfrm>
        </p:spPr>
        <p:txBody>
          <a:bodyPr/>
          <a:lstStyle/>
          <a:p>
            <a:pPr eaLnBrk="1" hangingPunct="1"/>
            <a:r>
              <a:rPr lang="ru-RU" sz="9600" b="1" smtClean="0">
                <a:solidFill>
                  <a:srgbClr val="002060"/>
                </a:solidFill>
              </a:rPr>
              <a:t>Будьте</a:t>
            </a:r>
            <a:endParaRPr lang="ru-RU" sz="9600" smtClean="0">
              <a:solidFill>
                <a:srgbClr val="002060"/>
              </a:solidFill>
            </a:endParaRPr>
          </a:p>
        </p:txBody>
      </p:sp>
      <p:sp>
        <p:nvSpPr>
          <p:cNvPr id="21507" name="WordArt 5"/>
          <p:cNvSpPr>
            <a:spLocks noChangeArrowheads="1" noChangeShapeType="1" noTextEdit="1"/>
          </p:cNvSpPr>
          <p:nvPr/>
        </p:nvSpPr>
        <p:spPr bwMode="auto">
          <a:xfrm>
            <a:off x="468313" y="5229225"/>
            <a:ext cx="8134350" cy="162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600" b="1" kern="10" smtClean="0">
                <a:ln w="9525">
                  <a:solidFill>
                    <a:prstClr val="white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здоровы!</a:t>
            </a:r>
          </a:p>
        </p:txBody>
      </p:sp>
      <p:pic>
        <p:nvPicPr>
          <p:cNvPr id="21508" name="Picture 5" descr="http://fs3.taba.ru/dev16/0/005/435/0005435202.fid"/>
          <p:cNvPicPr>
            <a:picLocks noChangeAspect="1" noChangeArrowheads="1"/>
          </p:cNvPicPr>
          <p:nvPr/>
        </p:nvPicPr>
        <p:blipFill>
          <a:blip r:embed="rId3" cstate="print">
            <a:lum bright="1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341438"/>
            <a:ext cx="5181600" cy="3895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503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7504" y="1844824"/>
            <a:ext cx="5472608" cy="1832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«Учитель </a:t>
            </a:r>
            <a:r>
              <a:rPr lang="ru-RU" sz="2800" dirty="0"/>
              <a:t>будущего - человек, который может делать трудные вещи </a:t>
            </a:r>
            <a:r>
              <a:rPr lang="ru-RU" sz="2800" dirty="0" smtClean="0"/>
              <a:t>легкими»</a:t>
            </a:r>
            <a:endParaRPr lang="ru-RU" sz="28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0" b="24830"/>
          <a:stretch>
            <a:fillRect/>
          </a:stretch>
        </p:blipFill>
        <p:spPr>
          <a:xfrm>
            <a:off x="5724128" y="404664"/>
            <a:ext cx="2959557" cy="2911552"/>
          </a:xfrm>
        </p:spPr>
      </p:pic>
      <p:sp>
        <p:nvSpPr>
          <p:cNvPr id="8" name="Прямоугольник 7"/>
          <p:cNvSpPr/>
          <p:nvPr/>
        </p:nvSpPr>
        <p:spPr>
          <a:xfrm>
            <a:off x="3707904" y="4365104"/>
            <a:ext cx="5112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ВАСЕНИН Георгий Андреевич,</a:t>
            </a:r>
          </a:p>
          <a:p>
            <a:r>
              <a:rPr lang="ru-RU" dirty="0" smtClean="0"/>
              <a:t>учитель физической культуры,</a:t>
            </a:r>
          </a:p>
          <a:p>
            <a:r>
              <a:rPr lang="ru-RU" dirty="0" smtClean="0"/>
              <a:t>кандидат педагогических наук,</a:t>
            </a:r>
          </a:p>
          <a:p>
            <a:r>
              <a:rPr lang="ru-RU" dirty="0"/>
              <a:t>и</a:t>
            </a:r>
            <a:r>
              <a:rPr lang="ru-RU" dirty="0" smtClean="0"/>
              <a:t>нструктор детско-юношеского туризма,</a:t>
            </a:r>
          </a:p>
          <a:p>
            <a:r>
              <a:rPr lang="ru-RU" dirty="0" smtClean="0"/>
              <a:t>лауреат Гранта Правительства </a:t>
            </a:r>
            <a:r>
              <a:rPr lang="ru-RU" dirty="0" smtClean="0"/>
              <a:t>Москвы 2011</a:t>
            </a:r>
            <a:r>
              <a:rPr lang="ru-RU" dirty="0" smtClean="0"/>
              <a:t>, </a:t>
            </a:r>
            <a:r>
              <a:rPr lang="ru-RU" dirty="0" smtClean="0"/>
              <a:t>ПНПО_2019г.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2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uchebnik.mos.ru/913d00206d3ce857f4d151ce345ad50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uchebnik.mos.ru/913d00206d3ce857f4d151ce345ad50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45924" y="12687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Сценарии уроков </a:t>
            </a:r>
            <a:endParaRPr lang="ru-RU" dirty="0" smtClean="0"/>
          </a:p>
          <a:p>
            <a:r>
              <a:rPr lang="ru-RU" dirty="0" smtClean="0"/>
              <a:t>Физическая </a:t>
            </a:r>
            <a:r>
              <a:rPr lang="ru-RU" dirty="0"/>
              <a:t>культура </a:t>
            </a:r>
            <a:r>
              <a:rPr lang="ru-RU" dirty="0" smtClean="0"/>
              <a:t>НОО, СОО, ООО</a:t>
            </a:r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12976"/>
            <a:ext cx="451780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Картинки по запросу мэш ло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46" y="152128"/>
            <a:ext cx="4333365" cy="3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402524" y="3861048"/>
            <a:ext cx="3080393" cy="1665662"/>
            <a:chOff x="5956102" y="1416236"/>
            <a:chExt cx="3080393" cy="1665662"/>
          </a:xfrm>
        </p:grpSpPr>
        <p:sp>
          <p:nvSpPr>
            <p:cNvPr id="12" name="Овал 11"/>
            <p:cNvSpPr/>
            <p:nvPr/>
          </p:nvSpPr>
          <p:spPr>
            <a:xfrm>
              <a:off x="5956102" y="1416236"/>
              <a:ext cx="3080393" cy="1665662"/>
            </a:xfrm>
            <a:prstGeom prst="ellipse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3" name="Овал 4"/>
            <p:cNvSpPr/>
            <p:nvPr/>
          </p:nvSpPr>
          <p:spPr>
            <a:xfrm>
              <a:off x="6407215" y="1660167"/>
              <a:ext cx="2178167" cy="11778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Современные инновационные технологии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356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7999" y="188640"/>
            <a:ext cx="4194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СОЦИАЛЬНОЕ ВЗАИМОДЕЙСТВИЕ </a:t>
            </a:r>
            <a:endParaRPr lang="ru-RU" dirty="0" smtClean="0"/>
          </a:p>
          <a:p>
            <a:pPr algn="ctr"/>
            <a:r>
              <a:rPr lang="ru-RU" b="1" dirty="0" smtClean="0"/>
              <a:t>РОДИТЕЛИ-УЧИТЕЛЯ </a:t>
            </a:r>
            <a:r>
              <a:rPr lang="ru-RU" b="1" dirty="0" smtClean="0"/>
              <a:t>-УЧАЩИЕСЯ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0" y="1023315"/>
            <a:ext cx="284797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852" y="1047050"/>
            <a:ext cx="3043366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3643108" y="1556792"/>
            <a:ext cx="1224136" cy="0"/>
          </a:xfrm>
          <a:prstGeom prst="straightConnector1">
            <a:avLst/>
          </a:prstGeom>
          <a:ln w="508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Users\Мой-ПК\Downloads\IMG-20191126-WA00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83" y="4437112"/>
            <a:ext cx="2878965" cy="215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Мой-ПК\Downloads\IMG-20191110-WA00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197" y="4450467"/>
            <a:ext cx="3060948" cy="213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373407" y="2091494"/>
            <a:ext cx="14938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982330"/>
            <a:ext cx="14938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53" y="5733256"/>
            <a:ext cx="14938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1761" y="3399719"/>
            <a:ext cx="91006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48643" y="3381245"/>
            <a:ext cx="53657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405058"/>
            <a:ext cx="53657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096" y="3218610"/>
            <a:ext cx="53657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2643735" y="2862435"/>
            <a:ext cx="3080393" cy="1665662"/>
            <a:chOff x="2978051" y="1826"/>
            <a:chExt cx="3080393" cy="1665662"/>
          </a:xfrm>
        </p:grpSpPr>
        <p:sp>
          <p:nvSpPr>
            <p:cNvPr id="18" name="Овал 17"/>
            <p:cNvSpPr/>
            <p:nvPr/>
          </p:nvSpPr>
          <p:spPr>
            <a:xfrm>
              <a:off x="2978051" y="1826"/>
              <a:ext cx="3080393" cy="1665662"/>
            </a:xfrm>
            <a:prstGeom prst="ellipse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9" name="Овал 4"/>
            <p:cNvSpPr/>
            <p:nvPr/>
          </p:nvSpPr>
          <p:spPr>
            <a:xfrm>
              <a:off x="3429164" y="245757"/>
              <a:ext cx="2178167" cy="11778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Организационная деятельность участников образовательного процесса 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02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35784" y="1822758"/>
            <a:ext cx="21793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Нитка маршрута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1057" y="5157192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 fontAlgn="base" hangingPunct="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г. Москва-г. Осташков- монастырь Нилова Пустынь-д.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Кравотынь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р. Княжа- д.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Заплавье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р. Княжа-д.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Кравотынь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монастырь Нилова Пустынь-г. Осташков-г. Москва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489654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43613" t="28962" r="22651" b="30331"/>
          <a:stretch/>
        </p:blipFill>
        <p:spPr bwMode="auto">
          <a:xfrm>
            <a:off x="5004048" y="2636912"/>
            <a:ext cx="4003842" cy="2520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71891" y="4182178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84км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39076" y="3047558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8.5 км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2591616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Монастырь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2643361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prstClr val="black"/>
                </a:solidFill>
              </a:rPr>
              <a:t>Кравотынь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23911" y="1468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75" y="1653481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Княжа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716" y="1099483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Лом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0121" y="3712386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Сорога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1084094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prstClr val="black"/>
                </a:solidFill>
              </a:rPr>
              <a:t>Заплавье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9131" y="4293096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Осташков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18673"/>
            <a:ext cx="9699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971453" y="4669791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Лежнево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673" y="4557316"/>
            <a:ext cx="14271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05532" y="4700569"/>
            <a:ext cx="689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28.06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504" y="2901947"/>
            <a:ext cx="1269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28.06-30.06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16032" y="2991726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30.06-2.07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35660" y="1268760"/>
            <a:ext cx="1269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02.07-05.07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8142" y="2158145"/>
            <a:ext cx="1345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06.07-09.07.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36096" y="4831036"/>
            <a:ext cx="1269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09.07-10.07</a:t>
            </a:r>
            <a:endParaRPr lang="ru-RU" sz="1600" dirty="0">
              <a:solidFill>
                <a:prstClr val="black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1832000" y="2643361"/>
            <a:ext cx="651768" cy="538609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29543" y="3210949"/>
            <a:ext cx="1269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10.07-11.07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673" y="3549503"/>
            <a:ext cx="13779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012579" y="4847764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12.07.2019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325442" y="332656"/>
            <a:ext cx="2058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ТУРИЗМ </a:t>
            </a:r>
            <a:r>
              <a:rPr lang="ru-RU" b="1" dirty="0" smtClean="0"/>
              <a:t>в школе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2522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955003"/>
              </p:ext>
            </p:extLst>
          </p:nvPr>
        </p:nvGraphicFramePr>
        <p:xfrm>
          <a:off x="827584" y="980728"/>
          <a:ext cx="7848872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925"/>
                <a:gridCol w="2037004"/>
                <a:gridCol w="1486725"/>
                <a:gridCol w="1962218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Год/ вид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Площадь</a:t>
                      </a:r>
                      <a:r>
                        <a:rPr lang="ru-RU" baseline="0" dirty="0" smtClean="0"/>
                        <a:t> очищенной 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территории</a:t>
                      </a:r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10,0 Га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12,5 Га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12,5 Га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Площадь очищенной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акватории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1,5 Га</a:t>
                      </a: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2,5 Га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504" y="332656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Объем выполненных экологических мероприятий в динамике</a:t>
            </a:r>
          </a:p>
        </p:txBody>
      </p:sp>
      <p:pic>
        <p:nvPicPr>
          <p:cNvPr id="4" name="Рисунок 3" descr="C:\Users\Мой-ПК\Desktop\ДО\туризм\Селигер 2011\Селигер фото 2011г\SI8518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645024"/>
            <a:ext cx="374441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Мой-ПК\Desktop\ДО\туризм\Селигер 2011\Селигер фото 2011г\SI8517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2019" y="3645024"/>
            <a:ext cx="385242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130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ой-ПК\Desktop\СЕЛИГЕР_2018\ЭКОЛОГИЯ ФОТО\IMG-20180706-WA0016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960440" cy="294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ой-ПК\Desktop\СЕЛИГЕР_2018\ЭКОЛОГИЯ ФОТО\IMG-20180706-WA0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758"/>
            <a:ext cx="3816424" cy="295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ой-ПК\Desktop\СЕЛИГЕР_2018\ЭКОЛОГИЯ ФОТО\IMG-20180706-WA0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33" y="3621511"/>
            <a:ext cx="3930419" cy="294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Мой-ПК\Desktop\СЕЛИГЕР_2018\ЭКОЛОГИЯ ФОТО\IMG-20180706-WA00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21511"/>
            <a:ext cx="3816424" cy="294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8698" y="3214164"/>
            <a:ext cx="8061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ФЕДЕРАЛЬНАЯ ЦЕЛЕВАЯ ПРОГРАММА         « ВОДА РОССИИ</a:t>
            </a:r>
            <a:r>
              <a:rPr lang="ru-RU" b="1" dirty="0" smtClean="0">
                <a:solidFill>
                  <a:prstClr val="black"/>
                </a:solidFill>
              </a:rPr>
              <a:t>»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5400000">
            <a:off x="1225488" y="3092214"/>
            <a:ext cx="66082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rgbClr val="297FD5">
                        <a:tint val="70000"/>
                        <a:satMod val="245000"/>
                      </a:srgbClr>
                    </a:gs>
                    <a:gs pos="75000">
                      <a:srgbClr val="297FD5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297FD5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ВОДА     РОССИИ </a:t>
            </a:r>
            <a:endParaRPr lang="ru-RU" sz="5400" b="1" dirty="0">
              <a:ln w="11430"/>
              <a:gradFill>
                <a:gsLst>
                  <a:gs pos="0">
                    <a:srgbClr val="297FD5">
                      <a:tint val="70000"/>
                      <a:satMod val="245000"/>
                    </a:srgbClr>
                  </a:gs>
                  <a:gs pos="75000">
                    <a:srgbClr val="297FD5">
                      <a:tint val="90000"/>
                      <a:shade val="60000"/>
                      <a:satMod val="240000"/>
                    </a:srgbClr>
                  </a:gs>
                  <a:gs pos="100000">
                    <a:srgbClr val="297FD5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812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5550" y="568887"/>
            <a:ext cx="4926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ШКОЛЬНЫЙ СПОРТИВНЫЙ КЛУБ «СТАЙЛ»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3527" t="9620" r="5093" b="10822"/>
          <a:stretch/>
        </p:blipFill>
        <p:spPr bwMode="auto">
          <a:xfrm>
            <a:off x="611560" y="1340768"/>
            <a:ext cx="8064896" cy="468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41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Группа 1"/>
          <p:cNvGrpSpPr>
            <a:grpSpLocks/>
          </p:cNvGrpSpPr>
          <p:nvPr/>
        </p:nvGrpSpPr>
        <p:grpSpPr bwMode="auto">
          <a:xfrm>
            <a:off x="2132" y="158750"/>
            <a:ext cx="8970963" cy="4872038"/>
            <a:chOff x="3570" y="1185"/>
            <a:chExt cx="5970" cy="6135"/>
          </a:xfrm>
        </p:grpSpPr>
        <p:sp>
          <p:nvSpPr>
            <p:cNvPr id="3" name="Равнобедренный треугольник 2"/>
            <p:cNvSpPr>
              <a:spLocks noChangeArrowheads="1"/>
            </p:cNvSpPr>
            <p:nvPr/>
          </p:nvSpPr>
          <p:spPr bwMode="auto">
            <a:xfrm>
              <a:off x="3570" y="1185"/>
              <a:ext cx="5970" cy="613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5000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50800">
              <a:solidFill>
                <a:srgbClr val="F79646">
                  <a:lumMod val="100000"/>
                  <a:lumOff val="0"/>
                </a:srgbClr>
              </a:solidFill>
              <a:miter lim="800000"/>
              <a:headEnd/>
              <a:tailEnd/>
            </a:ln>
          </p:spPr>
          <p:txBody>
            <a:bodyPr anchor="ctr" upright="1"/>
            <a:lstStyle/>
            <a:p>
              <a:pPr>
                <a:defRPr/>
              </a:pPr>
              <a:endParaRPr lang="ru-RU" ker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4" name="Поле 12"/>
            <p:cNvSpPr txBox="1">
              <a:spLocks noChangeArrowheads="1"/>
            </p:cNvSpPr>
            <p:nvPr/>
          </p:nvSpPr>
          <p:spPr bwMode="auto">
            <a:xfrm>
              <a:off x="5970" y="2340"/>
              <a:ext cx="1230" cy="690"/>
            </a:xfrm>
            <a:prstGeom prst="rect">
              <a:avLst/>
            </a:prstGeom>
            <a:solidFill>
              <a:sysClr val="window" lastClr="FFFFFF">
                <a:lumMod val="100000"/>
                <a:lumOff val="0"/>
              </a:sys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>
                <a:lnSpc>
                  <a:spcPct val="115000"/>
                </a:lnSpc>
                <a:defRPr/>
              </a:pPr>
              <a:r>
                <a:rPr lang="ru-RU" sz="1400" b="1" kern="0" dirty="0">
                  <a:solidFill>
                    <a:sysClr val="windowText" lastClr="000000"/>
                  </a:solidFill>
                  <a:latin typeface="Franklin Gothic Medium"/>
                  <a:ea typeface="Calibri"/>
                  <a:cs typeface="Times New Roman"/>
                </a:rPr>
                <a:t>Физкультурная минутка</a:t>
              </a:r>
            </a:p>
          </p:txBody>
        </p:sp>
        <p:sp>
          <p:nvSpPr>
            <p:cNvPr id="5" name="Поле 13"/>
            <p:cNvSpPr txBox="1">
              <a:spLocks noChangeArrowheads="1"/>
            </p:cNvSpPr>
            <p:nvPr/>
          </p:nvSpPr>
          <p:spPr bwMode="auto">
            <a:xfrm>
              <a:off x="5775" y="3030"/>
              <a:ext cx="1515" cy="466"/>
            </a:xfrm>
            <a:prstGeom prst="rect">
              <a:avLst/>
            </a:prstGeom>
            <a:solidFill>
              <a:sysClr val="window" lastClr="FFFFFF">
                <a:lumMod val="100000"/>
                <a:lumOff val="0"/>
              </a:sys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sz="1400" b="1" kern="0" dirty="0">
                  <a:solidFill>
                    <a:sysClr val="windowText" lastClr="000000"/>
                  </a:solidFill>
                  <a:latin typeface="Times New Roman"/>
                  <a:ea typeface="Calibri"/>
                  <a:cs typeface="Times New Roman"/>
                </a:rPr>
                <a:t>Физкультурная пауза</a:t>
              </a:r>
              <a:endParaRPr lang="ru-RU" sz="1400" b="1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" name="Поле 14"/>
            <p:cNvSpPr txBox="1">
              <a:spLocks noChangeArrowheads="1"/>
            </p:cNvSpPr>
            <p:nvPr/>
          </p:nvSpPr>
          <p:spPr bwMode="auto">
            <a:xfrm>
              <a:off x="5430" y="3496"/>
              <a:ext cx="2247" cy="480"/>
            </a:xfrm>
            <a:prstGeom prst="rect">
              <a:avLst/>
            </a:prstGeom>
            <a:solidFill>
              <a:sysClr val="window" lastClr="FFFFFF">
                <a:lumMod val="100000"/>
                <a:lumOff val="0"/>
              </a:sys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b="1" kern="0" dirty="0">
                  <a:solidFill>
                    <a:sysClr val="windowText" lastClr="000000"/>
                  </a:solidFill>
                  <a:latin typeface="Times New Roman"/>
                  <a:ea typeface="Calibri"/>
                  <a:cs typeface="Times New Roman"/>
                </a:rPr>
                <a:t>Утренняя зарядка</a:t>
              </a:r>
              <a:endParaRPr lang="ru-RU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" name="Поле 15"/>
            <p:cNvSpPr txBox="1">
              <a:spLocks noChangeArrowheads="1"/>
            </p:cNvSpPr>
            <p:nvPr/>
          </p:nvSpPr>
          <p:spPr bwMode="auto">
            <a:xfrm>
              <a:off x="5182" y="3976"/>
              <a:ext cx="2745" cy="464"/>
            </a:xfrm>
            <a:prstGeom prst="rect">
              <a:avLst/>
            </a:prstGeom>
            <a:solidFill>
              <a:sysClr val="window" lastClr="FFFFFF">
                <a:lumMod val="100000"/>
                <a:lumOff val="0"/>
              </a:sys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endParaRPr lang="ru-RU" sz="2000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" name="Поле 16"/>
            <p:cNvSpPr txBox="1">
              <a:spLocks noChangeArrowheads="1"/>
            </p:cNvSpPr>
            <p:nvPr/>
          </p:nvSpPr>
          <p:spPr bwMode="auto">
            <a:xfrm>
              <a:off x="5100" y="4439"/>
              <a:ext cx="2925" cy="526"/>
            </a:xfrm>
            <a:prstGeom prst="rect">
              <a:avLst/>
            </a:prstGeom>
            <a:solidFill>
              <a:sysClr val="window" lastClr="FFFFFF">
                <a:lumMod val="100000"/>
                <a:lumOff val="0"/>
              </a:sys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b="1" kern="0" dirty="0">
                  <a:solidFill>
                    <a:sysClr val="windowText" lastClr="000000"/>
                  </a:solidFill>
                  <a:latin typeface="Times New Roman"/>
                  <a:ea typeface="Calibri"/>
                  <a:cs typeface="Times New Roman"/>
                </a:rPr>
                <a:t>Активная перемена</a:t>
              </a:r>
              <a:endParaRPr lang="ru-RU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endParaRPr lang="ru-RU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" name="Поле 17"/>
            <p:cNvSpPr txBox="1">
              <a:spLocks noChangeArrowheads="1"/>
            </p:cNvSpPr>
            <p:nvPr/>
          </p:nvSpPr>
          <p:spPr bwMode="auto">
            <a:xfrm>
              <a:off x="4770" y="4965"/>
              <a:ext cx="3480" cy="420"/>
            </a:xfrm>
            <a:prstGeom prst="rect">
              <a:avLst/>
            </a:prstGeom>
            <a:solidFill>
              <a:sysClr val="window" lastClr="FFFFFF">
                <a:lumMod val="100000"/>
                <a:lumOff val="0"/>
              </a:sys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b="1" kern="0" dirty="0">
                  <a:solidFill>
                    <a:sysClr val="windowText" lastClr="000000"/>
                  </a:solidFill>
                  <a:latin typeface="Times New Roman"/>
                  <a:ea typeface="Calibri"/>
                  <a:cs typeface="Times New Roman"/>
                </a:rPr>
                <a:t>Спортивный час</a:t>
              </a:r>
              <a:endParaRPr lang="ru-RU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endParaRPr lang="ru-RU" sz="2000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" name="Поле 18"/>
            <p:cNvSpPr txBox="1">
              <a:spLocks noChangeArrowheads="1"/>
            </p:cNvSpPr>
            <p:nvPr/>
          </p:nvSpPr>
          <p:spPr bwMode="auto">
            <a:xfrm>
              <a:off x="4425" y="5385"/>
              <a:ext cx="4191" cy="616"/>
            </a:xfrm>
            <a:prstGeom prst="rect">
              <a:avLst/>
            </a:prstGeom>
            <a:solidFill>
              <a:sysClr val="window" lastClr="FFFFFF">
                <a:lumMod val="100000"/>
                <a:lumOff val="0"/>
              </a:sys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b="1" kern="0" dirty="0">
                  <a:solidFill>
                    <a:sysClr val="windowText" lastClr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Час здоровья</a:t>
              </a:r>
              <a:endParaRPr lang="ru-RU" kern="0" dirty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endParaRPr lang="ru-RU" sz="2000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" name="Поле 20"/>
            <p:cNvSpPr txBox="1">
              <a:spLocks noChangeArrowheads="1"/>
            </p:cNvSpPr>
            <p:nvPr/>
          </p:nvSpPr>
          <p:spPr bwMode="auto">
            <a:xfrm>
              <a:off x="4290" y="6001"/>
              <a:ext cx="4604" cy="404"/>
            </a:xfrm>
            <a:prstGeom prst="rect">
              <a:avLst/>
            </a:prstGeom>
            <a:solidFill>
              <a:sysClr val="window" lastClr="FFFFFF">
                <a:lumMod val="100000"/>
                <a:lumOff val="0"/>
              </a:sys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sz="1600" b="1" kern="0" dirty="0">
                  <a:solidFill>
                    <a:sysClr val="windowText" lastClr="000000"/>
                  </a:solidFill>
                  <a:latin typeface="Times New Roman"/>
                  <a:ea typeface="Calibri"/>
                  <a:cs typeface="Times New Roman"/>
                </a:rPr>
                <a:t>Урок физической культуры</a:t>
              </a:r>
              <a:endParaRPr lang="ru-RU" sz="1600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endParaRPr lang="ru-RU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2" name="Поле 21"/>
            <p:cNvSpPr txBox="1">
              <a:spLocks noChangeArrowheads="1"/>
            </p:cNvSpPr>
            <p:nvPr/>
          </p:nvSpPr>
          <p:spPr bwMode="auto">
            <a:xfrm>
              <a:off x="4065" y="6404"/>
              <a:ext cx="5010" cy="466"/>
            </a:xfrm>
            <a:prstGeom prst="rect">
              <a:avLst/>
            </a:prstGeom>
            <a:solidFill>
              <a:sysClr val="window" lastClr="FFFFFF">
                <a:lumMod val="100000"/>
                <a:lumOff val="0"/>
              </a:sys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b="1" kern="0" dirty="0">
                  <a:solidFill>
                    <a:sysClr val="windowText" lastClr="000000"/>
                  </a:solidFill>
                  <a:latin typeface="Times New Roman"/>
                  <a:ea typeface="Calibri"/>
                  <a:cs typeface="Times New Roman"/>
                </a:rPr>
                <a:t>Спортивные соревнования</a:t>
              </a:r>
              <a:endParaRPr lang="ru-RU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3" name="Поле 22"/>
            <p:cNvSpPr txBox="1">
              <a:spLocks noChangeArrowheads="1"/>
            </p:cNvSpPr>
            <p:nvPr/>
          </p:nvSpPr>
          <p:spPr bwMode="auto">
            <a:xfrm>
              <a:off x="3780" y="6870"/>
              <a:ext cx="5595" cy="450"/>
            </a:xfrm>
            <a:prstGeom prst="rect">
              <a:avLst/>
            </a:prstGeom>
            <a:solidFill>
              <a:sysClr val="window" lastClr="FFFFFF">
                <a:lumMod val="100000"/>
                <a:lumOff val="0"/>
              </a:sys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b="1" kern="0" dirty="0">
                  <a:solidFill>
                    <a:sysClr val="windowText" lastClr="000000"/>
                  </a:solidFill>
                  <a:latin typeface="Times New Roman"/>
                  <a:ea typeface="Calibri"/>
                  <a:cs typeface="Times New Roman"/>
                </a:rPr>
                <a:t>Спортивная секция</a:t>
              </a:r>
              <a:endParaRPr lang="ru-RU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27651" name="Прямоугольник 13"/>
          <p:cNvSpPr>
            <a:spLocks noChangeArrowheads="1"/>
          </p:cNvSpPr>
          <p:nvPr/>
        </p:nvSpPr>
        <p:spPr bwMode="auto">
          <a:xfrm>
            <a:off x="1086373" y="5699125"/>
            <a:ext cx="795655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Эргономика различных форм физкультурно-оздоровительной и </a:t>
            </a:r>
          </a:p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спортивно-массовой </a:t>
            </a: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работы</a:t>
            </a:r>
            <a:endParaRPr lang="ru-RU" sz="2000" b="1" dirty="0" smtClean="0">
              <a:solidFill>
                <a:srgbClr val="FFFF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школы</a:t>
            </a:r>
            <a:endParaRPr lang="ru-RU" sz="2000" b="1" dirty="0" smtClean="0">
              <a:solidFill>
                <a:srgbClr val="FFFF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 descr="E:\Новая папка\Васенин_рисунок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96850"/>
            <a:ext cx="2268537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Новая папка\Васенин_рисунок44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250825"/>
            <a:ext cx="2274887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590800" y="2373313"/>
            <a:ext cx="4006850" cy="3762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600" b="1" kern="0" dirty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Естественная   двигательная активность</a:t>
            </a:r>
            <a:endParaRPr lang="ru-RU" sz="1600" kern="0" dirty="0">
              <a:solidFill>
                <a:sysClr val="windowText" lastClr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91680" y="5265366"/>
            <a:ext cx="764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ФИЗКУЛЬУТРНО-ОЗДОРОВИТЕЛЬНЫЕ МЕРОПРИЯТЬИЯ В РЕЖИМЕ ДНЯ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988775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182</TotalTime>
  <Words>325</Words>
  <Application>Microsoft Office PowerPoint</Application>
  <PresentationFormat>Экран (4:3)</PresentationFormat>
  <Paragraphs>88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Воздушный поток</vt:lpstr>
      <vt:lpstr>1_Воздушный поток</vt:lpstr>
      <vt:lpstr>2_Воздушный поток</vt:lpstr>
      <vt:lpstr>3_Воздушный поток</vt:lpstr>
      <vt:lpstr>Углы</vt:lpstr>
      <vt:lpstr>Тема Office</vt:lpstr>
      <vt:lpstr>II Всероссийский съезд учителей физической культуры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Будьте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Всероссийский съезд учителей физической культуры</dc:title>
  <dc:creator>Мой-ПК</dc:creator>
  <cp:lastModifiedBy>Мой-ПК</cp:lastModifiedBy>
  <cp:revision>18</cp:revision>
  <dcterms:created xsi:type="dcterms:W3CDTF">2019-12-02T17:28:50Z</dcterms:created>
  <dcterms:modified xsi:type="dcterms:W3CDTF">2019-12-08T14:22:05Z</dcterms:modified>
</cp:coreProperties>
</file>