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933" r:id="rId1"/>
  </p:sldMasterIdLst>
  <p:notesMasterIdLst>
    <p:notesMasterId r:id="rId36"/>
  </p:notesMasterIdLst>
  <p:handoutMasterIdLst>
    <p:handoutMasterId r:id="rId37"/>
  </p:handoutMasterIdLst>
  <p:sldIdLst>
    <p:sldId id="624" r:id="rId2"/>
    <p:sldId id="664" r:id="rId3"/>
    <p:sldId id="668" r:id="rId4"/>
    <p:sldId id="669" r:id="rId5"/>
    <p:sldId id="695" r:id="rId6"/>
    <p:sldId id="696" r:id="rId7"/>
    <p:sldId id="672" r:id="rId8"/>
    <p:sldId id="673" r:id="rId9"/>
    <p:sldId id="674" r:id="rId10"/>
    <p:sldId id="697" r:id="rId11"/>
    <p:sldId id="698" r:id="rId12"/>
    <p:sldId id="675" r:id="rId13"/>
    <p:sldId id="699" r:id="rId14"/>
    <p:sldId id="700" r:id="rId15"/>
    <p:sldId id="701" r:id="rId16"/>
    <p:sldId id="712" r:id="rId17"/>
    <p:sldId id="708" r:id="rId18"/>
    <p:sldId id="703" r:id="rId19"/>
    <p:sldId id="704" r:id="rId20"/>
    <p:sldId id="635" r:id="rId21"/>
    <p:sldId id="683" r:id="rId22"/>
    <p:sldId id="705" r:id="rId23"/>
    <p:sldId id="706" r:id="rId24"/>
    <p:sldId id="651" r:id="rId25"/>
    <p:sldId id="707" r:id="rId26"/>
    <p:sldId id="711" r:id="rId27"/>
    <p:sldId id="688" r:id="rId28"/>
    <p:sldId id="689" r:id="rId29"/>
    <p:sldId id="691" r:id="rId30"/>
    <p:sldId id="710" r:id="rId31"/>
    <p:sldId id="713" r:id="rId32"/>
    <p:sldId id="694" r:id="rId33"/>
    <p:sldId id="693" r:id="rId34"/>
    <p:sldId id="656" r:id="rId35"/>
  </p:sldIdLst>
  <p:sldSz cx="9144000" cy="5143500" type="screen16x9"/>
  <p:notesSz cx="6761163" cy="99425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orient="horz" pos="216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6499"/>
    <a:srgbClr val="A8246F"/>
    <a:srgbClr val="CC00CC"/>
    <a:srgbClr val="800000"/>
    <a:srgbClr val="55F587"/>
    <a:srgbClr val="6CF109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7" autoAdjust="0"/>
    <p:restoredTop sz="94629" autoAdjust="0"/>
  </p:normalViewPr>
  <p:slideViewPr>
    <p:cSldViewPr>
      <p:cViewPr varScale="1">
        <p:scale>
          <a:sx n="100" d="100"/>
          <a:sy n="100" d="100"/>
        </p:scale>
        <p:origin x="308" y="48"/>
      </p:cViewPr>
      <p:guideLst>
        <p:guide orient="horz" pos="2160"/>
        <p:guide pos="2880"/>
        <p:guide orient="horz" pos="1620"/>
        <p:guide orient="horz" pos="2164"/>
      </p:guideLst>
    </p:cSldViewPr>
  </p:slideViewPr>
  <p:outlineViewPr>
    <p:cViewPr>
      <p:scale>
        <a:sx n="33" d="100"/>
        <a:sy n="33" d="100"/>
      </p:scale>
      <p:origin x="0" y="43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ru-RU" sz="1600"/>
              <a:t>Динамика развития школ, </a:t>
            </a:r>
          </a:p>
          <a:p>
            <a:pPr>
              <a:defRPr sz="1600"/>
            </a:pPr>
            <a:r>
              <a:rPr lang="ru-RU" sz="1600"/>
              <a:t>содействующих здоровью, %</a:t>
            </a:r>
          </a:p>
        </c:rich>
      </c:tx>
      <c:layout>
        <c:manualLayout>
          <c:xMode val="edge"/>
          <c:yMode val="edge"/>
          <c:x val="0.24510411198600177"/>
          <c:y val="2.7777836495270308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1988407699037624E-2"/>
          <c:y val="0.24149314668999708"/>
          <c:w val="0.89745603674540686"/>
          <c:h val="0.6081521580635753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'[Диаграмма в Microsoft PowerPoint]Лист1'!$B$3:$F$3</c:f>
              <c:strCache>
                <c:ptCount val="5"/>
                <c:pt idx="0">
                  <c:v>71,1</c:v>
                </c:pt>
                <c:pt idx="1">
                  <c:v>75,5</c:v>
                </c:pt>
                <c:pt idx="2">
                  <c:v>76,8</c:v>
                </c:pt>
                <c:pt idx="3">
                  <c:v>77,3</c:v>
                </c:pt>
                <c:pt idx="4">
                  <c:v>77,3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'[Диаграмма в Microsoft PowerPoint]Лист1'!$B$4:$F$4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'[Диаграмма в Microsoft PowerPoint]Лист1'!$B$3:$F$3</c:f>
              <c:numCache>
                <c:formatCode>General</c:formatCode>
                <c:ptCount val="5"/>
                <c:pt idx="0">
                  <c:v>71.099999999999994</c:v>
                </c:pt>
                <c:pt idx="1">
                  <c:v>75.5</c:v>
                </c:pt>
                <c:pt idx="2">
                  <c:v>76.8</c:v>
                </c:pt>
                <c:pt idx="3">
                  <c:v>77.3</c:v>
                </c:pt>
                <c:pt idx="4">
                  <c:v>77.3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E2-4E83-9D44-3ABA5B9CDD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2087424"/>
        <c:axId val="112088960"/>
      </c:barChart>
      <c:catAx>
        <c:axId val="1120874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12088960"/>
        <c:crosses val="autoZero"/>
        <c:auto val="1"/>
        <c:lblAlgn val="ctr"/>
        <c:lblOffset val="100"/>
        <c:noMultiLvlLbl val="0"/>
      </c:catAx>
      <c:valAx>
        <c:axId val="11208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208742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8938" cy="498476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0640" y="0"/>
            <a:ext cx="2928937" cy="498476"/>
          </a:xfrm>
          <a:prstGeom prst="rect">
            <a:avLst/>
          </a:prstGeom>
        </p:spPr>
        <p:txBody>
          <a:bodyPr vert="horz" lIns="92144" tIns="46072" rIns="92144" bIns="46072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6C326D1-5EE1-4307-AAAB-9E32337A2F9C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451"/>
            <a:ext cx="2928938" cy="498476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0640" y="9442451"/>
            <a:ext cx="2928937" cy="498476"/>
          </a:xfrm>
          <a:prstGeom prst="rect">
            <a:avLst/>
          </a:prstGeom>
        </p:spPr>
        <p:txBody>
          <a:bodyPr vert="horz" lIns="92144" tIns="46072" rIns="92144" bIns="46072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2A43488-7068-43B4-AA49-754B7F9D0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3569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28938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3" tIns="46082" rIns="92163" bIns="46082" numCol="1" anchor="t" anchorCtr="0" compatLnSpc="1">
            <a:prstTxWarp prst="textNoShape">
              <a:avLst/>
            </a:prstTxWarp>
          </a:bodyPr>
          <a:lstStyle>
            <a:lvl1pPr defTabSz="923032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30640" y="1"/>
            <a:ext cx="2928937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3" tIns="46082" rIns="92163" bIns="46082" numCol="1" anchor="t" anchorCtr="0" compatLnSpc="1">
            <a:prstTxWarp prst="textNoShape">
              <a:avLst/>
            </a:prstTxWarp>
          </a:bodyPr>
          <a:lstStyle>
            <a:lvl1pPr algn="r" defTabSz="923032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3A816B04-5D79-4211-AAD2-4CE4BF2BAF13}" type="datetimeFigureOut">
              <a:rPr lang="ru-RU"/>
              <a:pPr>
                <a:defRPr/>
              </a:pPr>
              <a:t>04.12.2018</a:t>
            </a:fld>
            <a:endParaRPr lang="ru-RU"/>
          </a:p>
        </p:txBody>
      </p:sp>
      <p:sp>
        <p:nvSpPr>
          <p:cNvPr id="1781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438" y="746125"/>
            <a:ext cx="6621462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6276" y="4722814"/>
            <a:ext cx="5408612" cy="447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3" tIns="46082" rIns="92163" bIns="460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890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40863"/>
            <a:ext cx="2928938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3" tIns="46082" rIns="92163" bIns="46082" numCol="1" anchor="b" anchorCtr="0" compatLnSpc="1">
            <a:prstTxWarp prst="textNoShape">
              <a:avLst/>
            </a:prstTxWarp>
          </a:bodyPr>
          <a:lstStyle>
            <a:lvl1pPr defTabSz="923032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90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30640" y="9440863"/>
            <a:ext cx="2928937" cy="50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163" tIns="46082" rIns="92163" bIns="46082" numCol="1" anchor="b" anchorCtr="0" compatLnSpc="1">
            <a:prstTxWarp prst="textNoShape">
              <a:avLst/>
            </a:prstTxWarp>
          </a:bodyPr>
          <a:lstStyle>
            <a:lvl1pPr algn="r" defTabSz="923032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ABE8713B-2C9C-468C-9476-668BC8FC4A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14713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D23802F5-28CA-450F-8258-29562C766366}" type="slidenum">
              <a:rPr lang="ru-RU">
                <a:solidFill>
                  <a:srgbClr val="000000"/>
                </a:solidFill>
              </a:rPr>
              <a:pPr eaLnBrk="1" hangingPunct="1"/>
              <a:t>3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7" y="4722815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753754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D23802F5-28CA-450F-8258-29562C766366}" type="slidenum">
              <a:rPr lang="ru-RU">
                <a:solidFill>
                  <a:srgbClr val="000000"/>
                </a:solidFill>
              </a:rPr>
              <a:pPr eaLnBrk="1" hangingPunct="1"/>
              <a:t>4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7" y="4722815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4053315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D23802F5-28CA-450F-8258-29562C766366}" type="slidenum">
              <a:rPr lang="ru-RU">
                <a:solidFill>
                  <a:srgbClr val="000000"/>
                </a:solidFill>
              </a:rPr>
              <a:pPr eaLnBrk="1" hangingPunct="1"/>
              <a:t>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7" y="4722815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567200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8713B-2C9C-468C-9476-668BC8FC4AE9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849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Calibri" pitchFamily="32" charset="0"/>
                <a:ea typeface="Microsoft YaHei" charset="-122"/>
              </a:defRPr>
            </a:lvl9pPr>
          </a:lstStyle>
          <a:p>
            <a:pPr eaLnBrk="1" hangingPunct="1"/>
            <a:fld id="{D23802F5-28CA-450F-8258-29562C766366}" type="slidenum">
              <a:rPr lang="ru-RU">
                <a:solidFill>
                  <a:srgbClr val="000000"/>
                </a:solidFill>
              </a:rPr>
              <a:pPr eaLnBrk="1" hangingPunct="1"/>
              <a:t>27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133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66675" y="746125"/>
            <a:ext cx="6627813" cy="3729038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133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76277" y="4722815"/>
            <a:ext cx="5408613" cy="4475162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2947716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BE8713B-2C9C-468C-9476-668BC8FC4AE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7333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FFA059DE-0C6B-4ACE-A3D8-62E96D111F62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5EC0AE84-C62B-4F7F-AD82-9701D5B31B82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390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45D47994-DAB4-4E43-AC23-9004393FBFB7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8FD2E38D-D7C3-4F92-BBC2-13E083B6A0C8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31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AF60F70B-63C3-4A5D-917D-76FC1398667A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171E61F1-7DB0-489F-943E-6AC1678CD0BC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05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85C5CD64-F014-4289-AAEC-56CBD0E4D785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38F7CE5E-9F0F-43BE-B8FD-98807750D027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0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7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9062B69B-17D1-499F-B86A-DC775E7A40A5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D1248394-35DB-4F7D-BD1C-410A75189FAB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737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2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68380336-A878-4FF7-91B1-92A40950D64B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AFD031D5-0D11-4C7A-BDC8-4D55E8AAAF2C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7780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6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6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92BECEBF-CCE7-41D7-AC74-C87807613D9D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D5A86AAB-B0A3-4DA3-A08E-3501B612D803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700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EDA988E5-1AE0-4B22-BF84-B4C406F031B8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46C97B5B-A180-4297-957E-87017DBB7587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33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CA9BBE30-A9C8-4550-8E94-9407693E5405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84C36887-DF1C-438C-B2D3-9ADBA48E27A9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515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88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E4801DEE-75F4-4C45-A528-84CBE7F978FA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32B1E667-8390-47DE-B439-75008BE959D7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22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2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45D8598C-6BA5-4D94-B530-480C31A72B67}" type="datetimeFigureOut">
              <a:rPr lang="ru-RU" smtClean="0"/>
              <a:pPr defTabSz="685800">
                <a:defRPr/>
              </a:pPr>
              <a:t>04.12.2018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 defTabSz="685800">
              <a:defRPr/>
            </a:pPr>
            <a:fld id="{E40111B8-4674-49E2-BD63-601B955B7DCC}" type="slidenum">
              <a:rPr lang="ru-RU" smtClean="0"/>
              <a:pPr defTabSz="685800"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3038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685800">
              <a:defRPr/>
            </a:pPr>
            <a:fld id="{D69F99BC-209B-48DC-B673-F7E9969107CD}" type="datetimeFigureOut">
              <a:rPr lang="ru-RU" smtClean="0">
                <a:ea typeface="Microsoft YaHei" pitchFamily="34" charset="-122"/>
              </a:rPr>
              <a:pPr defTabSz="685800">
                <a:defRPr/>
              </a:pPr>
              <a:t>04.12.2018</a:t>
            </a:fld>
            <a:endParaRPr lang="ru-RU">
              <a:ea typeface="Microsoft YaHei" pitchFamily="34" charset="-122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685800">
              <a:defRPr/>
            </a:pPr>
            <a:endParaRPr lang="ru-RU">
              <a:ea typeface="Microsoft YaHei" pitchFamily="34" charset="-122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 defTabSz="685800">
              <a:defRPr/>
            </a:pPr>
            <a:fld id="{C3CDF3D0-D2E6-4685-A6E7-3C39B83739E0}" type="slidenum">
              <a:rPr lang="ru-RU" smtClean="0">
                <a:ea typeface="Microsoft YaHei" pitchFamily="34" charset="-122"/>
              </a:rPr>
              <a:pPr defTabSz="685800">
                <a:defRPr/>
              </a:pPr>
              <a:t>‹#›</a:t>
            </a:fld>
            <a:endParaRPr lang="ru-RU"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34847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34" r:id="rId1"/>
    <p:sldLayoutId id="2147484935" r:id="rId2"/>
    <p:sldLayoutId id="2147484936" r:id="rId3"/>
    <p:sldLayoutId id="2147484937" r:id="rId4"/>
    <p:sldLayoutId id="2147484938" r:id="rId5"/>
    <p:sldLayoutId id="2147484939" r:id="rId6"/>
    <p:sldLayoutId id="2147484940" r:id="rId7"/>
    <p:sldLayoutId id="2147484941" r:id="rId8"/>
    <p:sldLayoutId id="2147484942" r:id="rId9"/>
    <p:sldLayoutId id="2147484943" r:id="rId10"/>
    <p:sldLayoutId id="214748494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5pPr>
      <a:lvl6pPr marL="3429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6pPr>
      <a:lvl7pPr marL="6858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7pPr>
      <a:lvl8pPr marL="10287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8pPr>
      <a:lvl9pPr marL="1371600" algn="ctr" rtl="0" fontAlgn="base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pitchFamily="34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403648" y="1915031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19" y="696113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46848" y="343584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Ж.В.Соркина</a:t>
            </a: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начальник отдела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дополнительного образования детей МОиН РТ 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0574" y="4802294"/>
            <a:ext cx="9113426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dirty="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05674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Опыт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работы по </a:t>
            </a:r>
            <a:r>
              <a:rPr lang="ru-RU" sz="2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развитию физического </a:t>
            </a:r>
            <a:r>
              <a:rPr lang="ru-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воспитания в Республике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411694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24AC87-D576-4958-9938-98A3A195F77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110692"/>
            <a:ext cx="79928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Показатели эффективности реализации ВФСК ГТО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17631"/>
            <a:ext cx="8712969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336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" algn="l"/>
              </a:tabLst>
              <a:defRPr/>
            </a:pPr>
            <a:r>
              <a:rPr kumimoji="0" lang="ru-RU" sz="1600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Tahoma" panose="020B0604030504040204" pitchFamily="34" charset="0"/>
                <a:cs typeface="Arial" pitchFamily="34" charset="0"/>
              </a:rPr>
              <a:t> Доля </a:t>
            </a: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обучающихся, принявших участие в выполнении нормативов ВФСК ГТО в течение учебного года, от общего количества обучающихся %.</a:t>
            </a:r>
          </a:p>
          <a:p>
            <a:pPr marL="0" marR="0" lvl="0" indent="0" algn="just" defTabSz="336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69056" algn="l"/>
              </a:tabLst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0" marR="0" lvl="0" indent="0" algn="just" defTabSz="336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69056" algn="l"/>
              </a:tabLst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2. Доля обучающихся, выполнивших нормативы ВФСК ГТО на знаки отличия, от количества обучающихся, принявших участие в тестировании в течение учебного года, %.</a:t>
            </a:r>
          </a:p>
          <a:p>
            <a:pPr marL="0" marR="0" lvl="0" indent="0" algn="just" defTabSz="336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69056" algn="l"/>
              </a:tabLst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0" marR="0" lvl="0" indent="0" algn="just" defTabSz="336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69056" algn="l"/>
              </a:tabLst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3. Доля обучающихся, систематически посещающих занятия физкультурно-спортивной направленности в рамках дополнительного образования, от общего количества обучающихся (на основании статистической отчетности 5-ФК, 1-ДО, 1-Доп)</a:t>
            </a:r>
          </a:p>
          <a:p>
            <a:pPr marL="0" marR="0" lvl="0" indent="0" algn="just" defTabSz="336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69056" algn="l"/>
              </a:tabLst>
              <a:defRPr/>
            </a:pPr>
            <a:endParaRPr kumimoji="0" lang="ru-RU" sz="1600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/>
              <a:uLnTx/>
              <a:uFillTx/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marL="0" marR="0" lvl="0" indent="0" algn="just" defTabSz="33694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69056" algn="l"/>
              </a:tabLst>
              <a:defRPr/>
            </a:pPr>
            <a:r>
              <a:rPr kumimoji="0" lang="ru-RU" sz="1600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4. Доля обучающихся, систематически занимающихся физической культурой и спортом, от общего количества обучающихся (на основании статистической отчетности 1-ФК)</a:t>
            </a: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96193763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42083" y="83619"/>
            <a:ext cx="61079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Показатели эффективности реализации ВФСК ГТО </a:t>
            </a:r>
            <a:endParaRPr lang="ru-RU" b="1" dirty="0">
              <a:solidFill>
                <a:srgbClr val="C00000"/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65927" y="1029091"/>
            <a:ext cx="799288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36947">
              <a:buClr>
                <a:srgbClr val="000000"/>
              </a:buClr>
              <a:buSzPct val="100000"/>
              <a:tabLst>
                <a:tab pos="69056" algn="l"/>
              </a:tabLs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5. 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Доля педагогических работников, прошедших с 2014 года повышение квалификации по программам дополнительного образования, включающим вопросы в реализации ВФСК ГТО, организация физкультурно-массовой работы, от общего количества педагогических работников</a:t>
            </a:r>
          </a:p>
          <a:p>
            <a:pPr lvl="0" algn="just" defTabSz="336947">
              <a:buClr>
                <a:srgbClr val="000000"/>
              </a:buClr>
              <a:buSzPct val="100000"/>
              <a:buFont typeface="Times New Roman" pitchFamily="18" charset="0"/>
              <a:buAutoNum type="arabicPeriod"/>
              <a:tabLst>
                <a:tab pos="69056" algn="l"/>
              </a:tabLst>
            </a:pPr>
            <a:endParaRPr lang="ru-RU" sz="16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 defTabSz="336947">
              <a:buClr>
                <a:srgbClr val="000000"/>
              </a:buClr>
              <a:buSzPct val="100000"/>
              <a:tabLst>
                <a:tab pos="69056" algn="l"/>
              </a:tabLs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6. 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Доля образовательных организаций, имеющих на официальных сайтах разделы, посвященные ВФСК ГТО, от общего количества образовательных организаций, имеющих официальные сайты и периодическое обновление сайтов</a:t>
            </a:r>
          </a:p>
          <a:p>
            <a:pPr lvl="0" algn="just" defTabSz="336947">
              <a:buClr>
                <a:srgbClr val="000000"/>
              </a:buClr>
              <a:buSzPct val="100000"/>
              <a:tabLst>
                <a:tab pos="69056" algn="l"/>
              </a:tabLst>
            </a:pPr>
            <a:endParaRPr lang="ru-RU" sz="16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 defTabSz="336947">
              <a:buClr>
                <a:srgbClr val="000000"/>
              </a:buClr>
              <a:buSzPct val="100000"/>
              <a:tabLst>
                <a:tab pos="69056" algn="l"/>
              </a:tabLst>
            </a:pP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7. </a:t>
            </a:r>
            <a:r>
              <a:rPr lang="ru-RU" sz="1600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Доля общеобразовательных организаций, имеющих школьные спортивные клубы, от общего количества общеобразовательных </a:t>
            </a:r>
            <a:r>
              <a:rPr lang="ru-RU" sz="1600" dirty="0" smtClean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организаций</a:t>
            </a:r>
          </a:p>
          <a:p>
            <a:pPr lvl="0" algn="just" defTabSz="336947">
              <a:buClr>
                <a:srgbClr val="000000"/>
              </a:buClr>
              <a:buSzPct val="100000"/>
              <a:tabLst>
                <a:tab pos="69056" algn="l"/>
              </a:tabLst>
            </a:pPr>
            <a:endParaRPr lang="ru-RU" sz="16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 defTabSz="336947">
              <a:buClr>
                <a:srgbClr val="000000"/>
              </a:buClr>
              <a:buSzPct val="100000"/>
              <a:tabLst>
                <a:tab pos="69056" algn="l"/>
              </a:tabLst>
            </a:pPr>
            <a:endParaRPr lang="ru-RU" sz="1600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11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5854" y="3885218"/>
            <a:ext cx="844153" cy="842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797" y="3889653"/>
            <a:ext cx="845344" cy="84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880" y="3897452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9485065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7828" y="808438"/>
            <a:ext cx="8496944" cy="3394472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Программа </a:t>
            </a:r>
            <a:r>
              <a:rPr lang="ru-RU" sz="16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Ф</a:t>
            </a: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естиваля ГТО: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отжимание, подтягивание,  упражнения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общей физической подготовки,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плавание, бег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на 1500 м и 2 000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b="1" dirty="0" smtClean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Победители:</a:t>
            </a:r>
            <a:endParaRPr lang="ru-RU" sz="1600" b="1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 место – семья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Тухбатуллиных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(Бавлинский район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 место – семья Сафиных (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г.Набережные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Челны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место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– семья </a:t>
            </a:r>
            <a:r>
              <a:rPr lang="ru-RU" sz="1600" dirty="0" err="1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Бутяновых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(Нижнекамский район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</a:t>
            </a:r>
          </a:p>
          <a:p>
            <a:pPr marL="0" indent="0">
              <a:spcBef>
                <a:spcPts val="0"/>
              </a:spcBef>
              <a:buNone/>
            </a:pPr>
            <a:endParaRPr lang="ru-RU" sz="1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Общее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количество участников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-328 570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учащихся и </a:t>
            </a:r>
            <a:r>
              <a:rPr lang="ru-RU" sz="16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родителей</a:t>
            </a:r>
            <a:endParaRPr lang="ru-RU" sz="1600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ru-RU" sz="16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6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3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755575" y="139733"/>
            <a:ext cx="73448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Финал Зимнего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фестиваля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Большие семейные игры» – «ГТО всей семьей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»</a:t>
            </a:r>
            <a:endParaRPr lang="ru-RU" dirty="0"/>
          </a:p>
        </p:txBody>
      </p:sp>
      <p:pic>
        <p:nvPicPr>
          <p:cNvPr id="2051" name="Picture 3" descr="C:\Users\User\Documents\СПОРТ 6 2018\Зимний Фестиваль ГТО\Информация на сайт\0e017316-7d8b-44f2-9258-4bb4c00e20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071014"/>
            <a:ext cx="2592154" cy="1733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ocuments\СПОРТ 6 2018\Зимний Фестиваль ГТО\Информация на сайт\1c01337e-c701-4a4c-9ec6-9ebac160e86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16" y="3073410"/>
            <a:ext cx="2762864" cy="1731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548" y="2828"/>
            <a:ext cx="1742828" cy="631775"/>
          </a:xfrm>
          <a:prstGeom prst="rect">
            <a:avLst/>
          </a:prstGeom>
        </p:spPr>
      </p:pic>
      <p:pic>
        <p:nvPicPr>
          <p:cNvPr id="5122" name="Picture 2" descr="C:\Users\Admin\Desktop\a004f546-5b68-4135-9335-2a5722b583b8 (1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78336"/>
            <a:ext cx="2597676" cy="173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46bf310a-f4e9-4d5d-b5df-c26dd69601ef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50944"/>
            <a:ext cx="2232248" cy="1519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647736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810331"/>
            <a:ext cx="71287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336947">
              <a:buClr>
                <a:srgbClr val="000000"/>
              </a:buClr>
              <a:buSzPct val="100000"/>
            </a:pPr>
            <a:r>
              <a:rPr 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риказ МОиН РТ</a:t>
            </a:r>
          </a:p>
          <a:p>
            <a:pPr lvl="0" algn="ctr" defTabSz="336947">
              <a:buClr>
                <a:srgbClr val="000000"/>
              </a:buClr>
              <a:buSzPct val="100000"/>
            </a:pPr>
            <a:r>
              <a:rPr lang="ru-RU" alt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№ 6564/14 </a:t>
            </a: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 17.11.2014 г.</a:t>
            </a:r>
          </a:p>
          <a:p>
            <a:pPr lvl="0" algn="ctr" defTabSz="336947">
              <a:buClr>
                <a:srgbClr val="000000"/>
              </a:buClr>
              <a:buSzPct val="100000"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«О поощрении обучающихся </a:t>
            </a:r>
          </a:p>
          <a:p>
            <a:pPr lvl="0" algn="ctr" defTabSz="336947">
              <a:buClr>
                <a:srgbClr val="000000"/>
              </a:buClr>
              <a:buSzPct val="100000"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образовательных организаций, образовательных</a:t>
            </a:r>
          </a:p>
          <a:p>
            <a:pPr lvl="0" algn="ctr" defTabSz="336947">
              <a:buClr>
                <a:srgbClr val="000000"/>
              </a:buClr>
              <a:buSzPct val="100000"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организаций, активно внедряющих </a:t>
            </a:r>
          </a:p>
          <a:p>
            <a:pPr lvl="0" algn="ctr" defTabSz="336947">
              <a:buClr>
                <a:srgbClr val="000000"/>
              </a:buClr>
              <a:buSzPct val="100000"/>
            </a:pPr>
            <a:r>
              <a:rPr lang="ru-RU" altLang="ru-RU" sz="2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Всероссийский физкультурно-спортивный комплекс «Готов к труду и обороне» (ГТО)»</a:t>
            </a:r>
            <a:endParaRPr lang="ru-RU" altLang="ru-RU" sz="2400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9756113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95636" y="22036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Предлагаемые мотивационные меры поощрения обучающихся и студентов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745858" y="1089355"/>
            <a:ext cx="8208912" cy="35455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благодарственное письмо 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руководителя образовательной организации «За успехи в выполнении нормативов Всероссийского физкультурно-спортивного комплекса «Готов к труду и обороне» (ГТО)»</a:t>
            </a: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700" b="1" dirty="0">
              <a:solidFill>
                <a:prstClr val="black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благодарственное письмо 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руководителя образовательной организации</a:t>
            </a:r>
            <a:r>
              <a:rPr lang="ru-RU" sz="1700" b="1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 адрес родителей</a:t>
            </a:r>
            <a:r>
              <a:rPr lang="ru-RU" sz="1700" b="1" dirty="0">
                <a:solidFill>
                  <a:prstClr val="black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7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«За успехи в выполнении нормативов Всероссийского физкультурно-спортивного комплекса «Готов к труду и обороне» (ГТО)»</a:t>
            </a: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700" b="1" dirty="0">
              <a:solidFill>
                <a:prstClr val="black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награждение ценным подарком</a:t>
            </a: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700" b="1" dirty="0">
              <a:solidFill>
                <a:prstClr val="black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7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единовременная денежная премия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9540916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98123" y="301453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7" y="29724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Предлагаемые мотивационные меры поощрения обучающихся и студентов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16555" y="1062909"/>
            <a:ext cx="8357922" cy="368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занесение фамилий обучающихся на Доску Почета, в Книгу Почета образовательной организации, муниципального района</a:t>
            </a: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создание Аллеи Спортивных достижений образовательной организации, муниципального района с занесением фамилий обучающихся</a:t>
            </a: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посещение на бесплатной основе республиканских, всероссийских, международных спортивных соревнований</a:t>
            </a: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предоставление абонементов на бесплатные занятия в спортивно-оздоровительных комплексах</a:t>
            </a: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endParaRPr lang="ru-RU" sz="1600" b="1" dirty="0">
              <a:solidFill>
                <a:srgbClr val="1F497D">
                  <a:lumMod val="50000"/>
                </a:srgb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lvl="0" algn="just">
              <a:spcBef>
                <a:spcPct val="20000"/>
              </a:spcBef>
              <a:buFont typeface="Wingdings" panose="05000000000000000000" pitchFamily="2" charset="2"/>
              <a:buChar char="§"/>
            </a:pPr>
            <a:r>
              <a:rPr lang="ru-RU" sz="1600" b="1" dirty="0">
                <a:solidFill>
                  <a:srgbClr val="1F497D">
                    <a:lumMod val="50000"/>
                  </a:srgb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предоставление бюджетных путевок в загородные оздоровительные лагеря</a:t>
            </a: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0242452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24AC87-D576-4958-9938-98A3A195F77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15616" y="997540"/>
            <a:ext cx="75682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Спортивные залы - 1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674 </a:t>
            </a:r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спортивные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площадки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106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хоккейные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коробки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257 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футбольные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поля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553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бассейны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34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тренажерные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залы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55 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  <a:p>
            <a:endParaRPr lang="ru-RU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другие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объекты –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40  </a:t>
            </a:r>
            <a:endParaRPr kumimoji="0" lang="ru-RU" altLang="ru-RU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116616"/>
            <a:ext cx="7668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Спортивные </a:t>
            </a: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ea typeface="Calibri"/>
                <a:cs typeface="Arial" pitchFamily="34" charset="0"/>
              </a:rPr>
              <a:t>объекты на базе общеобразовательных организаций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 Республики Татарстан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832844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A24AC87-D576-4958-9938-98A3A195F773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ru-RU" altLang="ru-RU" sz="1200" b="0" i="0" u="none" strike="noStrike" kern="1200" cap="none" spc="0" normalizeH="0" baseline="0" noProof="0" smtClean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kumimoji="0" lang="ru-RU" altLang="ru-RU" sz="3600" b="1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47" y="192186"/>
            <a:ext cx="1688545" cy="4474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775176"/>
            <a:ext cx="5912058" cy="388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Общее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количество спортивных сооружений в РТ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- 10844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   В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том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числе: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5 804 плоскостных спортивных сооружения;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46 стадиона;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1 979 спортивных зала;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43 ледовые арены в 41 крытом ледовом дворце с искусственным льдом;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10 легкоатлетических манежей;         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 футбольный манеж; 1 конный манеж;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59 лыжных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баз;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205 плавательных бассейнов, из них 110 – 25 метровые, 11 – 50 метровых;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гребных базы; 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200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сооружений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для стрелковых видов спорта;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2 494 </a:t>
            </a:r>
            <a:r>
              <a:rPr lang="ru-RU" sz="1600" b="1" dirty="0" smtClean="0">
                <a:solidFill>
                  <a:srgbClr val="1F497D">
                    <a:lumMod val="75000"/>
                  </a:srgbClr>
                </a:solidFill>
              </a:rPr>
              <a:t>иных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спортивных сооружений.</a:t>
            </a:r>
          </a:p>
          <a:p>
            <a:pPr marL="285750" marR="0" lvl="0" indent="-28575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16616"/>
            <a:ext cx="65162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Спортивные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сооружения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в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Calibri"/>
                <a:cs typeface="Arial" pitchFamily="34" charset="0"/>
              </a:rPr>
              <a:t>Республике Татарстан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3718138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825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43796" y="5428"/>
            <a:ext cx="76926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Использование муниципальных </a:t>
            </a:r>
            <a:br>
              <a:rPr lang="ru-RU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kern="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спортивных объектов </a:t>
            </a:r>
            <a:endParaRPr lang="ru-RU" sz="2000" b="1" kern="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kern="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 образовательном процессе  </a:t>
            </a:r>
            <a:endParaRPr lang="ru-RU" sz="2000" kern="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670800"/>
              </p:ext>
            </p:extLst>
          </p:nvPr>
        </p:nvGraphicFramePr>
        <p:xfrm>
          <a:off x="323527" y="1083534"/>
          <a:ext cx="8550914" cy="3576447"/>
        </p:xfrm>
        <a:graphic>
          <a:graphicData uri="http://schemas.openxmlformats.org/drawingml/2006/table">
            <a:tbl>
              <a:tblPr/>
              <a:tblGrid>
                <a:gridCol w="3465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36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208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80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227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 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2015-2016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2016-2017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2017-2018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год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58E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7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школ, проводящих уроки физической культуры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605 (43,1%)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632 (45,4%)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652</a:t>
                      </a:r>
                      <a:r>
                        <a:rPr lang="ru-RU" sz="1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(47,1%)</a:t>
                      </a: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40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 учащихся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191 592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(51,4%)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206 370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(53,6%)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219 881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(55,1%)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73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школ, организующих внеурочную работу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1 363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(97,2%)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1370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(98,3%)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1362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(98,3%)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  <a:endParaRPr lang="ru-RU" sz="12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493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Количество  учащихся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370 437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(98,9%)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380 783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(98,9%)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384 777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(98,9%)</a:t>
                      </a:r>
                    </a:p>
                  </a:txBody>
                  <a:tcPr marL="51434" marR="51434" marT="0" marB="0" horzOverflow="overflow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6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4011716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09" y="26144"/>
            <a:ext cx="945291" cy="950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37139"/>
            <a:ext cx="871296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buAutoNum type="arabicPeriod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Региональный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Всероссийских спортивных соревнований школьников «Президентские состязания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2. Региональный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этап Всероссийских спортивных  игр школьников «Президентские спортивные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игры»</a:t>
            </a: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3. Региональный этап Чемпионата Школьной баскетбольной лиги «КЭС-БАСКЕТ» </a:t>
            </a: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4.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Спартакиада школьных спортивных клубов</a:t>
            </a: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endParaRPr lang="ru-RU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5. Спартакиада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среди профессиональных образовательных организаций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65927" y="1456662"/>
            <a:ext cx="75682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6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altLang="ru-RU" sz="36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387231"/>
            <a:ext cx="74242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Ключевые спортивно-оздоровительные проекты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53514828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" y="26142"/>
            <a:ext cx="884337" cy="8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49067" y="84568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anose="020B0604020202020204" pitchFamily="34" charset="0"/>
              <a:buNone/>
              <a:defRPr/>
            </a:pPr>
            <a:r>
              <a:rPr lang="ru-RU" sz="2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Общеобразовательные организации </a:t>
            </a: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Республики Татарстан </a:t>
            </a:r>
            <a:r>
              <a:rPr lang="ru-RU" sz="24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2018/2019 </a:t>
            </a:r>
            <a:r>
              <a:rPr lang="ru-RU" sz="24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учебный год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1131590"/>
            <a:ext cx="7632848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Всего 1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402 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школы – </a:t>
            </a:r>
            <a:r>
              <a:rPr lang="ru-RU" sz="2000" b="1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416 890 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обучающихся</a:t>
            </a:r>
            <a:endParaRPr lang="ru-RU" sz="2000" dirty="0" smtClean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10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15 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кадетских школ</a:t>
            </a: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8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1 с </a:t>
            </a:r>
            <a:r>
              <a:rPr lang="ru-RU" sz="2000" dirty="0" err="1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девиантным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поведением</a:t>
            </a: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endParaRPr lang="ru-RU" sz="8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q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54 </a:t>
            </a:r>
            <a:r>
              <a:rPr lang="ru-RU" sz="2000" dirty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коррекционные и санаторного </a:t>
            </a:r>
            <a:r>
              <a:rPr lang="ru-RU" sz="2000" dirty="0" smtClean="0">
                <a:solidFill>
                  <a:srgbClr val="4F81BD">
                    <a:lumMod val="50000"/>
                  </a:srgbClr>
                </a:solidFill>
                <a:latin typeface="Arial" pitchFamily="34" charset="0"/>
                <a:cs typeface="Arial" pitchFamily="34" charset="0"/>
              </a:rPr>
              <a:t>типа</a:t>
            </a:r>
            <a:endParaRPr lang="ru-RU" sz="2000" dirty="0">
              <a:solidFill>
                <a:srgbClr val="4F81BD">
                  <a:lumMod val="50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Admin\Desktop\shutterstock_13051729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42" y="2960155"/>
            <a:ext cx="2761141" cy="183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Shkolniki-za-partoj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004" y="2947489"/>
            <a:ext cx="3002175" cy="1820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cb2938515ff20fb7ca1cc379163f4e8a_XL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765" y="2947489"/>
            <a:ext cx="2353861" cy="1838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0574" y="4802294"/>
            <a:ext cx="9113426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dirty="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4622389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3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3568" y="82937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Всероссийские спортивные соревнования школьников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eaLnBrk="1" latinLnBrk="0" hangingPunct="1">
              <a:lnSpc>
                <a:spcPct val="100000"/>
              </a:lnSpc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Президентские состязания» и «Президентские спортивные игры»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8501"/>
              </p:ext>
            </p:extLst>
          </p:nvPr>
        </p:nvGraphicFramePr>
        <p:xfrm>
          <a:off x="611561" y="916733"/>
          <a:ext cx="8354011" cy="24283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25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42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491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94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4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778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786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97283">
                <a:tc row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 </a:t>
                      </a:r>
                    </a:p>
                  </a:txBody>
                  <a:tcPr marL="77170" marR="7717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общеобразовательных учреждений</a:t>
                      </a:r>
                    </a:p>
                  </a:txBody>
                  <a:tcPr marL="77170" marR="771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Количество учащихся</a:t>
                      </a:r>
                    </a:p>
                  </a:txBody>
                  <a:tcPr marL="77170" marR="771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769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2015-2016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учебный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2016-2017   учебный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2017-2018 учебный год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2015-2016 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учебный год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2016-2017   учебный год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2017-2018   учебный год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19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«Президентские состязания»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1 403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(100%)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(100%)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391</a:t>
                      </a:r>
                      <a:endParaRPr lang="ru-RU" sz="1200" kern="1200" dirty="0">
                        <a:solidFill>
                          <a:schemeClr val="dk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dk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(100%)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364 064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(97,1%)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379 395 (98,6%)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380</a:t>
                      </a: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875 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(98,6%)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2925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«Президентские спортивные игры»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1 403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(100%)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394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(100%)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1 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391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(100%)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203 211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(96,2%)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213 081 (98,4%)</a:t>
                      </a:r>
                    </a:p>
                  </a:txBody>
                  <a:tcPr marL="77170" marR="7717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213</a:t>
                      </a:r>
                      <a:r>
                        <a:rPr lang="ru-RU" sz="1200" baseline="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697 </a:t>
                      </a:r>
                      <a:r>
                        <a:rPr lang="ru-RU" sz="1200" dirty="0" smtClean="0"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(98,6%)</a:t>
                      </a:r>
                      <a:endParaRPr lang="ru-RU" sz="1200" dirty="0"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77170" marR="7717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3371414"/>
            <a:ext cx="2342020" cy="142921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415360"/>
            <a:ext cx="2538976" cy="136475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996" y="3399014"/>
            <a:ext cx="2317049" cy="1400957"/>
          </a:xfrm>
          <a:prstGeom prst="rect">
            <a:avLst/>
          </a:prstGeom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0143022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90" y="26141"/>
            <a:ext cx="762782" cy="767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95026" y="225059"/>
            <a:ext cx="76328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kern="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Чемпионат </a:t>
            </a:r>
            <a:r>
              <a:rPr lang="ru-RU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Школьной баскетбольной лиги «КЭС-БАСКЕТ» </a:t>
            </a:r>
            <a:endParaRPr lang="ru-RU" sz="16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813805"/>
              </p:ext>
            </p:extLst>
          </p:nvPr>
        </p:nvGraphicFramePr>
        <p:xfrm>
          <a:off x="179514" y="1038096"/>
          <a:ext cx="8667035" cy="16634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86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33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7986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034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Показатель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2016/2017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2017/2018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2018/2019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93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школ-участниц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1010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1009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1003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69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команд- участниц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1 590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1 683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1654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3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Количество участников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19 440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marR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20 196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19 848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  <p:pic>
        <p:nvPicPr>
          <p:cNvPr id="1026" name="Picture 2" descr="C:\Users\User\Documents\Спорт 5 2017\КЕС-Баскет 2017\Суперфинал\Фото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829585"/>
            <a:ext cx="2952328" cy="19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ocuments\СПОРТ 6 2018\КЭС-Баскет\Финал РТ 16-18 февраля 2018\Информация на сайт\IMG_160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257" y="2828315"/>
            <a:ext cx="2952328" cy="1968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605" y="2823493"/>
            <a:ext cx="2924531" cy="1947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51372" y="699542"/>
            <a:ext cx="83884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16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1600" dirty="0">
              <a:solidFill>
                <a:srgbClr val="1F497D">
                  <a:lumMod val="50000"/>
                </a:srgb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4835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pic>
        <p:nvPicPr>
          <p:cNvPr id="6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3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488190" y="26143"/>
            <a:ext cx="40892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«Гольф в школу!»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55575" y="487808"/>
            <a:ext cx="8280921" cy="2591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Участники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:</a:t>
            </a:r>
            <a:endParaRPr lang="ru-RU" sz="1400" b="1" dirty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2016/2017</a:t>
            </a:r>
            <a:r>
              <a:rPr lang="ru-RU" sz="1400" b="1" dirty="0" smtClean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уч. год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16 школ города Казани</a:t>
            </a:r>
          </a:p>
          <a:p>
            <a:pPr algn="just">
              <a:spcBef>
                <a:spcPct val="20000"/>
              </a:spcBef>
            </a:pP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Оборудование</a:t>
            </a:r>
            <a:r>
              <a:rPr lang="ru-RU" sz="1400" b="1" dirty="0"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2 143 200 руб. (1 комплект – 133 950)</a:t>
            </a:r>
          </a:p>
          <a:p>
            <a:pPr algn="just">
              <a:spcBef>
                <a:spcPct val="20000"/>
              </a:spcBef>
            </a:pPr>
            <a:endParaRPr lang="ru-RU" sz="1400" b="1" dirty="0"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2017/2018 </a:t>
            </a:r>
            <a:r>
              <a:rPr lang="ru-RU" sz="1400" b="1" dirty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уч. год </a:t>
            </a: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20 школ </a:t>
            </a:r>
          </a:p>
          <a:p>
            <a:pPr algn="just">
              <a:spcBef>
                <a:spcPct val="20000"/>
              </a:spcBef>
            </a:pPr>
            <a:r>
              <a:rPr lang="ru-RU" sz="1400" b="1" dirty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Выделено 3 008 600 руб. на оборудование и обучение учителей физ. культуры</a:t>
            </a:r>
          </a:p>
          <a:p>
            <a:pPr algn="just">
              <a:spcBef>
                <a:spcPct val="20000"/>
              </a:spcBef>
            </a:pP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На начало 2018/2019  </a:t>
            </a:r>
            <a:r>
              <a:rPr lang="ru-RU" sz="1400" b="1" dirty="0" err="1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уч.года</a:t>
            </a:r>
            <a:r>
              <a:rPr lang="ru-RU" sz="1400" b="1" dirty="0" smtClean="0">
                <a:solidFill>
                  <a:srgbClr val="FF0000"/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 – 36 школ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Республики Татарстан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endParaRPr lang="ru-RU" sz="1400" b="1" dirty="0" smtClean="0">
              <a:solidFill>
                <a:srgbClr val="FF0000"/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Организация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занятий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– внеурочная 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спортивно-оздоровительная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anose="020B0604030504040204" pitchFamily="34" charset="0"/>
                <a:cs typeface="Arial" pitchFamily="34" charset="0"/>
              </a:rPr>
              <a:t>деятельность, дополнительное образование  </a:t>
            </a:r>
            <a:endParaRPr lang="ru-RU" sz="14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ahoma" panose="020B0604030504040204" pitchFamily="34" charset="0"/>
              <a:cs typeface="Arial" pitchFamily="34" charset="0"/>
            </a:endParaRPr>
          </a:p>
        </p:txBody>
      </p:sp>
      <p:pic>
        <p:nvPicPr>
          <p:cNvPr id="9" name="Picture 2" descr="C:\Users\User\Documents\Спорт 5 2017\Гольф\день 3\6wGrRMYJiy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078018"/>
            <a:ext cx="2808312" cy="17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078018"/>
            <a:ext cx="2561063" cy="1704656"/>
          </a:xfrm>
          <a:prstGeom prst="rect">
            <a:avLst/>
          </a:prstGeom>
        </p:spPr>
      </p:pic>
      <p:pic>
        <p:nvPicPr>
          <p:cNvPr id="11" name="Picture 3" descr="C:\Users\User\Documents\Спорт 5 2017\Гольф\день 3\c9KfMeZY7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034090"/>
            <a:ext cx="2403896" cy="1748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50128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pic>
        <p:nvPicPr>
          <p:cNvPr id="6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38" y="26143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309465" y="288138"/>
            <a:ext cx="47536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«Самбо в школу!»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870312" y="1059582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Участники </a:t>
            </a:r>
            <a:endParaRPr lang="ru-RU" sz="1600" b="1" dirty="0" smtClean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–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35 </a:t>
            </a:r>
            <a:r>
              <a:rPr lang="ru-RU" sz="1600" b="1" dirty="0" smtClean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общеобразовательных организаций </a:t>
            </a:r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Республики Татарстан</a:t>
            </a:r>
          </a:p>
          <a:p>
            <a:pPr algn="just"/>
            <a:r>
              <a:rPr lang="ru-RU" sz="1600" dirty="0" smtClean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endParaRPr lang="ru-RU" sz="16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/>
            <a:endParaRPr lang="ru-RU" sz="16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7694"/>
            <a:ext cx="3423159" cy="2657829"/>
          </a:xfrm>
          <a:prstGeom prst="rect">
            <a:avLst/>
          </a:prstGeom>
        </p:spPr>
      </p:pic>
      <p:pic>
        <p:nvPicPr>
          <p:cNvPr id="10" name="Picture 3" descr="C:\Users\User\Desktop\samb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067694"/>
            <a:ext cx="3672408" cy="267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190084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  <p:pic>
        <p:nvPicPr>
          <p:cNvPr id="6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95" y="32196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280855" y="123478"/>
            <a:ext cx="51507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Проект  «Всеобуч по плаванию»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699542"/>
            <a:ext cx="792088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Цель: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обучение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плаванию  обучающихся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2-4-х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классов в рамках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внеурочной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спортивно-оздоровительной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деятельности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Задачи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</a:t>
            </a:r>
          </a:p>
          <a:p>
            <a:pPr>
              <a:defRPr/>
            </a:pP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обучить детей самостоятельно держаться на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воде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повысить интерес к здоровому образу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жизни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/>
            </a:r>
            <a:b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- расширить возможности системы физкультурно-спортивного воспитания в образовательных организациях 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en-US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endParaRPr lang="ru-RU" sz="1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defRPr/>
            </a:pP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Инфраструктура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: муниципальные бассейны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b="1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1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Picture 2" descr="C:\Users\User\Desktop\1458548691_806519b932b379cdff6bdc6b1f81333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95003" y="2571750"/>
            <a:ext cx="2457450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User\Desktop\1421032048420_bulleti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63888" y="2571750"/>
            <a:ext cx="2462213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C:\Users\User\Desktop\moskva-shkola_obucheniyu_plavaniyu_542150.jpe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56176" y="2570336"/>
            <a:ext cx="2452687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024665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9880"/>
            <a:ext cx="648071" cy="6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861239" y="29164"/>
            <a:ext cx="81438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«Всеобуч </a:t>
            </a:r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плаванию»</a:t>
            </a:r>
            <a:endParaRPr lang="ru-RU" sz="2400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219822"/>
            <a:ext cx="2331128" cy="155311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3219822"/>
            <a:ext cx="2331128" cy="155311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744" y="3282522"/>
            <a:ext cx="2160240" cy="1620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3604687"/>
              </p:ext>
            </p:extLst>
          </p:nvPr>
        </p:nvGraphicFramePr>
        <p:xfrm>
          <a:off x="276463" y="610372"/>
          <a:ext cx="8523815" cy="22909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305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72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79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79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2016/2017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учебный год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2017/2018 </a:t>
                      </a:r>
                      <a:endParaRPr lang="ru-RU" sz="1400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учебный год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На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начало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2018/2019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Общее число школ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603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600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Городские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школы/кол-во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236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236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Сельские школы/кол-во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367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364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3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Обучающиеся </a:t>
                      </a:r>
                      <a:r>
                        <a:rPr lang="ru-RU" sz="14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2-4-х  </a:t>
                      </a:r>
                      <a:r>
                        <a:rPr lang="ru-RU" sz="14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классов</a:t>
                      </a:r>
                      <a:endParaRPr lang="ru-RU" sz="14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41 397 (34,5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61 005 (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46%)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62 958 (47,5%)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2457924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7" y="19880"/>
            <a:ext cx="648071" cy="65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83569" y="256179"/>
            <a:ext cx="83215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endParaRPr lang="ru-RU" altLang="ru-RU" b="1" dirty="0" smtClean="0">
              <a:solidFill>
                <a:srgbClr val="1F497D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spcBef>
                <a:spcPts val="0"/>
              </a:spcBef>
              <a:defRPr/>
            </a:pPr>
            <a:endParaRPr lang="ru-RU" sz="2400" b="1" dirty="0" smtClean="0">
              <a:solidFill>
                <a:srgbClr val="1F497D">
                  <a:lumMod val="75000"/>
                </a:srgb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5" r="-1951"/>
          <a:stretch/>
        </p:blipFill>
        <p:spPr bwMode="auto">
          <a:xfrm>
            <a:off x="1" y="4838700"/>
            <a:ext cx="9372599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532" y="1131590"/>
            <a:ext cx="864096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Tx/>
              <a:buAutoNum type="arabicPeriod"/>
            </a:pP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Республиканские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соревнования по программам Специальной Олимпиады России,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республиканское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командное первенство по лыжным эстафетным гонкам среди обучающихся школ-интернатов для детей с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ОВЗ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Республиканское командное первенство по лыжным эстафетным гонкам среди обучающихся школ-интернатов для детей с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ОВЗ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XIV ежегодный Открытый турнир по самбо среди воспитанников детских домов и кадетских корпусов</a:t>
            </a:r>
          </a:p>
          <a:p>
            <a:pPr marL="342900" indent="-342900" algn="just">
              <a:buFontTx/>
              <a:buAutoNum type="arabicPeriod"/>
            </a:pP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Всероссийская Спартакиада Специальной Олимпиады России по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юнифайд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-футболу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11х11. В результате соревнований воспитанники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Мамадышской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школы-интерната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заняли – 1 место во Всероссийском этапе и приняли участие во Всемирном турнире 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по </a:t>
            </a:r>
            <a:r>
              <a:rPr lang="ru-RU" sz="1600" b="1" dirty="0" err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юнифайд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-футболу в </a:t>
            </a:r>
            <a:r>
              <a:rPr lang="ru-RU" sz="16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г.Чикаго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Tahoma" pitchFamily="34" charset="0"/>
                <a:cs typeface="Arial" pitchFamily="34" charset="0"/>
              </a:rPr>
              <a:t> где стали 3-ми!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  <a:p>
            <a:pPr algn="just"/>
            <a:endParaRPr lang="ru-RU" sz="1400" b="1" dirty="0">
              <a:solidFill>
                <a:srgbClr val="1F497D">
                  <a:lumMod val="75000"/>
                </a:srgbClr>
              </a:solidFill>
              <a:latin typeface="Arial" pitchFamily="34" charset="0"/>
              <a:ea typeface="Tahoma" pitchFamily="34" charset="0"/>
              <a:cs typeface="Arial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302346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Ключевые мероприятия для детей с особыми </a:t>
            </a: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образовательными потребностями</a:t>
            </a:r>
            <a:endParaRPr lang="ru-RU" sz="20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721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5496" y="4802294"/>
            <a:ext cx="9108504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dirty="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-90176"/>
            <a:ext cx="6192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Динамика развития антинаркотического проекта</a:t>
            </a:r>
            <a:br>
              <a:rPr lang="ru-RU" alt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«Самостоятельные дети»</a:t>
            </a:r>
            <a:endParaRPr lang="ru-RU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9173" y="1213963"/>
            <a:ext cx="7560840" cy="9746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ru-RU" altLang="ru-RU" b="1" kern="0" dirty="0">
                <a:solidFill>
                  <a:srgbClr val="000000"/>
                </a:solidFill>
              </a:rPr>
              <a:t>Цель проекта </a:t>
            </a:r>
          </a:p>
          <a:p>
            <a:pPr algn="just" defTabSz="685800" fontAlgn="auto">
              <a:spcBef>
                <a:spcPts val="375"/>
              </a:spcBef>
              <a:spcAft>
                <a:spcPts val="0"/>
              </a:spcAft>
              <a:defRPr/>
            </a:pPr>
            <a:r>
              <a:rPr lang="ru-RU" altLang="ru-RU" kern="0" dirty="0">
                <a:solidFill>
                  <a:srgbClr val="000000"/>
                </a:solidFill>
              </a:rPr>
              <a:t>предупреждение или задержание возраста первой пробы табака, алкоголя и </a:t>
            </a:r>
            <a:r>
              <a:rPr lang="ru-RU" altLang="ru-RU" kern="0" dirty="0" err="1">
                <a:solidFill>
                  <a:srgbClr val="000000"/>
                </a:solidFill>
              </a:rPr>
              <a:t>психоактивных</a:t>
            </a:r>
            <a:r>
              <a:rPr lang="ru-RU" altLang="ru-RU" kern="0" dirty="0">
                <a:solidFill>
                  <a:srgbClr val="000000"/>
                </a:solidFill>
              </a:rPr>
              <a:t> веществ детьми школьного возраста</a:t>
            </a:r>
            <a:endParaRPr lang="ru-RU" altLang="ru-RU" kern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8488" y="32406"/>
            <a:ext cx="1654407" cy="1603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635489"/>
              </p:ext>
            </p:extLst>
          </p:nvPr>
        </p:nvGraphicFramePr>
        <p:xfrm>
          <a:off x="349174" y="2247300"/>
          <a:ext cx="8327283" cy="2387151"/>
        </p:xfrm>
        <a:graphic>
          <a:graphicData uri="http://schemas.openxmlformats.org/drawingml/2006/table">
            <a:tbl>
              <a:tblPr firstRow="1" firstCol="1" bandRow="1"/>
              <a:tblGrid>
                <a:gridCol w="3723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293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6104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509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623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2403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Количественные показатели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2015 г.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2016 г.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2017 г.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2018 г.</a:t>
                      </a:r>
                      <a:endParaRPr lang="ru-RU" sz="1400" b="1" kern="1200" dirty="0">
                        <a:solidFill>
                          <a:schemeClr val="lt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образовательных учреждений, в которых реализуется проект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274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290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325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344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98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Кол-во муниципальных образований, в которых реализуется проект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45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32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Количество детей и подростков,</a:t>
                      </a:r>
                      <a:r>
                        <a:rPr lang="ru-RU" sz="1400" b="1" kern="1200" baseline="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охваченных проектом (к</a:t>
                      </a:r>
                      <a:r>
                        <a:rPr lang="ru-RU" sz="1400" b="1" kern="1200" dirty="0" smtClean="0">
                          <a:solidFill>
                            <a:schemeClr val="lt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оличество заключенных контрактов)</a:t>
                      </a:r>
                      <a:endParaRPr lang="ru-RU" sz="1400" b="1" kern="1200" dirty="0">
                        <a:solidFill>
                          <a:schemeClr val="lt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7535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9956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10670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11027</a:t>
                      </a:r>
                      <a:endParaRPr lang="ru-RU" sz="1400" b="1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3084" marR="33084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406"/>
            <a:ext cx="949704" cy="955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7820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5" descr="ЛОГО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52320" y="3154636"/>
            <a:ext cx="1656184" cy="1605444"/>
          </a:xfrm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70471" y="870428"/>
            <a:ext cx="3875720" cy="2123218"/>
          </a:xfrm>
        </p:spPr>
        <p:txBody>
          <a:bodyPr rtlCol="0">
            <a:normAutofit fontScale="92500" lnSpcReduction="20000"/>
          </a:bodyPr>
          <a:lstStyle/>
          <a:p>
            <a:pPr marL="0" indent="0"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sz="1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Участники проекта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дети и подростки (12-18 лет)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родители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педагоги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учреждения, предоставляющие бонусы</a:t>
            </a:r>
          </a:p>
          <a:p>
            <a:pPr eaLnBrk="1" fontAlgn="auto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1800" dirty="0">
                <a:latin typeface="Arial" pitchFamily="34" charset="0"/>
                <a:cs typeface="Arial" pitchFamily="34" charset="0"/>
              </a:rPr>
              <a:t>администрация муниципального образования</a:t>
            </a: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500" dirty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5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5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</p:spPr>
        <p:txBody>
          <a:bodyPr/>
          <a:lstStyle/>
          <a:p>
            <a:pPr>
              <a:defRPr/>
            </a:pPr>
            <a:fld id="{A3AE83FB-2F03-46E8-A7BA-4FB7D4A12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AutoShape 4"/>
          <p:cNvSpPr>
            <a:spLocks noChangeArrowheads="1"/>
          </p:cNvSpPr>
          <p:nvPr/>
        </p:nvSpPr>
        <p:spPr bwMode="auto">
          <a:xfrm>
            <a:off x="35496" y="4801791"/>
            <a:ext cx="9073008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  <p:pic>
        <p:nvPicPr>
          <p:cNvPr id="9224" name="Picture 3" descr="C:\Users\Пухова\AppData\Local\Microsoft\Windows\Temporary Internet Files\Content.Outlook\RX93OAPQ\IMG_01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66" y="2831056"/>
            <a:ext cx="3325080" cy="1929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83968" y="86494"/>
            <a:ext cx="486003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F497D"/>
                </a:solidFill>
                <a:cs typeface="Arial" pitchFamily="34" charset="0"/>
              </a:rPr>
              <a:t> Акция для </a:t>
            </a:r>
            <a:r>
              <a:rPr lang="ru-RU" dirty="0" smtClean="0">
                <a:solidFill>
                  <a:srgbClr val="1F497D"/>
                </a:solidFill>
                <a:cs typeface="Arial" pitchFamily="34" charset="0"/>
              </a:rPr>
              <a:t>родителей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00000"/>
                </a:solidFill>
                <a:cs typeface="Arial" pitchFamily="34" charset="0"/>
              </a:rPr>
              <a:t>«Посмотри в глаза своему ребенку»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  <a:cs typeface="Arial" pitchFamily="34" charset="0"/>
              </a:rPr>
              <a:t>   </a:t>
            </a:r>
            <a:r>
              <a:rPr lang="ru-RU" dirty="0" smtClean="0">
                <a:solidFill>
                  <a:srgbClr val="1F497D"/>
                </a:solidFill>
                <a:cs typeface="Arial" pitchFamily="34" charset="0"/>
              </a:rPr>
              <a:t> </a:t>
            </a:r>
            <a:r>
              <a:rPr lang="ru-RU" dirty="0">
                <a:solidFill>
                  <a:srgbClr val="1F497D"/>
                </a:solidFill>
                <a:cs typeface="Arial" pitchFamily="34" charset="0"/>
              </a:rPr>
              <a:t>(более 236 тысяч родителей)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1F497D"/>
              </a:solidFill>
              <a:cs typeface="Arial" pitchFamily="34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>
                <a:solidFill>
                  <a:srgbClr val="1F497D"/>
                </a:solidFill>
                <a:cs typeface="Arial" pitchFamily="34" charset="0"/>
              </a:rPr>
              <a:t> В городах и поселках проведены акции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«Россия без табака»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«</a:t>
            </a:r>
            <a:r>
              <a:rPr lang="ru-RU" b="1" dirty="0" err="1">
                <a:solidFill>
                  <a:srgbClr val="C00000"/>
                </a:solidFill>
                <a:cs typeface="Arial" pitchFamily="34" charset="0"/>
              </a:rPr>
              <a:t>Легалка</a:t>
            </a: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не пройдет»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 «Будь здоровым! Танцуй!»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cs typeface="Arial" pitchFamily="34" charset="0"/>
              </a:rPr>
              <a:t>«Здоровая пробежка»</a:t>
            </a:r>
            <a:r>
              <a:rPr lang="ru-RU" dirty="0">
                <a:solidFill>
                  <a:srgbClr val="C00000"/>
                </a:solidFill>
                <a:cs typeface="Arial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rgbClr val="396499"/>
                </a:solidFill>
                <a:cs typeface="Arial" pitchFamily="34" charset="0"/>
              </a:rPr>
              <a:t>задействовано  более  400  тысяч детей и подростков</a:t>
            </a:r>
          </a:p>
        </p:txBody>
      </p:sp>
      <p:pic>
        <p:nvPicPr>
          <p:cNvPr id="10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2407"/>
            <a:ext cx="869950" cy="8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830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" y="18007"/>
            <a:ext cx="869950" cy="874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6109" y="195486"/>
            <a:ext cx="756824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Школьные спортивные клубы </a:t>
            </a:r>
          </a:p>
          <a:p>
            <a:pPr algn="ctr"/>
            <a:r>
              <a:rPr lang="ru-RU" alt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 </a:t>
            </a:r>
            <a:endParaRPr lang="ru-RU" altLang="ru-RU" sz="2400" b="1" dirty="0">
              <a:solidFill>
                <a:srgbClr val="C00000"/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6207" y="1150360"/>
            <a:ext cx="871296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49263" eaLnBrk="0" hangingPunct="0">
              <a:spcBef>
                <a:spcPts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b="1" kern="0" dirty="0">
                <a:solidFill>
                  <a:srgbClr val="FF0000"/>
                </a:solidFill>
                <a:latin typeface="Tahoma" pitchFamily="32" charset="0"/>
                <a:ea typeface="Microsoft YaHei"/>
                <a:cs typeface="Tahoma" pitchFamily="32" charset="0"/>
              </a:rPr>
              <a:t> </a:t>
            </a:r>
            <a:r>
              <a:rPr lang="ru-RU" sz="2000" b="1" kern="0" dirty="0">
                <a:solidFill>
                  <a:srgbClr val="FF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Основные направления деятельности </a:t>
            </a:r>
          </a:p>
          <a:p>
            <a:pPr lvl="0" algn="just" defTabSz="449263" eaLnBrk="0" hangingPunct="0">
              <a:spcBef>
                <a:spcPts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kern="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-  развитие видов спорта в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общеобразовательных </a:t>
            </a: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организациях</a:t>
            </a:r>
          </a:p>
          <a:p>
            <a:pPr lvl="0" algn="just" defTabSz="449263" eaLnBrk="0" hangingPunct="0">
              <a:spcBef>
                <a:spcPts val="0"/>
              </a:spcBef>
              <a:buSzPct val="10000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2000" b="1" kern="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-   организация спортивно-массовой работы в </a:t>
            </a:r>
            <a:r>
              <a:rPr lang="ru-RU" sz="2000" b="1" kern="0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школе</a:t>
            </a:r>
            <a:endParaRPr lang="ru-RU" sz="2000" b="1" kern="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5496" y="4801791"/>
            <a:ext cx="9073008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811452"/>
              </p:ext>
            </p:extLst>
          </p:nvPr>
        </p:nvGraphicFramePr>
        <p:xfrm>
          <a:off x="755576" y="2392705"/>
          <a:ext cx="7992888" cy="1513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98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822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22578">
                <a:tc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2016/2017 учебный год</a:t>
                      </a:r>
                      <a:endParaRPr lang="ru-RU" sz="1600" b="1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2017/2018 учебный год</a:t>
                      </a:r>
                      <a:endParaRPr lang="ru-RU" sz="1600" b="1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2018/2019</a:t>
                      </a:r>
                      <a:r>
                        <a:rPr lang="ru-RU" sz="1600" b="1" baseline="0" dirty="0" smtClean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 учебный год</a:t>
                      </a:r>
                      <a:endParaRPr lang="ru-RU" sz="1600" b="1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0774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" panose="020B0604020202020204" pitchFamily="34" charset="0"/>
                          <a:ea typeface="Arial Unicode MS" pitchFamily="34" charset="-128"/>
                          <a:cs typeface="Arial" panose="020B0604020202020204" pitchFamily="34" charset="0"/>
                        </a:rPr>
                        <a:t>Количество школ</a:t>
                      </a:r>
                      <a:endParaRPr lang="ru-RU" sz="1600" b="1" dirty="0">
                        <a:latin typeface="Arial" panose="020B0604020202020204" pitchFamily="34" charset="0"/>
                        <a:ea typeface="Arial Unicode MS" pitchFamily="34" charset="-128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335</a:t>
                      </a:r>
                      <a:endParaRPr lang="ru-RU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442</a:t>
                      </a:r>
                      <a:endParaRPr lang="ru-RU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537</a:t>
                      </a:r>
                      <a:endParaRPr lang="ru-RU" sz="1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129387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0574" y="4802294"/>
            <a:ext cx="9113426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dirty="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799910"/>
            <a:ext cx="568863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hangingPunct="0">
              <a:spcBef>
                <a:spcPts val="375"/>
              </a:spcBef>
            </a:pPr>
            <a:r>
              <a:rPr lang="ru-RU" altLang="ru-RU" b="1" dirty="0">
                <a:solidFill>
                  <a:srgbClr val="FF0000"/>
                </a:solidFill>
                <a:latin typeface="Tahoma"/>
              </a:rPr>
              <a:t>Критерии</a:t>
            </a:r>
          </a:p>
          <a:p>
            <a:pPr hangingPunct="0">
              <a:spcBef>
                <a:spcPts val="0"/>
              </a:spcBef>
            </a:pPr>
            <a:r>
              <a:rPr lang="ru-RU" altLang="ru-RU" b="1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Бронзовый уровень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Инфраструктура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Физическое развитие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двигательная активность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Питание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Превентивные меры</a:t>
            </a:r>
          </a:p>
          <a:p>
            <a:pPr hangingPunct="0">
              <a:spcBef>
                <a:spcPts val="0"/>
              </a:spcBef>
            </a:pPr>
            <a:r>
              <a:rPr lang="ru-RU" altLang="ru-RU" b="1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Серебряный уровень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1-4, 5. Профильные образовательные программы</a:t>
            </a:r>
          </a:p>
          <a:p>
            <a:pPr hangingPunct="0">
              <a:spcBef>
                <a:spcPts val="0"/>
              </a:spcBef>
            </a:pPr>
            <a:r>
              <a:rPr lang="ru-RU" altLang="ru-RU" b="1" i="1" dirty="0">
                <a:solidFill>
                  <a:srgbClr val="17375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Золотой уровень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1-5, 6. Кадры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Политика содействия здоровью</a:t>
            </a:r>
          </a:p>
          <a:p>
            <a:pPr hangingPunct="0">
              <a:spcBef>
                <a:spcPts val="0"/>
              </a:spcBef>
            </a:pPr>
            <a:r>
              <a:rPr lang="ru-RU" altLang="ru-RU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 Социальное партнерство</a:t>
            </a:r>
            <a:endParaRPr lang="ru-RU" altLang="ru-RU" sz="15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59632" y="104314"/>
            <a:ext cx="71287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Школы, содействующие здоровью</a:t>
            </a:r>
            <a:endParaRPr lang="ru-RU" sz="28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" y="26142"/>
            <a:ext cx="884337" cy="8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760298"/>
              </p:ext>
            </p:extLst>
          </p:nvPr>
        </p:nvGraphicFramePr>
        <p:xfrm>
          <a:off x="4824028" y="936599"/>
          <a:ext cx="4103762" cy="31965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2675599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" y="26142"/>
            <a:ext cx="884337" cy="8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1707654"/>
            <a:ext cx="857635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19" y="2429475"/>
            <a:ext cx="857635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44712"/>
            <a:ext cx="79928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Республиканские этапы Спартакиады 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среди обучающихся ШСК </a:t>
            </a:r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и Всероссийских спортивных игр школьных спортивных клубов</a:t>
            </a:r>
          </a:p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ru-RU" b="1" dirty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3091349"/>
            <a:ext cx="2736304" cy="1699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2" descr="C:\Users\User\Documents\Спорт 5 2017\ШСК Спартакиада\Баскетбол  Спасский\Фото\20170328_13232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100084"/>
            <a:ext cx="2592288" cy="1690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1545187"/>
              </p:ext>
            </p:extLst>
          </p:nvPr>
        </p:nvGraphicFramePr>
        <p:xfrm>
          <a:off x="680777" y="1059582"/>
          <a:ext cx="8064897" cy="202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1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74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52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Соревнование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Виды спорта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Общий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охват участников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4898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Республиканская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Спартакиада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среди обучающихся ШСК 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ea typeface="Tahoma" pitchFamily="34" charset="0"/>
                          <a:cs typeface="Arial" pitchFamily="34" charset="0"/>
                        </a:rPr>
                        <a:t>лыжные гонки, плавание, баскетбол 3*3, легкая атлетика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1136</a:t>
                      </a:r>
                      <a:r>
                        <a:rPr lang="ru-RU" sz="14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(финал)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9375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Республиканский этап Всероссийских спортивных игр школьных спортивных клубов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легкая атлетика, бадминтон, баскетбол, тег-регби, конкурсная программа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260 (финал)</a:t>
                      </a:r>
                      <a:endParaRPr lang="ru-RU" sz="14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2051" name="Picture 3" descr="C:\Users\User\Documents\СПОРТ 6 2018\Игры ШСК\1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100084"/>
            <a:ext cx="2664296" cy="1655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4"/>
          <p:cNvSpPr>
            <a:spLocks noChangeArrowheads="1"/>
          </p:cNvSpPr>
          <p:nvPr/>
        </p:nvSpPr>
        <p:spPr bwMode="auto">
          <a:xfrm>
            <a:off x="35496" y="4801791"/>
            <a:ext cx="9073008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4359969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144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705" r="-1951"/>
          <a:stretch/>
        </p:blipFill>
        <p:spPr bwMode="auto">
          <a:xfrm>
            <a:off x="4" y="4838702"/>
            <a:ext cx="9372599" cy="325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787537" y="60824"/>
            <a:ext cx="6155531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685800" fontAlgn="ctr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Кадровый состав </a:t>
            </a:r>
          </a:p>
        </p:txBody>
      </p:sp>
      <p:sp>
        <p:nvSpPr>
          <p:cNvPr id="2" name="Овал 1"/>
          <p:cNvSpPr/>
          <p:nvPr/>
        </p:nvSpPr>
        <p:spPr>
          <a:xfrm>
            <a:off x="3642903" y="1036378"/>
            <a:ext cx="2606040" cy="116385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Классные руководители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20 000</a:t>
            </a:r>
            <a:endParaRPr lang="ru-RU" sz="135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5192489" y="2731056"/>
            <a:ext cx="2606040" cy="115892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 дополнительного образования детей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3190</a:t>
            </a:r>
            <a:endParaRPr lang="ru-RU" sz="135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35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1738989" y="2753793"/>
            <a:ext cx="2606040" cy="111344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Педагоги-организаторы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689</a:t>
            </a:r>
          </a:p>
        </p:txBody>
      </p:sp>
      <p:sp>
        <p:nvSpPr>
          <p:cNvPr id="16" name="Овал 15"/>
          <p:cNvSpPr/>
          <p:nvPr/>
        </p:nvSpPr>
        <p:spPr>
          <a:xfrm>
            <a:off x="6368142" y="1061643"/>
            <a:ext cx="2606040" cy="1113323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Учителя физической культуры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2003</a:t>
            </a:r>
          </a:p>
        </p:txBody>
      </p:sp>
      <p:sp>
        <p:nvSpPr>
          <p:cNvPr id="17" name="Овал 16"/>
          <p:cNvSpPr/>
          <p:nvPr/>
        </p:nvSpPr>
        <p:spPr>
          <a:xfrm>
            <a:off x="496384" y="1105427"/>
            <a:ext cx="3027320" cy="109480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Заместители начальников отделов (управления) образования </a:t>
            </a:r>
          </a:p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35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</p:spTree>
    <p:extLst>
      <p:ext uri="{BB962C8B-B14F-4D97-AF65-F5344CB8AC3E}">
        <p14:creationId xmlns:p14="http://schemas.microsoft.com/office/powerpoint/2010/main" val="2066193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Развитие кадрового потенциала системы </a:t>
            </a:r>
            <a:b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физического воспитания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ea typeface="Arial Unicode MS" pitchFamily="34" charset="-128"/>
              <a:cs typeface="Arial" panose="020B06040202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35496" y="4801791"/>
            <a:ext cx="9073008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683568" y="1131590"/>
            <a:ext cx="8229600" cy="3394472"/>
          </a:xfrm>
        </p:spPr>
        <p:txBody>
          <a:bodyPr/>
          <a:lstStyle/>
          <a:p>
            <a:pPr marL="0" indent="0" algn="just">
              <a:buNone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Учителя физической культуры республики проходят курсы повышения квалификации в: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ГАОУ ДПО "Институт развития образования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Республики</a:t>
            </a: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ФГАОУ ВПО «Казанский (Приволжский) федеральный университет»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ФГБОУ ВО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«Поволжская ГАФКСИТ»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Казанский педагогический колледж </a:t>
            </a:r>
          </a:p>
        </p:txBody>
      </p:sp>
    </p:spTree>
    <p:extLst>
      <p:ext uri="{BB962C8B-B14F-4D97-AF65-F5344CB8AC3E}">
        <p14:creationId xmlns:p14="http://schemas.microsoft.com/office/powerpoint/2010/main" val="1161199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-34636"/>
            <a:ext cx="8856983" cy="43216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Всероссийский конкурс «Учитель здоровья России»</a:t>
            </a:r>
            <a:endParaRPr lang="ru-RU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04941"/>
            <a:ext cx="1605690" cy="199480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910" y="504942"/>
            <a:ext cx="1681859" cy="19306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7270" y="506439"/>
            <a:ext cx="1436481" cy="192912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681" y="523924"/>
            <a:ext cx="1583925" cy="1958501"/>
          </a:xfrm>
          <a:prstGeom prst="rect">
            <a:avLst/>
          </a:prstGeom>
        </p:spPr>
      </p:pic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35496" y="4801791"/>
            <a:ext cx="9073008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99355" y="2804891"/>
            <a:ext cx="203121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 smtClean="0"/>
              <a:t>Зарубежнова</a:t>
            </a:r>
            <a:r>
              <a:rPr lang="ru-RU" sz="1200" dirty="0" smtClean="0"/>
              <a:t> Людмила Дмитриевна,</a:t>
            </a:r>
          </a:p>
          <a:p>
            <a:r>
              <a:rPr lang="ru-RU" sz="1200" dirty="0" smtClean="0"/>
              <a:t>учитель биологии МБОУ «СОШ №5» </a:t>
            </a:r>
            <a:r>
              <a:rPr lang="ru-RU" sz="1200" dirty="0" err="1" smtClean="0"/>
              <a:t>Лениногорского</a:t>
            </a:r>
            <a:r>
              <a:rPr lang="ru-RU" sz="1200" dirty="0" smtClean="0"/>
              <a:t> муниципального района</a:t>
            </a:r>
          </a:p>
          <a:p>
            <a:r>
              <a:rPr lang="ru-RU" sz="1200" b="1" dirty="0" smtClean="0"/>
              <a:t>Лауреат </a:t>
            </a:r>
            <a:r>
              <a:rPr lang="ru-RU" sz="1200" dirty="0"/>
              <a:t>Всероссийского </a:t>
            </a:r>
            <a:r>
              <a:rPr lang="ru-RU" sz="1200" dirty="0" smtClean="0"/>
              <a:t>конкурса, 2014 год </a:t>
            </a:r>
            <a:endParaRPr lang="ru-RU" sz="1200" dirty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6719899" y="2764945"/>
            <a:ext cx="23165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err="1"/>
              <a:t>Адылова</a:t>
            </a:r>
            <a:r>
              <a:rPr lang="ru-RU" sz="1200" dirty="0"/>
              <a:t> </a:t>
            </a:r>
            <a:r>
              <a:rPr lang="ru-RU" sz="1200" dirty="0" err="1"/>
              <a:t>Дильбар</a:t>
            </a:r>
            <a:r>
              <a:rPr lang="ru-RU" sz="1200" dirty="0"/>
              <a:t> </a:t>
            </a:r>
            <a:r>
              <a:rPr lang="ru-RU" sz="1200" dirty="0" err="1"/>
              <a:t>Абриковна</a:t>
            </a:r>
            <a:r>
              <a:rPr lang="ru-RU" sz="1200" dirty="0"/>
              <a:t>, </a:t>
            </a:r>
            <a:endParaRPr lang="ru-RU" sz="1200" dirty="0" smtClean="0"/>
          </a:p>
          <a:p>
            <a:r>
              <a:rPr lang="ru-RU" sz="1200" dirty="0" smtClean="0"/>
              <a:t>учитель </a:t>
            </a:r>
            <a:r>
              <a:rPr lang="ru-RU" sz="1200" dirty="0"/>
              <a:t>русского языка и литературы МБОУ </a:t>
            </a:r>
            <a:r>
              <a:rPr lang="ru-RU" sz="1200" dirty="0" smtClean="0"/>
              <a:t>«СОШ №</a:t>
            </a:r>
            <a:r>
              <a:rPr lang="ru-RU" sz="1200" dirty="0"/>
              <a:t>98» </a:t>
            </a:r>
            <a:r>
              <a:rPr lang="ru-RU" sz="1200" dirty="0" smtClean="0"/>
              <a:t>   г</a:t>
            </a:r>
            <a:r>
              <a:rPr lang="ru-RU" sz="1200" dirty="0"/>
              <a:t>. Казани</a:t>
            </a:r>
            <a:endParaRPr lang="ru-RU" sz="1200" dirty="0" smtClean="0"/>
          </a:p>
          <a:p>
            <a:r>
              <a:rPr lang="ru-RU" sz="1200" dirty="0" smtClean="0">
                <a:solidFill>
                  <a:srgbClr val="FF0000"/>
                </a:solidFill>
              </a:rPr>
              <a:t>Абсолютный победитель </a:t>
            </a:r>
            <a:r>
              <a:rPr lang="ru-RU" sz="1200" dirty="0" smtClean="0"/>
              <a:t>Всероссийского конкурса, 2018 год  </a:t>
            </a:r>
            <a:endParaRPr lang="ru-RU" sz="1200" dirty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202026" y="2804891"/>
            <a:ext cx="203121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Митрофанова Наталья Юрьевна,</a:t>
            </a:r>
          </a:p>
          <a:p>
            <a:r>
              <a:rPr lang="ru-RU" sz="1200" dirty="0" smtClean="0"/>
              <a:t>учитель химии МБОУ «Лицей №159» </a:t>
            </a:r>
            <a:r>
              <a:rPr lang="ru-RU" sz="1200" dirty="0" err="1"/>
              <a:t>г</a:t>
            </a:r>
            <a:r>
              <a:rPr lang="ru-RU" sz="1200" dirty="0" err="1" smtClean="0"/>
              <a:t>.Казани</a:t>
            </a:r>
            <a:endParaRPr lang="ru-RU" sz="1200" dirty="0" smtClean="0"/>
          </a:p>
          <a:p>
            <a:r>
              <a:rPr lang="ru-RU" sz="1200" b="1" dirty="0" smtClean="0"/>
              <a:t>Лауреат</a:t>
            </a:r>
            <a:r>
              <a:rPr lang="ru-RU" sz="1200" dirty="0" smtClean="0"/>
              <a:t> </a:t>
            </a:r>
            <a:r>
              <a:rPr lang="ru-RU" sz="1200" dirty="0"/>
              <a:t>Всероссийского </a:t>
            </a:r>
            <a:r>
              <a:rPr lang="ru-RU" sz="1200" dirty="0" smtClean="0"/>
              <a:t>конкурса, 2012 год </a:t>
            </a:r>
            <a:endParaRPr lang="ru-RU" sz="1200" dirty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  <p:sp>
        <p:nvSpPr>
          <p:cNvPr id="16" name="TextBox 15"/>
          <p:cNvSpPr txBox="1"/>
          <p:nvPr/>
        </p:nvSpPr>
        <p:spPr>
          <a:xfrm>
            <a:off x="4376056" y="2804891"/>
            <a:ext cx="2271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Бань Виктория Александровна,</a:t>
            </a:r>
          </a:p>
          <a:p>
            <a:r>
              <a:rPr lang="ru-RU" sz="1200" dirty="0" smtClean="0"/>
              <a:t>учитель истории и обществознания МБОУ «СОШ №10» </a:t>
            </a:r>
            <a:r>
              <a:rPr lang="ru-RU" sz="1200" dirty="0" err="1" smtClean="0"/>
              <a:t>Лениногорского</a:t>
            </a:r>
            <a:r>
              <a:rPr lang="ru-RU" sz="1200" dirty="0" smtClean="0"/>
              <a:t> муниципального района</a:t>
            </a:r>
          </a:p>
          <a:p>
            <a:r>
              <a:rPr lang="ru-RU" sz="1200" b="1" dirty="0" smtClean="0"/>
              <a:t>Лауреат </a:t>
            </a:r>
            <a:r>
              <a:rPr lang="ru-RU" sz="1200" dirty="0"/>
              <a:t>Всероссийского </a:t>
            </a:r>
            <a:r>
              <a:rPr lang="ru-RU" sz="1200" dirty="0" smtClean="0"/>
              <a:t>конкурса, 2017 год </a:t>
            </a:r>
            <a:endParaRPr lang="ru-RU" sz="1200" dirty="0"/>
          </a:p>
          <a:p>
            <a:r>
              <a:rPr lang="ru-RU" sz="1200" dirty="0" smtClean="0"/>
              <a:t>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09277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291DC1C-78F5-4770-87F6-FA66ADC4A7FF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5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3"/>
            <a:ext cx="1027529" cy="10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51521" y="1999545"/>
            <a:ext cx="87849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БЛАГОДАРЮ ЗА ВНИМАНИЕ!</a:t>
            </a:r>
          </a:p>
        </p:txBody>
      </p:sp>
      <p:sp>
        <p:nvSpPr>
          <p:cNvPr id="8" name="AutoShape 4"/>
          <p:cNvSpPr>
            <a:spLocks noChangeArrowheads="1"/>
          </p:cNvSpPr>
          <p:nvPr/>
        </p:nvSpPr>
        <p:spPr bwMode="auto">
          <a:xfrm>
            <a:off x="35496" y="4801791"/>
            <a:ext cx="9073008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47735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30574" y="4802294"/>
            <a:ext cx="9113426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dirty="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14911" y="-21999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Раннее выявление отклонений в состоянии здоровья школьников с использованием аппаратно-программного комплекса "</a:t>
            </a:r>
            <a:r>
              <a:rPr lang="ru-RU" sz="2400" b="1" kern="0" dirty="0" err="1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АРМИС</a:t>
            </a:r>
            <a:r>
              <a:rPr 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"</a:t>
            </a:r>
            <a:endParaRPr lang="ru-RU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1357052"/>
            <a:ext cx="65527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300"/>
              </a:spcBef>
              <a:spcAft>
                <a:spcPts val="0"/>
              </a:spcAft>
              <a:buClr>
                <a:srgbClr val="EB641B"/>
              </a:buClr>
              <a:buSzPct val="68000"/>
              <a:defRPr/>
            </a:pPr>
            <a:r>
              <a:rPr lang="ru-RU" sz="2400" kern="0" dirty="0">
                <a:solidFill>
                  <a:srgbClr val="000000"/>
                </a:solidFill>
              </a:rPr>
              <a:t>Позволяет выявлять  отклонения   в сердечно-сосудистой,  дыхательной, зрительной,  слуховой и центральной нервной системах</a:t>
            </a:r>
          </a:p>
        </p:txBody>
      </p:sp>
      <p:pic>
        <p:nvPicPr>
          <p:cNvPr id="7" name="Picture 3" descr="C:\Work\Projects\Armis\Plakat\notebook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1400506"/>
            <a:ext cx="1808559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C:\Work\Projects\Armis\Plakat\box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622" y="2981686"/>
            <a:ext cx="2660192" cy="173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" y="26142"/>
            <a:ext cx="884337" cy="8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88579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91DC1C-78F5-4770-87F6-FA66ADC4A7FF}" type="slidenum">
              <a:rPr kumimoji="0" lang="ru-R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5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3"/>
            <a:ext cx="1027529" cy="10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115616" y="-6927"/>
            <a:ext cx="79208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Результаты доврачебной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dirty="0" err="1" smtClean="0">
                <a:solidFill>
                  <a:srgbClr val="C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скрининговой</a:t>
            </a:r>
            <a:r>
              <a:rPr lang="ru-RU" sz="2800" b="1" kern="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/>
                <a:cs typeface="Arial" panose="020B0604020202020204" pitchFamily="34" charset="0"/>
              </a:rPr>
              <a:t> диагностики </a:t>
            </a:r>
            <a:endParaRPr lang="ru-RU" sz="2800" kern="0" dirty="0" smtClean="0">
              <a:solidFill>
                <a:srgbClr val="C00000"/>
              </a:solidFill>
              <a:latin typeface="Arial" panose="020B0604020202020204" pitchFamily="34" charset="0"/>
              <a:ea typeface="Microsoft YaHei"/>
              <a:cs typeface="Arial" panose="020B0604020202020204" pitchFamily="34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282532"/>
              </p:ext>
            </p:extLst>
          </p:nvPr>
        </p:nvGraphicFramePr>
        <p:xfrm>
          <a:off x="505171" y="1082226"/>
          <a:ext cx="8507288" cy="3600089"/>
        </p:xfrm>
        <a:graphic>
          <a:graphicData uri="http://schemas.openxmlformats.org/drawingml/2006/table">
            <a:tbl>
              <a:tblPr firstRow="1" firstCol="1" bandRow="1"/>
              <a:tblGrid>
                <a:gridCol w="25922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643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62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977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12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2016 год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 год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 год </a:t>
                      </a:r>
                    </a:p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(3 квартала)</a:t>
                      </a: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955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     обследованных обучающихся </a:t>
                      </a:r>
                      <a:endParaRPr lang="ru-RU" sz="160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12430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6265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9498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28193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3704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Количество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обучающихся,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направленных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55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лечебно-профилактические учреждения для подтверждения результатов обследования </a:t>
                      </a:r>
                      <a:endParaRPr lang="ru-RU" sz="1550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5382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1868</a:t>
                      </a: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1381</a:t>
                      </a:r>
                      <a:endParaRPr lang="ru-RU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Tahoma"/>
                          <a:ea typeface="Microsoft YaHei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1" dirty="0" smtClean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8631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0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AutoShape 4"/>
          <p:cNvSpPr>
            <a:spLocks noChangeArrowheads="1"/>
          </p:cNvSpPr>
          <p:nvPr/>
        </p:nvSpPr>
        <p:spPr bwMode="auto">
          <a:xfrm>
            <a:off x="0" y="4802294"/>
            <a:ext cx="9108504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dirty="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1524315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144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02273" y="147061"/>
            <a:ext cx="727280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1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48905" y="26144"/>
            <a:ext cx="7992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Рекомендации к недельному режиму  </a:t>
            </a:r>
            <a:b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</a:b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двигательной активности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3439"/>
            <a:ext cx="8291513" cy="400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AutoShape 4"/>
          <p:cNvSpPr>
            <a:spLocks noChangeArrowheads="1"/>
          </p:cNvSpPr>
          <p:nvPr/>
        </p:nvSpPr>
        <p:spPr bwMode="auto">
          <a:xfrm>
            <a:off x="0" y="4802294"/>
            <a:ext cx="9108504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dirty="0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2025015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AutoShape 4"/>
          <p:cNvSpPr>
            <a:spLocks noChangeArrowheads="1"/>
          </p:cNvSpPr>
          <p:nvPr/>
        </p:nvSpPr>
        <p:spPr bwMode="auto">
          <a:xfrm>
            <a:off x="0" y="4802294"/>
            <a:ext cx="9144000" cy="288836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48155 h 288925"/>
              <a:gd name="T6" fmla="*/ 8370888 w 8370888"/>
              <a:gd name="T7" fmla="*/ 288925 h 288925"/>
              <a:gd name="T8" fmla="*/ 8370888 w 8370888"/>
              <a:gd name="T9" fmla="*/ 288925 h 288925"/>
              <a:gd name="T10" fmla="*/ 48155 w 8370888"/>
              <a:gd name="T11" fmla="*/ 288925 h 288925"/>
              <a:gd name="T12" fmla="*/ 0 w 8370888"/>
              <a:gd name="T13" fmla="*/ 240770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/>
          <a:p>
            <a:pPr algn="r"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>
                <a:solidFill>
                  <a:srgbClr val="FFFFFF"/>
                </a:solidFill>
              </a:rPr>
              <a:t>Министерство образования и науки Республики Татарстан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2" y="2858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Реализация технологий массовой первичной профилактики «школьных форм патологий»</a:t>
            </a:r>
            <a:br>
              <a:rPr lang="ru-RU" alt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</a:br>
            <a:r>
              <a:rPr lang="ru-RU" altLang="ru-RU" sz="2400" b="1" kern="0" dirty="0">
                <a:solidFill>
                  <a:srgbClr val="C00000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(технологии В.Ф. Базарного)</a:t>
            </a:r>
            <a:endParaRPr lang="ru-RU" sz="2400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C:\Users\Соркина\Documents\Совещания\Дни Татарстана в Москве\МОСКВА\P107061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54504"/>
            <a:ext cx="2992578" cy="185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C:\Users\Соркина\Documents\Совещания\Дни Татарстана в Москве\МОСКВА\P1070640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6" y="1154505"/>
            <a:ext cx="3230939" cy="185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BA79~1\AppData\Local\Temp\Rar$DI18.672\IMG_9740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5646" y="3025674"/>
            <a:ext cx="3004556" cy="17620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3" descr="C:\Users\BA79~1\AppData\Local\Temp\Rar$DI23.422\P1120004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3025674"/>
            <a:ext cx="3230939" cy="1747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3"/>
            <a:ext cx="1027529" cy="103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3339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643062" y="913210"/>
            <a:ext cx="2920604" cy="3888581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Tx/>
              <a:buChar char="-"/>
              <a:defRPr/>
            </a:pPr>
            <a:endParaRPr lang="ru-RU" sz="1500" dirty="0">
              <a:latin typeface="+mj-lt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1500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057900" y="4767263"/>
            <a:ext cx="1600200" cy="273844"/>
          </a:xfrm>
        </p:spPr>
        <p:txBody>
          <a:bodyPr/>
          <a:lstStyle/>
          <a:p>
            <a:pPr>
              <a:defRPr/>
            </a:pPr>
            <a:fld id="{A3AE83FB-2F03-46E8-A7BA-4FB7D4A12A1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223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970584" y="80732"/>
            <a:ext cx="59326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b="1" kern="0" dirty="0">
                <a:solidFill>
                  <a:srgbClr val="1F497D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b="1" kern="0" dirty="0">
                <a:solidFill>
                  <a:srgbClr val="C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Республиканская зарядка</a:t>
            </a:r>
            <a:endParaRPr lang="ru-RU" sz="2800" b="1" kern="0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712" y="895365"/>
            <a:ext cx="5724636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36947" eaLnBrk="0" hangingPunct="0">
              <a:spcBef>
                <a:spcPts val="600"/>
              </a:spcBef>
              <a:buSzPct val="100000"/>
              <a:tabLst>
                <a:tab pos="0" algn="l"/>
                <a:tab pos="685800" algn="l"/>
                <a:tab pos="1371600" algn="l"/>
                <a:tab pos="2057400" algn="l"/>
                <a:tab pos="2743200" algn="l"/>
                <a:tab pos="3429000" algn="l"/>
                <a:tab pos="4114800" algn="l"/>
                <a:tab pos="4800600" algn="l"/>
                <a:tab pos="5486400" algn="l"/>
                <a:tab pos="6172200" algn="l"/>
                <a:tab pos="6858000" algn="l"/>
                <a:tab pos="7543800" algn="l"/>
              </a:tabLst>
            </a:pPr>
            <a:r>
              <a:rPr lang="ru-RU" sz="1500" b="1" kern="0" dirty="0">
                <a:solidFill>
                  <a:srgbClr val="000000"/>
                </a:solidFill>
                <a:latin typeface="Tahoma" pitchFamily="32" charset="0"/>
                <a:ea typeface="Microsoft YaHei"/>
                <a:cs typeface="Tahoma" pitchFamily="32" charset="0"/>
              </a:rPr>
              <a:t> 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7" y="614424"/>
            <a:ext cx="3384376" cy="2106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http://zdravo-russia.ru/images/ph/d/dN/i_dNqijZYRu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6" y="615625"/>
            <a:ext cx="3468998" cy="2087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http://mdms.tatarstan.ru/file/photoreport/view_103909_5056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62559"/>
            <a:ext cx="3384375" cy="19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://zdravo-russia.ru/images/ph/7/7S/i_7SrTIwOv2R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3666" y="2762558"/>
            <a:ext cx="3518821" cy="19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" y="26144"/>
            <a:ext cx="971597" cy="977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905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"/>
          <p:cNvSpPr>
            <a:spLocks noGrp="1"/>
          </p:cNvSpPr>
          <p:nvPr>
            <p:ph type="title"/>
          </p:nvPr>
        </p:nvSpPr>
        <p:spPr>
          <a:xfrm>
            <a:off x="-182563" y="41275"/>
            <a:ext cx="9326563" cy="936625"/>
          </a:xfrm>
        </p:spPr>
        <p:txBody>
          <a:bodyPr/>
          <a:lstStyle/>
          <a:p>
            <a:pPr marL="342900" indent="342900"/>
            <a:r>
              <a:rPr lang="ru-RU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реализации ВФСК ГТО за 2014-2018 гг.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ahoma" pitchFamily="34" charset="0"/>
                <a:cs typeface="Tahoma" pitchFamily="34" charset="0"/>
              </a:rPr>
            </a:br>
            <a:endParaRPr lang="ru-RU" sz="2000" b="1" dirty="0" smtClean="0">
              <a:solidFill>
                <a:srgbClr val="00206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2582" name="Номер слайда 1"/>
          <p:cNvSpPr>
            <a:spLocks noGrp="1"/>
          </p:cNvSpPr>
          <p:nvPr>
            <p:ph type="sldNum" sz="quarter" idx="12"/>
          </p:nvPr>
        </p:nvSpPr>
        <p:spPr bwMode="auto">
          <a:xfrm>
            <a:off x="6553200" y="4569619"/>
            <a:ext cx="2133600" cy="27384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2A24AC87-D576-4958-9938-98A3A195F773}" type="slidenum">
              <a:rPr lang="ru-RU" altLang="ru-RU" sz="1200" smtClean="0">
                <a:solidFill>
                  <a:srgbClr val="898989"/>
                </a:solidFill>
                <a:latin typeface="Arial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ru-RU" altLang="ru-RU" sz="1200" smtClean="0">
              <a:solidFill>
                <a:srgbClr val="898989"/>
              </a:solidFill>
              <a:latin typeface="Arial" charset="0"/>
            </a:endParaRPr>
          </a:p>
        </p:txBody>
      </p:sp>
      <p:pic>
        <p:nvPicPr>
          <p:cNvPr id="9" name="Picture 2" descr="C:\Users\User\Desktop\августовка-2017\дизайн\логотип_основной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143"/>
            <a:ext cx="755575" cy="75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931214" y="1145025"/>
            <a:ext cx="788925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defRPr/>
            </a:pPr>
            <a:endParaRPr lang="ru-RU" altLang="ru-RU" b="1" dirty="0" smtClean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>
              <a:defRPr/>
            </a:pPr>
            <a:endParaRPr lang="ru-RU" altLang="ru-RU" sz="2400" b="1" dirty="0" smtClean="0">
              <a:solidFill>
                <a:schemeClr val="tx2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Содержимое 7"/>
          <p:cNvSpPr txBox="1">
            <a:spLocks/>
          </p:cNvSpPr>
          <p:nvPr/>
        </p:nvSpPr>
        <p:spPr bwMode="auto">
          <a:xfrm>
            <a:off x="251521" y="786064"/>
            <a:ext cx="8892480" cy="69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>
              <a:spcBef>
                <a:spcPct val="20000"/>
              </a:spcBef>
              <a:buFont typeface="Arial" charset="0"/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2018г.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в системе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АИС ГТО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зарегистрировано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86,7%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школьников Татарстана (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398 159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чел.)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800" b="1" dirty="0" smtClean="0">
              <a:solidFill>
                <a:schemeClr val="accent1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С мая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2014г. по январь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2017 года 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263 792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школьника выполнили нормативы ВФСК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ГТО (</a:t>
            </a: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86</a:t>
            </a:r>
            <a:r>
              <a:rPr lang="ru-RU" sz="1800" b="1" dirty="0">
                <a:solidFill>
                  <a:srgbClr val="FF0000"/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%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от общего числа школьников, выполнявших нормативы </a:t>
            </a: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ahoma" pitchFamily="34" charset="0"/>
                <a:cs typeface="Arial" panose="020B0604020202020204" pitchFamily="34" charset="0"/>
              </a:rPr>
              <a:t>ГТО)</a:t>
            </a: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ea typeface="Tahoma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6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ct val="20000"/>
              </a:spcBef>
            </a:pPr>
            <a:r>
              <a:rPr lang="ru-RU" sz="1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65 840 </a:t>
            </a:r>
            <a:r>
              <a:rPr lang="ru-RU" sz="18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школьников стали обладателями знаков отличия ВФСК ГТО</a:t>
            </a:r>
          </a:p>
          <a:p>
            <a:pPr algn="just">
              <a:spcBef>
                <a:spcPct val="20000"/>
              </a:spcBef>
              <a:buFont typeface="Arial" charset="0"/>
              <a:buNone/>
            </a:pPr>
            <a:endParaRPr lang="ru-RU" sz="1600" dirty="0">
              <a:solidFill>
                <a:schemeClr val="accent1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7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884752"/>
            <a:ext cx="2316246" cy="1916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D:\МОиН РТ\ШКОЛЫ\Вид спорта\ГТО\Фото\Юнармия\gold4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884752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ополнительно\Минмол РТ\Фото\print_2507707_213395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508" y="2944871"/>
            <a:ext cx="2785214" cy="1856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4"/>
          <p:cNvSpPr>
            <a:spLocks noChangeArrowheads="1"/>
          </p:cNvSpPr>
          <p:nvPr/>
        </p:nvSpPr>
        <p:spPr bwMode="auto">
          <a:xfrm>
            <a:off x="0" y="4801791"/>
            <a:ext cx="9144000" cy="289322"/>
          </a:xfrm>
          <a:custGeom>
            <a:avLst/>
            <a:gdLst>
              <a:gd name="T0" fmla="*/ 0 w 8370888"/>
              <a:gd name="T1" fmla="*/ 0 h 288925"/>
              <a:gd name="T2" fmla="*/ 8322733 w 8370888"/>
              <a:gd name="T3" fmla="*/ 0 h 288925"/>
              <a:gd name="T4" fmla="*/ 8370888 w 8370888"/>
              <a:gd name="T5" fmla="*/ 1542845 h 288925"/>
              <a:gd name="T6" fmla="*/ 8370888 w 8370888"/>
              <a:gd name="T7" fmla="*/ 9256934 h 288925"/>
              <a:gd name="T8" fmla="*/ 8370888 w 8370888"/>
              <a:gd name="T9" fmla="*/ 9256934 h 288925"/>
              <a:gd name="T10" fmla="*/ 48155 w 8370888"/>
              <a:gd name="T11" fmla="*/ 9256934 h 288925"/>
              <a:gd name="T12" fmla="*/ 0 w 8370888"/>
              <a:gd name="T13" fmla="*/ 7714074 h 288925"/>
              <a:gd name="T14" fmla="*/ 0 w 8370888"/>
              <a:gd name="T15" fmla="*/ 0 h 28892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8370888"/>
              <a:gd name="T25" fmla="*/ 0 h 288925"/>
              <a:gd name="T26" fmla="*/ 8370888 w 8370888"/>
              <a:gd name="T27" fmla="*/ 288925 h 28892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8370888" h="288925">
                <a:moveTo>
                  <a:pt x="0" y="0"/>
                </a:moveTo>
                <a:lnTo>
                  <a:pt x="8322733" y="0"/>
                </a:lnTo>
                <a:lnTo>
                  <a:pt x="8370888" y="48155"/>
                </a:lnTo>
                <a:lnTo>
                  <a:pt x="8370888" y="288925"/>
                </a:lnTo>
                <a:lnTo>
                  <a:pt x="48155" y="288925"/>
                </a:lnTo>
                <a:lnTo>
                  <a:pt x="0" y="240770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4780C5"/>
              </a:gs>
              <a:gs pos="100000">
                <a:srgbClr val="254872"/>
              </a:gs>
            </a:gsLst>
            <a:lin ang="10800000" scaled="1"/>
          </a:gradFill>
          <a:ln w="25560">
            <a:solidFill>
              <a:srgbClr val="385D8A"/>
            </a:solidFill>
            <a:miter lim="800000"/>
            <a:headEnd/>
            <a:tailEnd/>
          </a:ln>
          <a:effectLst>
            <a:outerShdw dist="38184" dir="2700000" algn="ctr" rotWithShape="0">
              <a:srgbClr val="000000">
                <a:alpha val="40033"/>
              </a:srgbClr>
            </a:outerShdw>
          </a:effectLst>
        </p:spPr>
        <p:txBody>
          <a:bodyPr lIns="67500" tIns="35100" rIns="67500" bIns="35100" anchor="ctr"/>
          <a:lstStyle>
            <a:lvl1pPr eaLnBrk="0" hangingPunct="0">
              <a:spcBef>
                <a:spcPts val="8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32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spcBef>
                <a:spcPts val="7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8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spcBef>
                <a:spcPts val="5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000">
                <a:solidFill>
                  <a:srgbClr val="000000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r" eaLnBrk="1" fontAlgn="auto" hangingPunct="1">
              <a:spcBef>
                <a:spcPct val="0"/>
              </a:spcBef>
              <a:spcAft>
                <a:spcPts val="0"/>
              </a:spcAft>
              <a:buClrTx/>
            </a:pPr>
            <a:r>
              <a:rPr lang="ru-RU" altLang="ru-RU" sz="1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Министерство образования и науки Республики Татарстан</a:t>
            </a:r>
          </a:p>
        </p:txBody>
      </p:sp>
    </p:spTree>
    <p:extLst>
      <p:ext uri="{BB962C8B-B14F-4D97-AF65-F5344CB8AC3E}">
        <p14:creationId xmlns:p14="http://schemas.microsoft.com/office/powerpoint/2010/main" val="3877257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8893</TotalTime>
  <Words>1915</Words>
  <Application>Microsoft Office PowerPoint</Application>
  <PresentationFormat>Экран (16:9)</PresentationFormat>
  <Paragraphs>475</Paragraphs>
  <Slides>34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42" baseType="lpstr">
      <vt:lpstr>Microsoft YaHei</vt:lpstr>
      <vt:lpstr>Arial</vt:lpstr>
      <vt:lpstr>Arial Unicode MS</vt:lpstr>
      <vt:lpstr>Calibri</vt:lpstr>
      <vt:lpstr>Tahoma</vt:lpstr>
      <vt:lpstr>Times New Roman</vt:lpstr>
      <vt:lpstr>Wingdings</vt:lpstr>
      <vt:lpstr>5_Тема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Итоги реализации ВФСК ГТО за 2014-2018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Развитие кадрового потенциала системы  физического воспитания</vt:lpstr>
      <vt:lpstr>Всероссийский конкурс «Учитель здоровья России»</vt:lpstr>
      <vt:lpstr>Презентация PowerPoint</vt:lpstr>
    </vt:vector>
  </TitlesOfParts>
  <Company>МОиН РТ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Windows User</cp:lastModifiedBy>
  <cp:revision>729</cp:revision>
  <cp:lastPrinted>2018-12-03T12:43:00Z</cp:lastPrinted>
  <dcterms:created xsi:type="dcterms:W3CDTF">2009-12-08T06:57:32Z</dcterms:created>
  <dcterms:modified xsi:type="dcterms:W3CDTF">2018-12-04T16:34:05Z</dcterms:modified>
</cp:coreProperties>
</file>