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57" r:id="rId9"/>
    <p:sldId id="258" r:id="rId10"/>
    <p:sldId id="270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8AACB-181A-40EF-BA33-EA05D1B129DC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343CE-472F-4391-890E-215CB07E5A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66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27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5FCC8C-1E1E-4D8E-81AA-58A214ACD125}" type="datetime1">
              <a:rPr kumimoji="0" lang="ru-RU" altLang="ru-RU" sz="1200" smtClean="0"/>
              <a:pPr/>
              <a:t>02.12.2018</a:t>
            </a:fld>
            <a:endParaRPr kumimoji="0" lang="ru-RU" altLang="ru-RU" sz="1200" smtClean="0"/>
          </a:p>
        </p:txBody>
      </p:sp>
      <p:sp>
        <p:nvSpPr>
          <p:cNvPr id="12800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33A411A-EBB6-430C-A922-6BFA3A9DAAB3}" type="slidenum">
              <a:rPr kumimoji="0" lang="ru-RU" altLang="ru-RU" sz="1200" smtClean="0"/>
              <a:pPr/>
              <a:t>1</a:t>
            </a:fld>
            <a:endParaRPr kumimoji="0" lang="ru-RU" altLang="ru-RU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0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03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607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8A2CF-E800-4A79-9803-597773292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46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3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93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13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81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60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344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47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52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94CB5-B39D-4343-92C7-8A2F315EFA05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EE83-C26E-499F-B3D4-8269E053D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51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1295400"/>
            <a:ext cx="8534400" cy="3276600"/>
          </a:xfrm>
        </p:spPr>
        <p:txBody>
          <a:bodyPr rtlCol="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000" b="1" dirty="0" smtClean="0">
                <a:latin typeface="+mn-lt"/>
              </a:rPr>
              <a:t>От цели к результатам.</a:t>
            </a:r>
            <a:br>
              <a:rPr lang="ru-RU" altLang="ru-RU" sz="4000" b="1" dirty="0" smtClean="0">
                <a:latin typeface="+mn-lt"/>
              </a:rPr>
            </a:br>
            <a:r>
              <a:rPr lang="ru-RU" altLang="ru-RU" sz="4000" b="1" dirty="0" smtClean="0">
                <a:latin typeface="+mn-lt"/>
              </a:rPr>
              <a:t>Новые подходы к оцениванию обучающихся на уроках</a:t>
            </a:r>
            <a:br>
              <a:rPr lang="ru-RU" altLang="ru-RU" sz="4000" b="1" dirty="0" smtClean="0">
                <a:latin typeface="+mn-lt"/>
              </a:rPr>
            </a:br>
            <a:r>
              <a:rPr lang="ru-RU" altLang="ru-RU" sz="4000" b="1" dirty="0" smtClean="0">
                <a:latin typeface="+mn-lt"/>
              </a:rPr>
              <a:t>физической культуры.</a:t>
            </a:r>
            <a:r>
              <a:rPr lang="ru-RU" altLang="ru-RU" sz="4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/>
            </a:r>
            <a:br>
              <a:rPr lang="ru-RU" altLang="ru-RU" sz="4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ru-RU" altLang="ru-RU" sz="3200" dirty="0" smtClean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46775" y="4914165"/>
            <a:ext cx="6400800" cy="1752600"/>
          </a:xfrm>
        </p:spPr>
        <p:txBody>
          <a:bodyPr>
            <a:normAutofit lnSpcReduction="10000"/>
          </a:bodyPr>
          <a:lstStyle/>
          <a:p>
            <a:pPr algn="r"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Алексей Иванович Машковцев,</a:t>
            </a:r>
          </a:p>
          <a:p>
            <a:pPr algn="r">
              <a:defRPr/>
            </a:pPr>
            <a:r>
              <a:rPr lang="ru-RU" sz="2400" dirty="0">
                <a:solidFill>
                  <a:schemeClr val="tx1"/>
                </a:solidFill>
              </a:rPr>
              <a:t>з</a:t>
            </a:r>
            <a:r>
              <a:rPr lang="ru-RU" sz="2400" dirty="0" smtClean="0">
                <a:solidFill>
                  <a:schemeClr val="tx1"/>
                </a:solidFill>
              </a:rPr>
              <a:t>аведующий кафедрой</a:t>
            </a:r>
          </a:p>
          <a:p>
            <a:pPr algn="r"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физической культуры и спорта</a:t>
            </a:r>
          </a:p>
          <a:p>
            <a:pPr algn="r"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ОАНО «Школа «ЛЕТОВО»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98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Взаимодействие. Спортивные игры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79930"/>
              </p:ext>
            </p:extLst>
          </p:nvPr>
        </p:nvGraphicFramePr>
        <p:xfrm>
          <a:off x="179512" y="1556792"/>
          <a:ext cx="8820150" cy="49387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018"/>
                <a:gridCol w="7740132"/>
              </a:tblGrid>
              <a:tr h="274373">
                <a:tc>
                  <a:txBody>
                    <a:bodyPr/>
                    <a:lstStyle/>
                    <a:p>
                      <a:pPr indent="317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Уровень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indent="317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Дескриптор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</a:tr>
              <a:tr h="274373">
                <a:tc>
                  <a:txBody>
                    <a:bodyPr/>
                    <a:lstStyle/>
                    <a:p>
                      <a:pPr indent="317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indent="317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Учащийся не достиг ни одного из уровней, описанных ниже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</a:tr>
              <a:tr h="548746">
                <a:tc>
                  <a:txBody>
                    <a:bodyPr/>
                    <a:lstStyle/>
                    <a:p>
                      <a:pPr indent="317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indent="317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Обучающийся </a:t>
                      </a:r>
                      <a:r>
                        <a:rPr lang="ru-RU" sz="1800" dirty="0">
                          <a:effectLst/>
                        </a:rPr>
                        <a:t>совершенно не заметен в игре, взаимодействие с партнерами практически отсутствует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</a:tr>
              <a:tr h="548746">
                <a:tc>
                  <a:txBody>
                    <a:bodyPr/>
                    <a:lstStyle/>
                    <a:p>
                      <a:pPr indent="317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indent="317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Обучающийся </a:t>
                      </a:r>
                      <a:r>
                        <a:rPr lang="ru-RU" sz="1800" dirty="0">
                          <a:effectLst/>
                        </a:rPr>
                        <a:t>обозначает свою активность и практически не взаимодействует с партнерами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</a:tr>
              <a:tr h="548746">
                <a:tc>
                  <a:txBody>
                    <a:bodyPr/>
                    <a:lstStyle/>
                    <a:p>
                      <a:pPr indent="317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indent="317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Обучающийся </a:t>
                      </a:r>
                      <a:r>
                        <a:rPr lang="ru-RU" sz="1800" dirty="0">
                          <a:effectLst/>
                        </a:rPr>
                        <a:t>пытается быть активным, взаимодействия с партнерами получаются лишь изредка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</a:tr>
              <a:tr h="548746">
                <a:tc>
                  <a:txBody>
                    <a:bodyPr/>
                    <a:lstStyle/>
                    <a:p>
                      <a:pPr indent="317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indent="317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Обучающийся </a:t>
                      </a:r>
                      <a:r>
                        <a:rPr lang="ru-RU" sz="1800" dirty="0">
                          <a:effectLst/>
                        </a:rPr>
                        <a:t>не достаточно активен в игре, взаимодействия с партнерами получаются не всегда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</a:tr>
              <a:tr h="548746">
                <a:tc>
                  <a:txBody>
                    <a:bodyPr/>
                    <a:lstStyle/>
                    <a:p>
                      <a:pPr indent="317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indent="317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Обучающийся </a:t>
                      </a:r>
                      <a:r>
                        <a:rPr lang="ru-RU" sz="1800" dirty="0">
                          <a:effectLst/>
                        </a:rPr>
                        <a:t>не достаточно активен в игре, но хорошо взаимодействует с партнерами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</a:tr>
              <a:tr h="548746">
                <a:tc>
                  <a:txBody>
                    <a:bodyPr/>
                    <a:lstStyle/>
                    <a:p>
                      <a:pPr indent="317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indent="317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Обучающийся </a:t>
                      </a:r>
                      <a:r>
                        <a:rPr lang="ru-RU" sz="1800" dirty="0">
                          <a:effectLst/>
                        </a:rPr>
                        <a:t>активно участвует в игре, но не достиг хорошего взаимодействия с партнерами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</a:tr>
              <a:tr h="548746">
                <a:tc>
                  <a:txBody>
                    <a:bodyPr/>
                    <a:lstStyle/>
                    <a:p>
                      <a:pPr indent="317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indent="317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Обучающийся </a:t>
                      </a:r>
                      <a:r>
                        <a:rPr lang="ru-RU" sz="1800" dirty="0">
                          <a:effectLst/>
                        </a:rPr>
                        <a:t>отлично взаимодействует с партнерами по команде, активно участвует в игре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</a:tr>
              <a:tr h="548746">
                <a:tc>
                  <a:txBody>
                    <a:bodyPr/>
                    <a:lstStyle/>
                    <a:p>
                      <a:pPr indent="317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indent="317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Обучающийся </a:t>
                      </a:r>
                      <a:r>
                        <a:rPr lang="ru-RU" sz="1800" dirty="0">
                          <a:effectLst/>
                        </a:rPr>
                        <a:t>демонстрирует полное взаимопонимание между партнерами по команде, берет на себя ответственность за принятие решений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28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522288" y="27940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latin typeface="+mn-lt"/>
              </a:rPr>
              <a:t>Образовательный эффект </a:t>
            </a:r>
            <a:r>
              <a:rPr lang="ru-RU" altLang="ru-RU" b="1" dirty="0" err="1" smtClean="0">
                <a:latin typeface="+mn-lt"/>
              </a:rPr>
              <a:t>критериального</a:t>
            </a:r>
            <a:r>
              <a:rPr lang="ru-RU" altLang="ru-RU" b="1" dirty="0" smtClean="0">
                <a:latin typeface="+mn-lt"/>
              </a:rPr>
              <a:t>  оценивания </a:t>
            </a: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>
          <a:xfrm>
            <a:off x="250825" y="1763713"/>
            <a:ext cx="8629650" cy="4525962"/>
          </a:xfrm>
        </p:spPr>
        <p:txBody>
          <a:bodyPr rtlCol="0">
            <a:noAutofit/>
          </a:bodyPr>
          <a:lstStyle/>
          <a:p>
            <a:pPr indent="352425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800" dirty="0" smtClean="0"/>
              <a:t>обучающийся получает представление о целях и предполагаемых результатах своей учебной деятельности;</a:t>
            </a:r>
          </a:p>
          <a:p>
            <a:pPr indent="352425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800" dirty="0" smtClean="0"/>
              <a:t>обучающийся заранее может оценить свои сильные и слабые стороны, разумнее распределить собственные ресурсы; </a:t>
            </a:r>
          </a:p>
          <a:p>
            <a:pPr indent="352425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800" dirty="0" smtClean="0"/>
              <a:t>учитель превращается из сурового судьи в заинтересованного помощника и консультанта; </a:t>
            </a:r>
          </a:p>
          <a:p>
            <a:pPr indent="352425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800" dirty="0" smtClean="0"/>
              <a:t>у обучающегося есть возможность высказывать свою точку зрения в ходе обсуждения критериев, что приводит к снижению школьной тревожности.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3994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296863" y="414338"/>
            <a:ext cx="87122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 err="1" smtClean="0">
                <a:latin typeface="+mn-lt"/>
              </a:rPr>
              <a:t>Критериальное</a:t>
            </a:r>
            <a:r>
              <a:rPr lang="ru-RU" altLang="ru-RU" b="1" dirty="0" smtClean="0">
                <a:latin typeface="+mn-lt"/>
              </a:rPr>
              <a:t> оценивание применяется для того, чтобы</a:t>
            </a:r>
          </a:p>
        </p:txBody>
      </p:sp>
      <p:sp>
        <p:nvSpPr>
          <p:cNvPr id="50179" name="Объект 2"/>
          <p:cNvSpPr>
            <a:spLocks noGrp="1"/>
          </p:cNvSpPr>
          <p:nvPr>
            <p:ph idx="1"/>
          </p:nvPr>
        </p:nvSpPr>
        <p:spPr>
          <a:xfrm>
            <a:off x="296863" y="1854200"/>
            <a:ext cx="8629650" cy="3340100"/>
          </a:xfrm>
        </p:spPr>
        <p:txBody>
          <a:bodyPr>
            <a:normAutofit fontScale="92500" lnSpcReduction="20000"/>
          </a:bodyPr>
          <a:lstStyle/>
          <a:p>
            <a:pPr indent="352425" algn="just" eaLnBrk="1" hangingPunct="1"/>
            <a:r>
              <a:rPr lang="ru-RU" altLang="ru-RU" dirty="0" smtClean="0"/>
              <a:t>обучающийся мог самостоятельно учиться, имея четкое представление, с какой </a:t>
            </a:r>
            <a:r>
              <a:rPr lang="ru-RU" altLang="ru-RU" b="1" dirty="0" smtClean="0"/>
              <a:t>целью</a:t>
            </a:r>
            <a:r>
              <a:rPr lang="ru-RU" altLang="ru-RU" dirty="0" smtClean="0">
                <a:solidFill>
                  <a:srgbClr val="FF3300"/>
                </a:solidFill>
              </a:rPr>
              <a:t> </a:t>
            </a:r>
            <a:r>
              <a:rPr lang="ru-RU" altLang="ru-RU" dirty="0" smtClean="0"/>
              <a:t>он это делает;</a:t>
            </a:r>
          </a:p>
          <a:p>
            <a:pPr indent="352425" algn="just" eaLnBrk="1" hangingPunct="1"/>
            <a:r>
              <a:rPr lang="ru-RU" altLang="ru-RU" dirty="0" smtClean="0"/>
              <a:t>обучающийся </a:t>
            </a:r>
            <a:r>
              <a:rPr lang="ru-RU" altLang="ru-RU" dirty="0" smtClean="0"/>
              <a:t>знал </a:t>
            </a:r>
            <a:r>
              <a:rPr lang="ru-RU" altLang="ru-RU" dirty="0" smtClean="0"/>
              <a:t>критерии оценивания, помогающие постепенно продвигаться </a:t>
            </a:r>
            <a:r>
              <a:rPr lang="ru-RU" altLang="ru-RU" b="1" dirty="0" smtClean="0"/>
              <a:t>к цели</a:t>
            </a:r>
            <a:r>
              <a:rPr lang="ru-RU" altLang="ru-RU" dirty="0" smtClean="0"/>
              <a:t>; </a:t>
            </a:r>
          </a:p>
          <a:p>
            <a:pPr indent="352425" algn="just" eaLnBrk="1" hangingPunct="1"/>
            <a:r>
              <a:rPr lang="ru-RU" altLang="ru-RU" dirty="0" smtClean="0"/>
              <a:t>обучающийся  получал  обратную связь, помогающую ему корректировать свои действия, направленные на достижение </a:t>
            </a:r>
            <a:r>
              <a:rPr lang="ru-RU" altLang="ru-RU" b="1" dirty="0" smtClean="0"/>
              <a:t>цели</a:t>
            </a:r>
            <a:r>
              <a:rPr lang="ru-RU" alt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25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215900" y="596900"/>
            <a:ext cx="8229600" cy="7429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latin typeface="+mn-lt"/>
              </a:rPr>
              <a:t>И в настоящем, и в будущем:</a:t>
            </a:r>
            <a:endParaRPr lang="ru-RU" altLang="ru-RU" b="1" dirty="0" smtClean="0">
              <a:latin typeface="+mn-lt"/>
            </a:endParaRPr>
          </a:p>
        </p:txBody>
      </p:sp>
      <p:sp>
        <p:nvSpPr>
          <p:cNvPr id="52227" name="Объект 2"/>
          <p:cNvSpPr>
            <a:spLocks noGrp="1"/>
          </p:cNvSpPr>
          <p:nvPr>
            <p:ph idx="1"/>
          </p:nvPr>
        </p:nvSpPr>
        <p:spPr>
          <a:xfrm>
            <a:off x="215900" y="1784350"/>
            <a:ext cx="8712200" cy="4095750"/>
          </a:xfrm>
        </p:spPr>
        <p:txBody>
          <a:bodyPr>
            <a:normAutofit lnSpcReduction="10000"/>
          </a:bodyPr>
          <a:lstStyle/>
          <a:p>
            <a:pPr indent="352425" algn="just" eaLnBrk="1" hangingPunct="1"/>
            <a:r>
              <a:rPr lang="ru-RU" altLang="ru-RU" smtClean="0"/>
              <a:t>Не оценивайте то, чему вы не учили!</a:t>
            </a:r>
          </a:p>
          <a:p>
            <a:pPr indent="352425" algn="just" eaLnBrk="1" hangingPunct="1"/>
            <a:r>
              <a:rPr lang="ru-RU" altLang="ru-RU" smtClean="0"/>
              <a:t>Критерии оценивания должны быть известны детям до начала изучения новой темы!</a:t>
            </a:r>
          </a:p>
          <a:p>
            <a:pPr indent="352425" algn="just" eaLnBrk="1" hangingPunct="1"/>
            <a:r>
              <a:rPr lang="ru-RU" altLang="ru-RU" smtClean="0"/>
              <a:t>Чем больше критериев, тем больше шансов у ученика быть успешным!</a:t>
            </a:r>
          </a:p>
          <a:p>
            <a:pPr indent="352425" algn="just" eaLnBrk="1" hangingPunct="1"/>
            <a:r>
              <a:rPr lang="ru-RU" altLang="ru-RU" smtClean="0"/>
              <a:t>Любая оценка – это стресс для ребенка. Помните об этом!</a:t>
            </a:r>
          </a:p>
        </p:txBody>
      </p:sp>
    </p:spTree>
    <p:extLst>
      <p:ext uri="{BB962C8B-B14F-4D97-AF65-F5344CB8AC3E}">
        <p14:creationId xmlns:p14="http://schemas.microsoft.com/office/powerpoint/2010/main" val="14046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Физкультура для жизни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634236"/>
              </p:ext>
            </p:extLst>
          </p:nvPr>
        </p:nvGraphicFramePr>
        <p:xfrm>
          <a:off x="431540" y="1673805"/>
          <a:ext cx="8190910" cy="4410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5455"/>
                <a:gridCol w="4095455"/>
              </a:tblGrid>
              <a:tr h="2205245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Настоящее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Будущее</a:t>
                      </a:r>
                      <a:endParaRPr lang="ru-RU" sz="3600" dirty="0"/>
                    </a:p>
                  </a:txBody>
                  <a:tcPr/>
                </a:tc>
              </a:tr>
              <a:tr h="2205245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Физическая подготовленность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Физкультурная</a:t>
                      </a:r>
                      <a:r>
                        <a:rPr lang="ru-RU" sz="3600" baseline="0" dirty="0" smtClean="0"/>
                        <a:t> образованность</a:t>
                      </a:r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9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Международный </a:t>
            </a:r>
            <a:r>
              <a:rPr lang="ru-RU" b="1" dirty="0" err="1" smtClean="0"/>
              <a:t>бакалавриат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43836"/>
            <a:ext cx="8300266" cy="4635514"/>
          </a:xfrm>
        </p:spPr>
        <p:txBody>
          <a:bodyPr/>
          <a:lstStyle/>
          <a:p>
            <a:r>
              <a:rPr lang="ru-RU" sz="3600" dirty="0" smtClean="0"/>
              <a:t>Развитие</a:t>
            </a:r>
          </a:p>
          <a:p>
            <a:r>
              <a:rPr lang="ru-RU" sz="3600" dirty="0" smtClean="0"/>
              <a:t>Изменение</a:t>
            </a:r>
          </a:p>
          <a:p>
            <a:r>
              <a:rPr lang="ru-RU" sz="3600" dirty="0" smtClean="0"/>
              <a:t>Взаимодействие</a:t>
            </a:r>
          </a:p>
          <a:p>
            <a:r>
              <a:rPr lang="ru-RU" sz="3600" dirty="0" smtClean="0"/>
              <a:t>Коммуникация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704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763000" cy="990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/>
              <a:t>Варианты оценивания </a:t>
            </a:r>
            <a:r>
              <a:rPr lang="ru-RU" altLang="ru-RU" b="1" dirty="0" smtClean="0"/>
              <a:t/>
            </a:r>
            <a:br>
              <a:rPr lang="ru-RU" altLang="ru-RU" b="1" dirty="0" smtClean="0"/>
            </a:br>
            <a:r>
              <a:rPr lang="ru-RU" altLang="ru-RU" b="1" dirty="0" smtClean="0"/>
              <a:t>на </a:t>
            </a:r>
            <a:r>
              <a:rPr lang="ru-RU" altLang="ru-RU" b="1" dirty="0"/>
              <a:t>уроках физической культуры</a:t>
            </a:r>
            <a:endParaRPr lang="ru-RU" altLang="ru-RU" b="1" dirty="0" smtClean="0">
              <a:latin typeface="+mn-lt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062038" y="2663825"/>
            <a:ext cx="7315200" cy="2743200"/>
          </a:xfrm>
        </p:spPr>
        <p:txBody>
          <a:bodyPr rtlCol="0">
            <a:normAutofit lnSpcReduction="10000"/>
          </a:bodyPr>
          <a:lstStyle/>
          <a:p>
            <a:pPr indent="352425" eaLnBrk="1" fontAlgn="auto" hangingPunct="1">
              <a:spcAft>
                <a:spcPts val="0"/>
              </a:spcAft>
              <a:defRPr/>
            </a:pPr>
            <a:r>
              <a:rPr lang="ru-RU" altLang="ru-RU" dirty="0" smtClean="0"/>
              <a:t>экспертная оценка</a:t>
            </a:r>
          </a:p>
          <a:p>
            <a:pPr indent="352425" eaLnBrk="1" fontAlgn="auto" hangingPunct="1">
              <a:spcAft>
                <a:spcPts val="0"/>
              </a:spcAft>
              <a:defRPr/>
            </a:pPr>
            <a:r>
              <a:rPr lang="ru-RU" altLang="ru-RU" dirty="0" smtClean="0"/>
              <a:t>шкала нормативов</a:t>
            </a:r>
          </a:p>
          <a:p>
            <a:pPr indent="352425" eaLnBrk="1" fontAlgn="auto" hangingPunct="1">
              <a:spcAft>
                <a:spcPts val="0"/>
              </a:spcAft>
              <a:defRPr/>
            </a:pPr>
            <a:r>
              <a:rPr lang="ru-RU" altLang="ru-RU" dirty="0" smtClean="0"/>
              <a:t>активность на уроке и вне его</a:t>
            </a:r>
          </a:p>
          <a:p>
            <a:pPr indent="352425" eaLnBrk="1" fontAlgn="auto" hangingPunct="1">
              <a:spcAft>
                <a:spcPts val="0"/>
              </a:spcAft>
              <a:defRPr/>
            </a:pPr>
            <a:r>
              <a:rPr lang="ru-RU" altLang="ru-RU" dirty="0" smtClean="0"/>
              <a:t>разработка собственных тестов</a:t>
            </a:r>
          </a:p>
          <a:p>
            <a:pPr indent="352425" eaLnBrk="1" fontAlgn="auto" hangingPunct="1">
              <a:spcAft>
                <a:spcPts val="0"/>
              </a:spcAft>
              <a:defRPr/>
            </a:pPr>
            <a:r>
              <a:rPr lang="ru-RU" altLang="ru-RU" dirty="0" smtClean="0"/>
              <a:t>прогресс в обучении</a:t>
            </a:r>
          </a:p>
        </p:txBody>
      </p:sp>
    </p:spTree>
    <p:extLst>
      <p:ext uri="{BB962C8B-B14F-4D97-AF65-F5344CB8AC3E}">
        <p14:creationId xmlns:p14="http://schemas.microsoft.com/office/powerpoint/2010/main" val="3360746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274638" y="2409825"/>
            <a:ext cx="8640762" cy="4448175"/>
          </a:xfrm>
        </p:spPr>
        <p:txBody>
          <a:bodyPr rtlCol="0">
            <a:normAutofit/>
          </a:bodyPr>
          <a:lstStyle/>
          <a:p>
            <a:pPr indent="352425"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3600" dirty="0" smtClean="0"/>
              <a:t>Критерий А. </a:t>
            </a:r>
            <a:r>
              <a:rPr lang="ru-RU" altLang="ru-RU" sz="3600" dirty="0" smtClean="0"/>
              <a:t>Знание </a:t>
            </a:r>
            <a:r>
              <a:rPr lang="ru-RU" altLang="ru-RU" sz="3600" dirty="0" smtClean="0"/>
              <a:t>и </a:t>
            </a:r>
            <a:r>
              <a:rPr lang="ru-RU" altLang="ru-RU" sz="3600" dirty="0" smtClean="0"/>
              <a:t>понимание</a:t>
            </a:r>
            <a:endParaRPr lang="ru-RU" altLang="ru-RU" sz="3600" dirty="0" smtClean="0"/>
          </a:p>
          <a:p>
            <a:pPr indent="352425"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3600" dirty="0" smtClean="0"/>
              <a:t>Критерий В.</a:t>
            </a:r>
            <a:r>
              <a:rPr lang="en-US" altLang="ru-RU" sz="3600" dirty="0" smtClean="0"/>
              <a:t> </a:t>
            </a:r>
            <a:r>
              <a:rPr lang="ru-RU" altLang="ru-RU" sz="3600" dirty="0" smtClean="0"/>
              <a:t> Планирование</a:t>
            </a:r>
            <a:endParaRPr lang="ru-RU" altLang="ru-RU" sz="3600" dirty="0" smtClean="0"/>
          </a:p>
          <a:p>
            <a:pPr indent="352425"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3600" dirty="0" smtClean="0"/>
              <a:t>Критерий С. </a:t>
            </a:r>
            <a:r>
              <a:rPr lang="ru-RU" altLang="ru-RU" sz="3600" dirty="0" smtClean="0"/>
              <a:t>Представление</a:t>
            </a:r>
            <a:endParaRPr lang="ru-RU" altLang="ru-RU" sz="3600" dirty="0" smtClean="0"/>
          </a:p>
          <a:p>
            <a:pPr indent="352425"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3600" dirty="0" smtClean="0"/>
              <a:t>Критерий </a:t>
            </a:r>
            <a:r>
              <a:rPr lang="en-US" altLang="ru-RU" sz="3600" dirty="0" smtClean="0"/>
              <a:t>D</a:t>
            </a:r>
            <a:r>
              <a:rPr lang="ru-RU" altLang="ru-RU" sz="3600" dirty="0" smtClean="0"/>
              <a:t>. </a:t>
            </a:r>
            <a:r>
              <a:rPr lang="ru-RU" altLang="ru-RU" sz="3600" dirty="0" smtClean="0"/>
              <a:t>Рефлексия</a:t>
            </a:r>
            <a:endParaRPr lang="ru-RU" altLang="ru-RU" sz="3600" dirty="0" smtClean="0"/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ru-RU" altLang="ru-RU" sz="2400" dirty="0" smtClean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52400" y="728663"/>
            <a:ext cx="876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400" b="1" dirty="0">
                <a:latin typeface="+mn-lt"/>
              </a:rPr>
              <a:t>Критерии оценивания Международного </a:t>
            </a:r>
            <a:r>
              <a:rPr lang="ru-RU" altLang="ru-RU" sz="4400" b="1" dirty="0" err="1">
                <a:latin typeface="+mn-lt"/>
              </a:rPr>
              <a:t>Бакалавриата</a:t>
            </a:r>
            <a:endParaRPr kumimoji="0" lang="ru-RU" altLang="ru-RU" sz="4400" b="1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71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6900"/>
            <a:ext cx="9144000" cy="6985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latin typeface="+mn-lt"/>
              </a:rPr>
              <a:t>Виды работ для </a:t>
            </a:r>
            <a:r>
              <a:rPr lang="ru-RU" altLang="ru-RU" b="1" dirty="0" err="1" smtClean="0">
                <a:latin typeface="+mn-lt"/>
              </a:rPr>
              <a:t>критериального</a:t>
            </a:r>
            <a:r>
              <a:rPr lang="ru-RU" altLang="ru-RU" b="1" dirty="0" smtClean="0">
                <a:latin typeface="+mn-lt"/>
              </a:rPr>
              <a:t> оценивания</a:t>
            </a:r>
          </a:p>
        </p:txBody>
      </p:sp>
      <p:graphicFrame>
        <p:nvGraphicFramePr>
          <p:cNvPr id="198786" name="Group 130"/>
          <p:cNvGraphicFramePr>
            <a:graphicFrameLocks noGrp="1"/>
          </p:cNvGraphicFramePr>
          <p:nvPr>
            <p:ph type="tbl" idx="1"/>
          </p:nvPr>
        </p:nvGraphicFramePr>
        <p:xfrm>
          <a:off x="206375" y="2079625"/>
          <a:ext cx="8821738" cy="3824288"/>
        </p:xfrm>
        <a:graphic>
          <a:graphicData uri="http://schemas.openxmlformats.org/drawingml/2006/table">
            <a:tbl>
              <a:tblPr/>
              <a:tblGrid>
                <a:gridCol w="1470289"/>
                <a:gridCol w="7351449"/>
              </a:tblGrid>
              <a:tr h="48265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Критерий</a:t>
                      </a:r>
                      <a:endParaRPr kumimoji="1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8" marR="91448"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Виды работ</a:t>
                      </a:r>
                      <a:endParaRPr kumimoji="1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8" marR="91448"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9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 </a:t>
                      </a:r>
                      <a:endParaRPr kumimoji="1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8" marR="91448"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Тест, опрос, эссе, сочинение, исследование</a:t>
                      </a:r>
                      <a:endParaRPr kumimoji="1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4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</a:t>
                      </a:r>
                      <a:endParaRPr kumimoji="1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8" marR="91448"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Составление собственной комбинации из ранее изученных движений; составление комплекса ОРУ; </a:t>
                      </a:r>
                      <a:r>
                        <a:rPr kumimoji="1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УГГ</a:t>
                      </a:r>
                      <a:r>
                        <a:rPr kumimoji="1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; составление комплекса аэробики; создание индивидуального или группового танца; составление тренировочной программы для себя или для одного из своих родственников</a:t>
                      </a:r>
                      <a:endParaRPr kumimoji="1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750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6900"/>
            <a:ext cx="9144000" cy="6985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latin typeface="+mn-lt"/>
              </a:rPr>
              <a:t>Виды работ для </a:t>
            </a:r>
            <a:r>
              <a:rPr lang="ru-RU" altLang="ru-RU" b="1" dirty="0" err="1" smtClean="0">
                <a:latin typeface="+mn-lt"/>
              </a:rPr>
              <a:t>критериального</a:t>
            </a:r>
            <a:r>
              <a:rPr lang="ru-RU" altLang="ru-RU" b="1" dirty="0" smtClean="0">
                <a:latin typeface="+mn-lt"/>
              </a:rPr>
              <a:t> оценивания</a:t>
            </a:r>
          </a:p>
        </p:txBody>
      </p:sp>
      <p:graphicFrame>
        <p:nvGraphicFramePr>
          <p:cNvPr id="198786" name="Group 13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15426842"/>
              </p:ext>
            </p:extLst>
          </p:nvPr>
        </p:nvGraphicFramePr>
        <p:xfrm>
          <a:off x="161925" y="1854200"/>
          <a:ext cx="8820150" cy="4454525"/>
        </p:xfrm>
        <a:graphic>
          <a:graphicData uri="http://schemas.openxmlformats.org/drawingml/2006/table">
            <a:tbl>
              <a:tblPr/>
              <a:tblGrid>
                <a:gridCol w="1451649"/>
                <a:gridCol w="7368501"/>
              </a:tblGrid>
              <a:tr h="5035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Критерий</a:t>
                      </a:r>
                      <a:endParaRPr kumimoji="1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1" marR="91431" marT="45698" marB="4569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Виды работ</a:t>
                      </a:r>
                      <a:endParaRPr kumimoji="1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1" marR="91431" marT="45698" marB="4569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06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</a:t>
                      </a:r>
                      <a:endParaRPr kumimoji="1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1" marR="91431" marT="45698" marB="4569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Техническое выполнение двигательных действий; демонстрация своей физической подготовленности; технической и тактической подготовки</a:t>
                      </a:r>
                      <a:endParaRPr kumimoji="1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1" marR="91431"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03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</a:t>
                      </a:r>
                      <a:r>
                        <a:rPr kumimoji="1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1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1" marR="91431" marT="45698" marB="4569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Анализ собственных и чужих ошибок; умение работать </a:t>
                      </a:r>
                      <a:br>
                        <a:rPr kumimoji="1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1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коллективе с целью решения поставленных задач (оценивается в групповых упражнениях и </a:t>
                      </a:r>
                      <a:br>
                        <a:rPr kumimoji="1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1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играх); прогресс личных результатов</a:t>
                      </a:r>
                      <a:endParaRPr kumimoji="1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1" marR="91431" marT="45698" marB="456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149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Изменение. Легкая атлетика</a:t>
            </a:r>
            <a:endParaRPr lang="ru-RU" b="1" dirty="0"/>
          </a:p>
        </p:txBody>
      </p:sp>
      <p:pic>
        <p:nvPicPr>
          <p:cNvPr id="4" name="23EADEE7-A760-4A2B-9F74-5CEB94846AC6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570" y="1556792"/>
            <a:ext cx="8248894" cy="4640410"/>
          </a:xfrm>
        </p:spPr>
      </p:pic>
    </p:spTree>
    <p:extLst>
      <p:ext uri="{BB962C8B-B14F-4D97-AF65-F5344CB8AC3E}">
        <p14:creationId xmlns:p14="http://schemas.microsoft.com/office/powerpoint/2010/main" val="177092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Коммуникация. Гимнастика</a:t>
            </a:r>
            <a:endParaRPr lang="ru-RU" b="1" dirty="0"/>
          </a:p>
        </p:txBody>
      </p:sp>
      <p:pic>
        <p:nvPicPr>
          <p:cNvPr id="4" name="Гимнастика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106" y="1412776"/>
            <a:ext cx="8704203" cy="4896544"/>
          </a:xfrm>
        </p:spPr>
      </p:pic>
    </p:spTree>
    <p:extLst>
      <p:ext uri="{BB962C8B-B14F-4D97-AF65-F5344CB8AC3E}">
        <p14:creationId xmlns:p14="http://schemas.microsoft.com/office/powerpoint/2010/main" val="38996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445</Words>
  <Application>Microsoft Office PowerPoint</Application>
  <PresentationFormat>Экран (4:3)</PresentationFormat>
  <Paragraphs>79</Paragraphs>
  <Slides>13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От цели к результатам. Новые подходы к оцениванию обучающихся на уроках физической культуры. </vt:lpstr>
      <vt:lpstr>Физкультура для жизни</vt:lpstr>
      <vt:lpstr>Международный бакалавриат</vt:lpstr>
      <vt:lpstr>Варианты оценивания  на уроках физической культуры</vt:lpstr>
      <vt:lpstr>Презентация PowerPoint</vt:lpstr>
      <vt:lpstr>Виды работ для критериального оценивания</vt:lpstr>
      <vt:lpstr>Виды работ для критериального оценивания</vt:lpstr>
      <vt:lpstr>Изменение. Легкая атлетика</vt:lpstr>
      <vt:lpstr>Коммуникация. Гимнастика</vt:lpstr>
      <vt:lpstr>Взаимодействие. Спортивные игры</vt:lpstr>
      <vt:lpstr>Образовательный эффект критериального  оценивания </vt:lpstr>
      <vt:lpstr>Критериальное оценивание применяется для того, чтобы</vt:lpstr>
      <vt:lpstr>И в настоящем, и в будущем: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цели к результатам. Новые подходы к оцениванию обучающихся на уроках физической культуры.</dc:title>
  <dc:creator>Admin</dc:creator>
  <cp:lastModifiedBy>Admin</cp:lastModifiedBy>
  <cp:revision>2</cp:revision>
  <dcterms:created xsi:type="dcterms:W3CDTF">2018-12-02T16:31:05Z</dcterms:created>
  <dcterms:modified xsi:type="dcterms:W3CDTF">2018-12-02T16:47:48Z</dcterms:modified>
</cp:coreProperties>
</file>