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2" r:id="rId2"/>
    <p:sldId id="333" r:id="rId3"/>
    <p:sldId id="353" r:id="rId4"/>
    <p:sldId id="363" r:id="rId5"/>
    <p:sldId id="345" r:id="rId6"/>
    <p:sldId id="370" r:id="rId7"/>
    <p:sldId id="371" r:id="rId8"/>
    <p:sldId id="346" r:id="rId9"/>
    <p:sldId id="373" r:id="rId10"/>
    <p:sldId id="374" r:id="rId11"/>
    <p:sldId id="377" r:id="rId12"/>
    <p:sldId id="375" r:id="rId13"/>
    <p:sldId id="360" r:id="rId14"/>
    <p:sldId id="369" r:id="rId15"/>
    <p:sldId id="372" r:id="rId16"/>
    <p:sldId id="361" r:id="rId17"/>
    <p:sldId id="365" r:id="rId18"/>
    <p:sldId id="379" r:id="rId19"/>
    <p:sldId id="348" r:id="rId20"/>
    <p:sldId id="364" r:id="rId21"/>
    <p:sldId id="378" r:id="rId22"/>
    <p:sldId id="380" r:id="rId23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3F3"/>
    <a:srgbClr val="DAF3F4"/>
    <a:srgbClr val="F2F9B3"/>
    <a:srgbClr val="FFFF00"/>
    <a:srgbClr val="FFFFDD"/>
    <a:srgbClr val="CDF3E5"/>
    <a:srgbClr val="FFFFCC"/>
    <a:srgbClr val="FFFFFF"/>
    <a:srgbClr val="F3F6FB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7119" autoAdjust="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F:\&#1069;&#1092;&#1092;&#1077;&#1082;&#1090;&#1080;&#1074;&#1085;&#1086;&#1089;&#1090;&#1100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Лист1!$B$33</c:f>
              <c:strCache>
                <c:ptCount val="1"/>
                <c:pt idx="0">
                  <c:v>Начальное общее образование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4.3365697118946988E-3"/>
                  <c:y val="-1.3312005106337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22679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2276161864911646E-3"/>
                  <c:y val="7.011841326769944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22679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365697118948046E-3"/>
                  <c:y val="-4.86464530410482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22679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Лист1!$C$32:$E$32</c:f>
              <c:strCache>
                <c:ptCount val="3"/>
                <c:pt idx="0">
                  <c:v>Запланированные показатели, %</c:v>
                </c:pt>
                <c:pt idx="1">
                  <c:v>Достигнутые показатели, %</c:v>
                </c:pt>
                <c:pt idx="2">
                  <c:v>Увеличение, %</c:v>
                </c:pt>
              </c:strCache>
            </c:strRef>
          </c:cat>
          <c:val>
            <c:numRef>
              <c:f>Лист1!$C$33:$E$33</c:f>
              <c:numCache>
                <c:formatCode>0.0%</c:formatCode>
                <c:ptCount val="3"/>
                <c:pt idx="0">
                  <c:v>0.30499999999999999</c:v>
                </c:pt>
                <c:pt idx="1">
                  <c:v>0.35899999999999999</c:v>
                </c:pt>
                <c:pt idx="2">
                  <c:v>5.3999999999999999E-2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7F9-42C1-AD61-DA99AEC99C5A}"/>
            </c:ext>
          </c:extLst>
        </c:ser>
        <c:ser>
          <c:idx val="1"/>
          <c:order val="1"/>
          <c:tx>
            <c:strRef>
              <c:f>Лист1!$B$34</c:f>
              <c:strCache>
                <c:ptCount val="1"/>
                <c:pt idx="0">
                  <c:v>Основное общее образование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7.2276161864911507E-3"/>
                  <c:y val="-2.1025054625767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14EBEBF-EAAA-42D8-9500-4869D05EE338}" type="VALUE">
                      <a:rPr lang="en-US">
                        <a:solidFill>
                          <a:srgbClr val="C00000"/>
                        </a:solidFill>
                      </a:rPr>
                      <a:pPr>
                        <a:defRPr sz="2000">
                          <a:solidFill>
                            <a:srgbClr val="C00000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7F9-42C1-AD61-DA99AEC99C5A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5.3001906418389429E-17"/>
                  <c:y val="8.93808730475557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455232372983387E-3"/>
                  <c:y val="-4.39341552971661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Лист1!$C$32:$E$32</c:f>
              <c:strCache>
                <c:ptCount val="3"/>
                <c:pt idx="0">
                  <c:v>Запланированные показатели, %</c:v>
                </c:pt>
                <c:pt idx="1">
                  <c:v>Достигнутые показатели, %</c:v>
                </c:pt>
                <c:pt idx="2">
                  <c:v>Увеличение, %</c:v>
                </c:pt>
              </c:strCache>
            </c:strRef>
          </c:cat>
          <c:val>
            <c:numRef>
              <c:f>Лист1!$C$34:$E$34</c:f>
              <c:numCache>
                <c:formatCode>0.0%</c:formatCode>
                <c:ptCount val="3"/>
                <c:pt idx="0">
                  <c:v>0.36999999999999994</c:v>
                </c:pt>
                <c:pt idx="1">
                  <c:v>0.42399999999999999</c:v>
                </c:pt>
                <c:pt idx="2">
                  <c:v>5.4000000000000013E-2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7F9-42C1-AD61-DA99AEC99C5A}"/>
            </c:ext>
          </c:extLst>
        </c:ser>
        <c:ser>
          <c:idx val="2"/>
          <c:order val="2"/>
          <c:tx>
            <c:strRef>
              <c:f>Лист1!$B$35</c:f>
              <c:strCache>
                <c:ptCount val="1"/>
                <c:pt idx="0">
                  <c:v>Среднее общее образование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6500953209194715E-17"/>
                  <c:y val="-5.585349664933585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1.22382235663341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600381283677886E-16"/>
                  <c:y val="3.9224040183087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Лист1!$C$32:$E$32</c:f>
              <c:strCache>
                <c:ptCount val="3"/>
                <c:pt idx="0">
                  <c:v>Запланированные показатели, %</c:v>
                </c:pt>
                <c:pt idx="1">
                  <c:v>Достигнутые показатели, %</c:v>
                </c:pt>
                <c:pt idx="2">
                  <c:v>Увеличение, %</c:v>
                </c:pt>
              </c:strCache>
            </c:strRef>
          </c:cat>
          <c:val>
            <c:numRef>
              <c:f>Лист1!$C$35:$E$35</c:f>
              <c:numCache>
                <c:formatCode>0.0%</c:formatCode>
                <c:ptCount val="3"/>
                <c:pt idx="0">
                  <c:v>0.219</c:v>
                </c:pt>
                <c:pt idx="1">
                  <c:v>0.28100000000000003</c:v>
                </c:pt>
                <c:pt idx="2">
                  <c:v>6.2E-2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7F9-42C1-AD61-DA99AEC99C5A}"/>
            </c:ext>
          </c:extLst>
        </c:ser>
        <c:ser>
          <c:idx val="3"/>
          <c:order val="3"/>
          <c:tx>
            <c:strRef>
              <c:f>Лист1!$B$36</c:f>
              <c:strCache>
                <c:ptCount val="1"/>
                <c:pt idx="0">
                  <c:v>По всем уровням общего образования</c:v>
                </c:pt>
              </c:strCache>
            </c:strRef>
          </c:tx>
          <c:spPr>
            <a:solidFill>
              <a:srgbClr val="92D050">
                <a:alpha val="50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4455232372982329E-3"/>
                  <c:y val="-1.27092350777420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455232372983387E-3"/>
                  <c:y val="-9.93729522840020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600381283677886E-16"/>
                  <c:y val="-4.39341552971661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7F9-42C1-AD61-DA99AEC99C5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5A8B25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Лист1!$C$32:$E$32</c:f>
              <c:strCache>
                <c:ptCount val="3"/>
                <c:pt idx="0">
                  <c:v>Запланированные показатели, %</c:v>
                </c:pt>
                <c:pt idx="1">
                  <c:v>Достигнутые показатели, %</c:v>
                </c:pt>
                <c:pt idx="2">
                  <c:v>Увеличение, %</c:v>
                </c:pt>
              </c:strCache>
            </c:strRef>
          </c:cat>
          <c:val>
            <c:numRef>
              <c:f>Лист1!$C$36:$E$36</c:f>
              <c:numCache>
                <c:formatCode>0.0%</c:formatCode>
                <c:ptCount val="3"/>
                <c:pt idx="0">
                  <c:v>0.29799999999999999</c:v>
                </c:pt>
                <c:pt idx="1">
                  <c:v>0.35499999999999998</c:v>
                </c:pt>
                <c:pt idx="2">
                  <c:v>5.7000000000000002E-2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67F9-42C1-AD61-DA99AEC99C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840141136"/>
        <c:axId val="-1840137872"/>
      </c:barChart>
      <c:catAx>
        <c:axId val="-184014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1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40137872"/>
        <c:crosses val="autoZero"/>
        <c:auto val="1"/>
        <c:lblAlgn val="ctr"/>
        <c:lblOffset val="100"/>
        <c:noMultiLvlLbl val="0"/>
      </c:catAx>
      <c:valAx>
        <c:axId val="-1840137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FF0000"/>
              </a:solidFill>
              <a:prstDash val="lgDash"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-1840141136"/>
        <c:crosses val="autoZero"/>
        <c:crossBetween val="between"/>
      </c:valAx>
      <c:spPr>
        <a:noFill/>
        <a:ln w="15875">
          <a:solidFill>
            <a:sysClr val="window" lastClr="FFFFFF">
              <a:lumMod val="95000"/>
            </a:sysClr>
          </a:solidFill>
          <a:beve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A8B25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rgbClr val="D34817"/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0"/>
      <c:depthPercent val="2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622272595295193E-4"/>
          <c:y val="5.120913693572287E-2"/>
          <c:w val="0.88647456538442504"/>
          <c:h val="0.585866902234528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B6-421B-A2DD-1C66EA519548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B6-421B-A2DD-1C66EA519548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B6-421B-A2DD-1C66EA519548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B6-421B-A2DD-1C66EA519548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7B6-421B-A2DD-1C66EA519548}"/>
              </c:ext>
            </c:extLst>
          </c:dPt>
          <c:dLbls>
            <c:dLbl>
              <c:idx val="0"/>
              <c:layout>
                <c:manualLayout>
                  <c:x val="-8.8560454030936885E-3"/>
                  <c:y val="-5.03333646524096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1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7B6-421B-A2DD-1C66EA5195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700002488720648E-2"/>
                  <c:y val="-0.20236863971953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7B6-421B-A2DD-1C66EA5195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6358001133042117E-2"/>
                  <c:y val="3.8236371430542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1" u="none" strike="noStrike" kern="1200" baseline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1" u="none" strike="noStrike" kern="1200" baseline="0">
                      <a:solidFill>
                        <a:schemeClr val="accent3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7B6-421B-A2DD-1C66EA5195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992376197229795E-3"/>
                  <c:y val="3.07143001426969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1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1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7B6-421B-A2DD-1C66EA5195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7647184859945539E-2"/>
                  <c:y val="-1.594880511112040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1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7B6-421B-A2DD-1C66EA5195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1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Иные организации, реализующие программы ДО, имеющие спортивные секции</c:v>
                </c:pt>
                <c:pt idx="1">
                  <c:v>ДЮСШ</c:v>
                </c:pt>
                <c:pt idx="2">
                  <c:v>СДЮШОР</c:v>
                </c:pt>
                <c:pt idx="3">
                  <c:v>ДЮКФП</c:v>
                </c:pt>
                <c:pt idx="4">
                  <c:v>ДООЦ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1945</c:v>
                </c:pt>
                <c:pt idx="1">
                  <c:v>1753</c:v>
                </c:pt>
                <c:pt idx="2">
                  <c:v>25</c:v>
                </c:pt>
                <c:pt idx="3">
                  <c:v>10</c:v>
                </c:pt>
                <c:pt idx="4" formatCode="General">
                  <c:v>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7B6-421B-A2DD-1C66EA519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1097284127715176E-2"/>
          <c:y val="0.77569596260365636"/>
          <c:w val="0.92514062804768682"/>
          <c:h val="0.22075061633528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68CE6C-BA3E-4091-8AC0-3BCBA51706A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55AEAA-86F6-4D55-A74E-D2F0F13FC123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                                       Организационно-методическая деятельность</a:t>
          </a:r>
          <a:endParaRPr lang="ru-RU" dirty="0"/>
        </a:p>
      </dgm:t>
    </dgm:pt>
    <dgm:pt modelId="{B2911469-4CD6-4EFA-BD1A-B426216C3828}" type="parTrans" cxnId="{5351BC7D-710D-4EEF-A5C0-817E1D71E207}">
      <dgm:prSet/>
      <dgm:spPr/>
      <dgm:t>
        <a:bodyPr/>
        <a:lstStyle/>
        <a:p>
          <a:endParaRPr lang="ru-RU"/>
        </a:p>
      </dgm:t>
    </dgm:pt>
    <dgm:pt modelId="{E0F622F6-8802-4088-9B98-ED850BDCB272}" type="sibTrans" cxnId="{5351BC7D-710D-4EEF-A5C0-817E1D71E207}">
      <dgm:prSet/>
      <dgm:spPr/>
      <dgm:t>
        <a:bodyPr/>
        <a:lstStyle/>
        <a:p>
          <a:endParaRPr lang="ru-RU"/>
        </a:p>
      </dgm:t>
    </dgm:pt>
    <dgm:pt modelId="{F0A19C70-1150-4827-8987-2C956B05E739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b="1" dirty="0">
              <a:solidFill>
                <a:srgbClr val="002060"/>
              </a:solidFill>
            </a:rPr>
            <a:t>      Методическое  сопровождение </a:t>
          </a:r>
        </a:p>
        <a:p>
          <a:pPr algn="ctr"/>
          <a:r>
            <a:rPr lang="ru-RU" b="1" dirty="0">
              <a:solidFill>
                <a:srgbClr val="002060"/>
              </a:solidFill>
            </a:rPr>
            <a:t>дополнительного и общего образования</a:t>
          </a:r>
          <a:endParaRPr lang="ru-RU" dirty="0"/>
        </a:p>
      </dgm:t>
    </dgm:pt>
    <dgm:pt modelId="{96242BDB-560D-4771-9348-90553AB0AF5B}" type="parTrans" cxnId="{F7ADCFCF-603C-4473-9575-4B2A1FA3B8C5}">
      <dgm:prSet/>
      <dgm:spPr/>
      <dgm:t>
        <a:bodyPr/>
        <a:lstStyle/>
        <a:p>
          <a:endParaRPr lang="ru-RU"/>
        </a:p>
      </dgm:t>
    </dgm:pt>
    <dgm:pt modelId="{D902E561-D178-4914-81E1-4C5F394E144B}" type="sibTrans" cxnId="{F7ADCFCF-603C-4473-9575-4B2A1FA3B8C5}">
      <dgm:prSet/>
      <dgm:spPr/>
      <dgm:t>
        <a:bodyPr/>
        <a:lstStyle/>
        <a:p>
          <a:endParaRPr lang="ru-RU"/>
        </a:p>
      </dgm:t>
    </dgm:pt>
    <dgm:pt modelId="{8651C400-8E69-4F42-9A24-273959FE8264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b="1" dirty="0">
              <a:solidFill>
                <a:srgbClr val="002060"/>
              </a:solidFill>
            </a:rPr>
            <a:t>Спортивно-массовая </a:t>
          </a:r>
        </a:p>
        <a:p>
          <a:pPr algn="ctr"/>
          <a:r>
            <a:rPr lang="ru-RU" b="1" dirty="0">
              <a:solidFill>
                <a:srgbClr val="002060"/>
              </a:solidFill>
            </a:rPr>
            <a:t>и физкультурно-оздоровительная деятельность</a:t>
          </a:r>
          <a:endParaRPr lang="ru-RU" dirty="0"/>
        </a:p>
      </dgm:t>
    </dgm:pt>
    <dgm:pt modelId="{AB8B52B4-6596-46CD-9AE8-ED29162C43EC}" type="parTrans" cxnId="{445F009E-C54C-4A75-AF07-38241026FE1C}">
      <dgm:prSet/>
      <dgm:spPr/>
      <dgm:t>
        <a:bodyPr/>
        <a:lstStyle/>
        <a:p>
          <a:endParaRPr lang="ru-RU"/>
        </a:p>
      </dgm:t>
    </dgm:pt>
    <dgm:pt modelId="{A9FFF4ED-2A22-4DC7-8E20-3F8F71801D6A}" type="sibTrans" cxnId="{445F009E-C54C-4A75-AF07-38241026FE1C}">
      <dgm:prSet/>
      <dgm:spPr/>
      <dgm:t>
        <a:bodyPr/>
        <a:lstStyle/>
        <a:p>
          <a:endParaRPr lang="ru-RU"/>
        </a:p>
      </dgm:t>
    </dgm:pt>
    <dgm:pt modelId="{A07AE416-E3C9-483C-A3FD-6E9229237FE8}" type="pres">
      <dgm:prSet presAssocID="{3E68CE6C-BA3E-4091-8AC0-3BCBA51706A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32FB19C-1C41-4B0A-8309-75EB6D5C5E4A}" type="pres">
      <dgm:prSet presAssocID="{3E68CE6C-BA3E-4091-8AC0-3BCBA51706A6}" presName="Name1" presStyleCnt="0"/>
      <dgm:spPr/>
    </dgm:pt>
    <dgm:pt modelId="{496BE2D4-4730-4F4C-88B6-73AE37EBEE16}" type="pres">
      <dgm:prSet presAssocID="{3E68CE6C-BA3E-4091-8AC0-3BCBA51706A6}" presName="cycle" presStyleCnt="0"/>
      <dgm:spPr/>
    </dgm:pt>
    <dgm:pt modelId="{F23A6C05-69C0-496F-8347-25F9B1E901C0}" type="pres">
      <dgm:prSet presAssocID="{3E68CE6C-BA3E-4091-8AC0-3BCBA51706A6}" presName="srcNode" presStyleLbl="node1" presStyleIdx="0" presStyleCnt="3"/>
      <dgm:spPr/>
    </dgm:pt>
    <dgm:pt modelId="{4CBFAD52-F256-4018-8ECA-2FE3219BEC62}" type="pres">
      <dgm:prSet presAssocID="{3E68CE6C-BA3E-4091-8AC0-3BCBA51706A6}" presName="conn" presStyleLbl="parChTrans1D2" presStyleIdx="0" presStyleCnt="1"/>
      <dgm:spPr/>
      <dgm:t>
        <a:bodyPr/>
        <a:lstStyle/>
        <a:p>
          <a:endParaRPr lang="ru-RU"/>
        </a:p>
      </dgm:t>
    </dgm:pt>
    <dgm:pt modelId="{1282BE6F-7F83-49DA-AEF4-6F05048BCE0F}" type="pres">
      <dgm:prSet presAssocID="{3E68CE6C-BA3E-4091-8AC0-3BCBA51706A6}" presName="extraNode" presStyleLbl="node1" presStyleIdx="0" presStyleCnt="3"/>
      <dgm:spPr/>
    </dgm:pt>
    <dgm:pt modelId="{4D7EDF6C-218C-4E4C-9A47-5CC8905DD10D}" type="pres">
      <dgm:prSet presAssocID="{3E68CE6C-BA3E-4091-8AC0-3BCBA51706A6}" presName="dstNode" presStyleLbl="node1" presStyleIdx="0" presStyleCnt="3"/>
      <dgm:spPr/>
    </dgm:pt>
    <dgm:pt modelId="{1183501D-1A12-41E5-801C-5139A1DA1A60}" type="pres">
      <dgm:prSet presAssocID="{5055AEAA-86F6-4D55-A74E-D2F0F13FC123}" presName="text_1" presStyleLbl="node1" presStyleIdx="0" presStyleCnt="3" custScaleY="94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183D04-5612-4904-8C23-449764E77415}" type="pres">
      <dgm:prSet presAssocID="{5055AEAA-86F6-4D55-A74E-D2F0F13FC123}" presName="accent_1" presStyleCnt="0"/>
      <dgm:spPr/>
    </dgm:pt>
    <dgm:pt modelId="{E5FDF6E2-ABE3-4348-964A-B70A9E3F9497}" type="pres">
      <dgm:prSet presAssocID="{5055AEAA-86F6-4D55-A74E-D2F0F13FC123}" presName="accentRepeatNode" presStyleLbl="solidFgAcc1" presStyleIdx="0" presStyleCnt="3" custScaleX="201057" custScaleY="1211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7DA4E51-6DC2-4169-8530-10FBA1BEC1C5}" type="pres">
      <dgm:prSet presAssocID="{F0A19C70-1150-4827-8987-2C956B05E739}" presName="text_2" presStyleLbl="node1" presStyleIdx="1" presStyleCnt="3" custScaleY="122236" custLinFactNeighborX="-373" custLinFactNeighborY="-20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BE22E-9117-446D-B96F-8884B44782F0}" type="pres">
      <dgm:prSet presAssocID="{F0A19C70-1150-4827-8987-2C956B05E739}" presName="accent_2" presStyleCnt="0"/>
      <dgm:spPr/>
    </dgm:pt>
    <dgm:pt modelId="{742B200A-055D-44E3-BC69-1BA313E7576E}" type="pres">
      <dgm:prSet presAssocID="{F0A19C70-1150-4827-8987-2C956B05E739}" presName="accentRepeatNode" presStyleLbl="solidFgAcc1" presStyleIdx="1" presStyleCnt="3" custScaleX="205099" custLinFactNeighborY="-635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5CA79EF-1300-4C7D-9CA8-36DDB97E2272}" type="pres">
      <dgm:prSet presAssocID="{8651C400-8E69-4F42-9A24-273959FE8264}" presName="text_3" presStyleLbl="node1" presStyleIdx="2" presStyleCnt="3" custLinFactNeighborX="-167" custLinFactNeighborY="-29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E6EFC-43BA-4096-9F93-9025BD069AE5}" type="pres">
      <dgm:prSet presAssocID="{8651C400-8E69-4F42-9A24-273959FE8264}" presName="accent_3" presStyleCnt="0"/>
      <dgm:spPr/>
    </dgm:pt>
    <dgm:pt modelId="{97131798-C6FB-4F82-B2B3-02CEF41DF3DE}" type="pres">
      <dgm:prSet presAssocID="{8651C400-8E69-4F42-9A24-273959FE8264}" presName="accentRepeatNode" presStyleLbl="solidFgAcc1" presStyleIdx="2" presStyleCnt="3" custScaleX="188467" custLinFactNeighborX="1925" custLinFactNeighborY="-1364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D2EB89E-475D-497D-940C-EF0EF473511C}" type="presOf" srcId="{8651C400-8E69-4F42-9A24-273959FE8264}" destId="{F5CA79EF-1300-4C7D-9CA8-36DDB97E2272}" srcOrd="0" destOrd="0" presId="urn:microsoft.com/office/officeart/2008/layout/VerticalCurvedList"/>
    <dgm:cxn modelId="{6E65476E-0D79-4650-8675-7287F26DB73C}" type="presOf" srcId="{5055AEAA-86F6-4D55-A74E-D2F0F13FC123}" destId="{1183501D-1A12-41E5-801C-5139A1DA1A60}" srcOrd="0" destOrd="0" presId="urn:microsoft.com/office/officeart/2008/layout/VerticalCurvedList"/>
    <dgm:cxn modelId="{56765993-F984-4266-B79D-18C797548842}" type="presOf" srcId="{3E68CE6C-BA3E-4091-8AC0-3BCBA51706A6}" destId="{A07AE416-E3C9-483C-A3FD-6E9229237FE8}" srcOrd="0" destOrd="0" presId="urn:microsoft.com/office/officeart/2008/layout/VerticalCurvedList"/>
    <dgm:cxn modelId="{5351BC7D-710D-4EEF-A5C0-817E1D71E207}" srcId="{3E68CE6C-BA3E-4091-8AC0-3BCBA51706A6}" destId="{5055AEAA-86F6-4D55-A74E-D2F0F13FC123}" srcOrd="0" destOrd="0" parTransId="{B2911469-4CD6-4EFA-BD1A-B426216C3828}" sibTransId="{E0F622F6-8802-4088-9B98-ED850BDCB272}"/>
    <dgm:cxn modelId="{4C28778D-4642-470E-A2E8-928B77214F45}" type="presOf" srcId="{F0A19C70-1150-4827-8987-2C956B05E739}" destId="{47DA4E51-6DC2-4169-8530-10FBA1BEC1C5}" srcOrd="0" destOrd="0" presId="urn:microsoft.com/office/officeart/2008/layout/VerticalCurvedList"/>
    <dgm:cxn modelId="{F7ADCFCF-603C-4473-9575-4B2A1FA3B8C5}" srcId="{3E68CE6C-BA3E-4091-8AC0-3BCBA51706A6}" destId="{F0A19C70-1150-4827-8987-2C956B05E739}" srcOrd="1" destOrd="0" parTransId="{96242BDB-560D-4771-9348-90553AB0AF5B}" sibTransId="{D902E561-D178-4914-81E1-4C5F394E144B}"/>
    <dgm:cxn modelId="{43932D39-5A3B-4EF0-8F69-161644F4C20E}" type="presOf" srcId="{E0F622F6-8802-4088-9B98-ED850BDCB272}" destId="{4CBFAD52-F256-4018-8ECA-2FE3219BEC62}" srcOrd="0" destOrd="0" presId="urn:microsoft.com/office/officeart/2008/layout/VerticalCurvedList"/>
    <dgm:cxn modelId="{445F009E-C54C-4A75-AF07-38241026FE1C}" srcId="{3E68CE6C-BA3E-4091-8AC0-3BCBA51706A6}" destId="{8651C400-8E69-4F42-9A24-273959FE8264}" srcOrd="2" destOrd="0" parTransId="{AB8B52B4-6596-46CD-9AE8-ED29162C43EC}" sibTransId="{A9FFF4ED-2A22-4DC7-8E20-3F8F71801D6A}"/>
    <dgm:cxn modelId="{2A88407D-0C90-4884-ABEE-10D9CEB98253}" type="presParOf" srcId="{A07AE416-E3C9-483C-A3FD-6E9229237FE8}" destId="{F32FB19C-1C41-4B0A-8309-75EB6D5C5E4A}" srcOrd="0" destOrd="0" presId="urn:microsoft.com/office/officeart/2008/layout/VerticalCurvedList"/>
    <dgm:cxn modelId="{61C947B1-6491-4563-AF76-8A528C624B28}" type="presParOf" srcId="{F32FB19C-1C41-4B0A-8309-75EB6D5C5E4A}" destId="{496BE2D4-4730-4F4C-88B6-73AE37EBEE16}" srcOrd="0" destOrd="0" presId="urn:microsoft.com/office/officeart/2008/layout/VerticalCurvedList"/>
    <dgm:cxn modelId="{2AEE3B7C-5D50-4882-828E-74C7A1C439CD}" type="presParOf" srcId="{496BE2D4-4730-4F4C-88B6-73AE37EBEE16}" destId="{F23A6C05-69C0-496F-8347-25F9B1E901C0}" srcOrd="0" destOrd="0" presId="urn:microsoft.com/office/officeart/2008/layout/VerticalCurvedList"/>
    <dgm:cxn modelId="{FF516BA2-B891-4D7F-99B4-4684F1ECD06A}" type="presParOf" srcId="{496BE2D4-4730-4F4C-88B6-73AE37EBEE16}" destId="{4CBFAD52-F256-4018-8ECA-2FE3219BEC62}" srcOrd="1" destOrd="0" presId="urn:microsoft.com/office/officeart/2008/layout/VerticalCurvedList"/>
    <dgm:cxn modelId="{14BA9507-39BE-4247-B1E3-D7D78A690F75}" type="presParOf" srcId="{496BE2D4-4730-4F4C-88B6-73AE37EBEE16}" destId="{1282BE6F-7F83-49DA-AEF4-6F05048BCE0F}" srcOrd="2" destOrd="0" presId="urn:microsoft.com/office/officeart/2008/layout/VerticalCurvedList"/>
    <dgm:cxn modelId="{AFE09EB6-5F35-4F2A-8364-55F4BFBD3525}" type="presParOf" srcId="{496BE2D4-4730-4F4C-88B6-73AE37EBEE16}" destId="{4D7EDF6C-218C-4E4C-9A47-5CC8905DD10D}" srcOrd="3" destOrd="0" presId="urn:microsoft.com/office/officeart/2008/layout/VerticalCurvedList"/>
    <dgm:cxn modelId="{E65FAB19-6B8F-4495-A563-3235407D984A}" type="presParOf" srcId="{F32FB19C-1C41-4B0A-8309-75EB6D5C5E4A}" destId="{1183501D-1A12-41E5-801C-5139A1DA1A60}" srcOrd="1" destOrd="0" presId="urn:microsoft.com/office/officeart/2008/layout/VerticalCurvedList"/>
    <dgm:cxn modelId="{1C8788B6-D8DB-4647-B339-13A461817838}" type="presParOf" srcId="{F32FB19C-1C41-4B0A-8309-75EB6D5C5E4A}" destId="{C4183D04-5612-4904-8C23-449764E77415}" srcOrd="2" destOrd="0" presId="urn:microsoft.com/office/officeart/2008/layout/VerticalCurvedList"/>
    <dgm:cxn modelId="{663B73EB-EF48-4F12-BA8E-7198B522C480}" type="presParOf" srcId="{C4183D04-5612-4904-8C23-449764E77415}" destId="{E5FDF6E2-ABE3-4348-964A-B70A9E3F9497}" srcOrd="0" destOrd="0" presId="urn:microsoft.com/office/officeart/2008/layout/VerticalCurvedList"/>
    <dgm:cxn modelId="{9ABF5B26-F2AB-4FCE-9E9E-D10EB0E9926C}" type="presParOf" srcId="{F32FB19C-1C41-4B0A-8309-75EB6D5C5E4A}" destId="{47DA4E51-6DC2-4169-8530-10FBA1BEC1C5}" srcOrd="3" destOrd="0" presId="urn:microsoft.com/office/officeart/2008/layout/VerticalCurvedList"/>
    <dgm:cxn modelId="{306D60D1-3020-4FBF-A977-41688C052B3F}" type="presParOf" srcId="{F32FB19C-1C41-4B0A-8309-75EB6D5C5E4A}" destId="{628BE22E-9117-446D-B96F-8884B44782F0}" srcOrd="4" destOrd="0" presId="urn:microsoft.com/office/officeart/2008/layout/VerticalCurvedList"/>
    <dgm:cxn modelId="{56F11CC2-C1D0-4AC6-8A97-F4DD6E1BFAC7}" type="presParOf" srcId="{628BE22E-9117-446D-B96F-8884B44782F0}" destId="{742B200A-055D-44E3-BC69-1BA313E7576E}" srcOrd="0" destOrd="0" presId="urn:microsoft.com/office/officeart/2008/layout/VerticalCurvedList"/>
    <dgm:cxn modelId="{99AE0F92-795F-45B8-9ED5-1260495AF711}" type="presParOf" srcId="{F32FB19C-1C41-4B0A-8309-75EB6D5C5E4A}" destId="{F5CA79EF-1300-4C7D-9CA8-36DDB97E2272}" srcOrd="5" destOrd="0" presId="urn:microsoft.com/office/officeart/2008/layout/VerticalCurvedList"/>
    <dgm:cxn modelId="{28F474E2-995D-4368-8CCF-50CED9236A9D}" type="presParOf" srcId="{F32FB19C-1C41-4B0A-8309-75EB6D5C5E4A}" destId="{E46E6EFC-43BA-4096-9F93-9025BD069AE5}" srcOrd="6" destOrd="0" presId="urn:microsoft.com/office/officeart/2008/layout/VerticalCurvedList"/>
    <dgm:cxn modelId="{F6B3FCD6-7EC9-45D7-954D-72E3FFA2B046}" type="presParOf" srcId="{E46E6EFC-43BA-4096-9F93-9025BD069AE5}" destId="{97131798-C6FB-4F82-B2B3-02CEF41DF3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B8036B-F86E-49B5-B3F8-78C3DCD50BB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20BD42-BABE-4072-A60B-A81D7683C6B1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</a:rPr>
            <a:t>Создание механизмов управления развитием физического воспитания</a:t>
          </a:r>
        </a:p>
        <a:p>
          <a:pPr algn="ctr"/>
          <a:r>
            <a:rPr lang="ru-RU" sz="1600" b="1" dirty="0">
              <a:solidFill>
                <a:srgbClr val="002060"/>
              </a:solidFill>
            </a:rPr>
            <a:t> обучающихся в системе образования</a:t>
          </a:r>
        </a:p>
      </dgm:t>
    </dgm:pt>
    <dgm:pt modelId="{B3F0DD3F-A034-404D-9942-9E4D493DD276}" type="parTrans" cxnId="{07221913-BBFE-4795-996E-02BC02C7C840}">
      <dgm:prSet/>
      <dgm:spPr/>
      <dgm:t>
        <a:bodyPr/>
        <a:lstStyle/>
        <a:p>
          <a:endParaRPr lang="ru-RU"/>
        </a:p>
      </dgm:t>
    </dgm:pt>
    <dgm:pt modelId="{A8B228E3-1234-45E7-9261-DB388216207A}" type="sibTrans" cxnId="{07221913-BBFE-4795-996E-02BC02C7C840}">
      <dgm:prSet/>
      <dgm:spPr/>
      <dgm:t>
        <a:bodyPr/>
        <a:lstStyle/>
        <a:p>
          <a:endParaRPr lang="ru-RU"/>
        </a:p>
      </dgm:t>
    </dgm:pt>
    <dgm:pt modelId="{738324A0-0D20-451E-91BB-53880C2F0E19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</a:rPr>
            <a:t>Повышение качества и доступности образования в сфере физического воспитания</a:t>
          </a:r>
        </a:p>
      </dgm:t>
    </dgm:pt>
    <dgm:pt modelId="{1D599488-D203-4DA5-8EFE-43FF15B4A6D1}" type="parTrans" cxnId="{0B6BA4F1-9595-451E-95F3-EEB10AECCF8D}">
      <dgm:prSet/>
      <dgm:spPr/>
      <dgm:t>
        <a:bodyPr/>
        <a:lstStyle/>
        <a:p>
          <a:endParaRPr lang="ru-RU"/>
        </a:p>
      </dgm:t>
    </dgm:pt>
    <dgm:pt modelId="{1DB33E52-EB7A-4C3F-B3F6-F4C2437CBA43}" type="sibTrans" cxnId="{0B6BA4F1-9595-451E-95F3-EEB10AECCF8D}">
      <dgm:prSet/>
      <dgm:spPr/>
      <dgm:t>
        <a:bodyPr/>
        <a:lstStyle/>
        <a:p>
          <a:endParaRPr lang="ru-RU"/>
        </a:p>
      </dgm:t>
    </dgm:pt>
    <dgm:pt modelId="{A817D84D-4643-407D-8234-2AF2AA34228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600" b="1" dirty="0">
              <a:solidFill>
                <a:srgbClr val="002060"/>
              </a:solidFill>
            </a:rPr>
            <a:t>Инновационная деятельность  по физическому воспитанию в системе образования </a:t>
          </a:r>
        </a:p>
      </dgm:t>
    </dgm:pt>
    <dgm:pt modelId="{EA47B6A6-9526-4649-A601-44DFC70CFBE5}" type="parTrans" cxnId="{456E00F2-0ED2-4CC7-95AE-431B39360CA2}">
      <dgm:prSet/>
      <dgm:spPr/>
      <dgm:t>
        <a:bodyPr/>
        <a:lstStyle/>
        <a:p>
          <a:endParaRPr lang="ru-RU"/>
        </a:p>
      </dgm:t>
    </dgm:pt>
    <dgm:pt modelId="{EB90C268-5C6D-4BAD-AE33-4E7F2BD7F480}" type="sibTrans" cxnId="{456E00F2-0ED2-4CC7-95AE-431B39360CA2}">
      <dgm:prSet/>
      <dgm:spPr/>
      <dgm:t>
        <a:bodyPr/>
        <a:lstStyle/>
        <a:p>
          <a:endParaRPr lang="ru-RU"/>
        </a:p>
      </dgm:t>
    </dgm:pt>
    <dgm:pt modelId="{9CCFF53A-6CF3-4F04-9CDD-FA82DA2139D4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x-none" sz="1600" b="1" dirty="0">
              <a:solidFill>
                <a:srgbClr val="002060"/>
              </a:solidFill>
            </a:rPr>
            <a:t>Создание единой системы физкультурно-спортивных мероприятий среди обучающихся </a:t>
          </a:r>
          <a:endParaRPr lang="ru-RU" sz="1600" b="1" dirty="0">
            <a:solidFill>
              <a:srgbClr val="002060"/>
            </a:solidFill>
          </a:endParaRPr>
        </a:p>
        <a:p>
          <a:pPr algn="ctr"/>
          <a:r>
            <a:rPr lang="x-none" sz="1600" b="1" dirty="0">
              <a:solidFill>
                <a:srgbClr val="002060"/>
              </a:solidFill>
            </a:rPr>
            <a:t>в системе образования</a:t>
          </a:r>
          <a:endParaRPr lang="ru-RU" sz="1600" b="1" dirty="0">
            <a:solidFill>
              <a:srgbClr val="002060"/>
            </a:solidFill>
          </a:endParaRPr>
        </a:p>
      </dgm:t>
    </dgm:pt>
    <dgm:pt modelId="{A382C125-3D8B-43CF-BA90-60A447D29229}" type="parTrans" cxnId="{5BBE032B-AED4-4CF3-A31D-5C105380E782}">
      <dgm:prSet/>
      <dgm:spPr/>
      <dgm:t>
        <a:bodyPr/>
        <a:lstStyle/>
        <a:p>
          <a:endParaRPr lang="ru-RU"/>
        </a:p>
      </dgm:t>
    </dgm:pt>
    <dgm:pt modelId="{8B3665B4-329A-4E38-A357-AC8B389456CA}" type="sibTrans" cxnId="{5BBE032B-AED4-4CF3-A31D-5C105380E782}">
      <dgm:prSet/>
      <dgm:spPr/>
      <dgm:t>
        <a:bodyPr/>
        <a:lstStyle/>
        <a:p>
          <a:endParaRPr lang="ru-RU"/>
        </a:p>
      </dgm:t>
    </dgm:pt>
    <dgm:pt modelId="{10C4B043-8848-4D8A-BF07-18D6D0FE9C12}" type="pres">
      <dgm:prSet presAssocID="{B1B8036B-F86E-49B5-B3F8-78C3DCD50BB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0CE5164-B170-41DC-A6AC-86FEF40DCC2D}" type="pres">
      <dgm:prSet presAssocID="{B1B8036B-F86E-49B5-B3F8-78C3DCD50BB5}" presName="Name1" presStyleCnt="0"/>
      <dgm:spPr/>
    </dgm:pt>
    <dgm:pt modelId="{BD092B23-FE03-47A0-9E86-39349DFE407A}" type="pres">
      <dgm:prSet presAssocID="{B1B8036B-F86E-49B5-B3F8-78C3DCD50BB5}" presName="cycle" presStyleCnt="0"/>
      <dgm:spPr/>
    </dgm:pt>
    <dgm:pt modelId="{CBEA29AD-FA20-47A4-8BE5-75345592EECF}" type="pres">
      <dgm:prSet presAssocID="{B1B8036B-F86E-49B5-B3F8-78C3DCD50BB5}" presName="srcNode" presStyleLbl="node1" presStyleIdx="0" presStyleCnt="4"/>
      <dgm:spPr/>
    </dgm:pt>
    <dgm:pt modelId="{F96620C6-6521-4CE9-8A33-AFCCC3C6CD2B}" type="pres">
      <dgm:prSet presAssocID="{B1B8036B-F86E-49B5-B3F8-78C3DCD50BB5}" presName="conn" presStyleLbl="parChTrans1D2" presStyleIdx="0" presStyleCnt="1"/>
      <dgm:spPr/>
      <dgm:t>
        <a:bodyPr/>
        <a:lstStyle/>
        <a:p>
          <a:endParaRPr lang="ru-RU"/>
        </a:p>
      </dgm:t>
    </dgm:pt>
    <dgm:pt modelId="{C874341F-36C3-406F-9FF0-714C9E48DE17}" type="pres">
      <dgm:prSet presAssocID="{B1B8036B-F86E-49B5-B3F8-78C3DCD50BB5}" presName="extraNode" presStyleLbl="node1" presStyleIdx="0" presStyleCnt="4"/>
      <dgm:spPr/>
    </dgm:pt>
    <dgm:pt modelId="{48F03EBF-2FE8-4F52-93F9-B1EF9352E877}" type="pres">
      <dgm:prSet presAssocID="{B1B8036B-F86E-49B5-B3F8-78C3DCD50BB5}" presName="dstNode" presStyleLbl="node1" presStyleIdx="0" presStyleCnt="4"/>
      <dgm:spPr/>
    </dgm:pt>
    <dgm:pt modelId="{F56CF5DE-9C04-4ECE-A60A-ED8FCF9E533A}" type="pres">
      <dgm:prSet presAssocID="{6720BD42-BABE-4072-A60B-A81D7683C6B1}" presName="text_1" presStyleLbl="node1" presStyleIdx="0" presStyleCnt="4" custScaleY="136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F64CE-3D41-4485-847B-2B6B9F359EF9}" type="pres">
      <dgm:prSet presAssocID="{6720BD42-BABE-4072-A60B-A81D7683C6B1}" presName="accent_1" presStyleCnt="0"/>
      <dgm:spPr/>
    </dgm:pt>
    <dgm:pt modelId="{1773238D-89A3-49B4-8A2C-864D27716507}" type="pres">
      <dgm:prSet presAssocID="{6720BD42-BABE-4072-A60B-A81D7683C6B1}" presName="accentRepeatNode" presStyleLbl="solidFgAcc1" presStyleIdx="0" presStyleCnt="4" custScaleX="1328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06007F3-2D46-49D6-B94E-F787AAD29EA8}" type="pres">
      <dgm:prSet presAssocID="{738324A0-0D20-451E-91BB-53880C2F0E1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3C894E-B802-463E-B2CF-58B4D16904B4}" type="pres">
      <dgm:prSet presAssocID="{738324A0-0D20-451E-91BB-53880C2F0E19}" presName="accent_2" presStyleCnt="0"/>
      <dgm:spPr/>
    </dgm:pt>
    <dgm:pt modelId="{34F784D6-8C27-4085-A758-BF791579A67F}" type="pres">
      <dgm:prSet presAssocID="{738324A0-0D20-451E-91BB-53880C2F0E19}" presName="accentRepeatNode" presStyleLbl="solidFgAcc1" presStyleIdx="1" presStyleCnt="4" custScaleX="15487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BE22D8F-6FAC-4559-B446-E6AEE83FAF65}" type="pres">
      <dgm:prSet presAssocID="{A817D84D-4643-407D-8234-2AF2AA34228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B2DE2-9820-461C-8F4C-A804F1738F0D}" type="pres">
      <dgm:prSet presAssocID="{A817D84D-4643-407D-8234-2AF2AA34228F}" presName="accent_3" presStyleCnt="0"/>
      <dgm:spPr/>
    </dgm:pt>
    <dgm:pt modelId="{59F46D6A-9960-470C-B289-B2ABDBD38C22}" type="pres">
      <dgm:prSet presAssocID="{A817D84D-4643-407D-8234-2AF2AA34228F}" presName="accentRepeatNode" presStyleLbl="solidFgAcc1" presStyleIdx="2" presStyleCnt="4" custScaleX="13809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D769DBF-9B7E-411E-9978-BF7C68F8842D}" type="pres">
      <dgm:prSet presAssocID="{9CCFF53A-6CF3-4F04-9CDD-FA82DA2139D4}" presName="text_4" presStyleLbl="node1" presStyleIdx="3" presStyleCnt="4" custScaleY="148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7086D-E83B-412E-A09E-FC7F8CB4B8E9}" type="pres">
      <dgm:prSet presAssocID="{9CCFF53A-6CF3-4F04-9CDD-FA82DA2139D4}" presName="accent_4" presStyleCnt="0"/>
      <dgm:spPr/>
    </dgm:pt>
    <dgm:pt modelId="{7B38901E-C511-4317-80C5-8120D9CA786F}" type="pres">
      <dgm:prSet presAssocID="{9CCFF53A-6CF3-4F04-9CDD-FA82DA2139D4}" presName="accentRepeatNode" presStyleLbl="solidFgAcc1" presStyleIdx="3" presStyleCnt="4" custScaleX="13145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5A1D373-317B-44F3-9BCE-3D107F94E284}" type="presOf" srcId="{A817D84D-4643-407D-8234-2AF2AA34228F}" destId="{DBE22D8F-6FAC-4559-B446-E6AEE83FAF65}" srcOrd="0" destOrd="0" presId="urn:microsoft.com/office/officeart/2008/layout/VerticalCurvedList"/>
    <dgm:cxn modelId="{456E00F2-0ED2-4CC7-95AE-431B39360CA2}" srcId="{B1B8036B-F86E-49B5-B3F8-78C3DCD50BB5}" destId="{A817D84D-4643-407D-8234-2AF2AA34228F}" srcOrd="2" destOrd="0" parTransId="{EA47B6A6-9526-4649-A601-44DFC70CFBE5}" sibTransId="{EB90C268-5C6D-4BAD-AE33-4E7F2BD7F480}"/>
    <dgm:cxn modelId="{312CBCFE-212C-4EA4-BDAB-1709C403C32D}" type="presOf" srcId="{9CCFF53A-6CF3-4F04-9CDD-FA82DA2139D4}" destId="{CD769DBF-9B7E-411E-9978-BF7C68F8842D}" srcOrd="0" destOrd="0" presId="urn:microsoft.com/office/officeart/2008/layout/VerticalCurvedList"/>
    <dgm:cxn modelId="{07221913-BBFE-4795-996E-02BC02C7C840}" srcId="{B1B8036B-F86E-49B5-B3F8-78C3DCD50BB5}" destId="{6720BD42-BABE-4072-A60B-A81D7683C6B1}" srcOrd="0" destOrd="0" parTransId="{B3F0DD3F-A034-404D-9942-9E4D493DD276}" sibTransId="{A8B228E3-1234-45E7-9261-DB388216207A}"/>
    <dgm:cxn modelId="{D4082017-887A-4146-B23D-E7AA2A2E629C}" type="presOf" srcId="{B1B8036B-F86E-49B5-B3F8-78C3DCD50BB5}" destId="{10C4B043-8848-4D8A-BF07-18D6D0FE9C12}" srcOrd="0" destOrd="0" presId="urn:microsoft.com/office/officeart/2008/layout/VerticalCurvedList"/>
    <dgm:cxn modelId="{5BBE032B-AED4-4CF3-A31D-5C105380E782}" srcId="{B1B8036B-F86E-49B5-B3F8-78C3DCD50BB5}" destId="{9CCFF53A-6CF3-4F04-9CDD-FA82DA2139D4}" srcOrd="3" destOrd="0" parTransId="{A382C125-3D8B-43CF-BA90-60A447D29229}" sibTransId="{8B3665B4-329A-4E38-A357-AC8B389456CA}"/>
    <dgm:cxn modelId="{B9670551-1450-4F1F-9481-A82B4FA65520}" type="presOf" srcId="{738324A0-0D20-451E-91BB-53880C2F0E19}" destId="{C06007F3-2D46-49D6-B94E-F787AAD29EA8}" srcOrd="0" destOrd="0" presId="urn:microsoft.com/office/officeart/2008/layout/VerticalCurvedList"/>
    <dgm:cxn modelId="{0B6BA4F1-9595-451E-95F3-EEB10AECCF8D}" srcId="{B1B8036B-F86E-49B5-B3F8-78C3DCD50BB5}" destId="{738324A0-0D20-451E-91BB-53880C2F0E19}" srcOrd="1" destOrd="0" parTransId="{1D599488-D203-4DA5-8EFE-43FF15B4A6D1}" sibTransId="{1DB33E52-EB7A-4C3F-B3F6-F4C2437CBA43}"/>
    <dgm:cxn modelId="{EE213A23-8E3B-40E7-8921-3A4129F3E556}" type="presOf" srcId="{6720BD42-BABE-4072-A60B-A81D7683C6B1}" destId="{F56CF5DE-9C04-4ECE-A60A-ED8FCF9E533A}" srcOrd="0" destOrd="0" presId="urn:microsoft.com/office/officeart/2008/layout/VerticalCurvedList"/>
    <dgm:cxn modelId="{F65C1C6A-D710-4688-9C83-02DD4584E48F}" type="presOf" srcId="{A8B228E3-1234-45E7-9261-DB388216207A}" destId="{F96620C6-6521-4CE9-8A33-AFCCC3C6CD2B}" srcOrd="0" destOrd="0" presId="urn:microsoft.com/office/officeart/2008/layout/VerticalCurvedList"/>
    <dgm:cxn modelId="{50F90519-FF4F-4796-842B-3AE2C5EBA717}" type="presParOf" srcId="{10C4B043-8848-4D8A-BF07-18D6D0FE9C12}" destId="{00CE5164-B170-41DC-A6AC-86FEF40DCC2D}" srcOrd="0" destOrd="0" presId="urn:microsoft.com/office/officeart/2008/layout/VerticalCurvedList"/>
    <dgm:cxn modelId="{94D14969-69F1-401F-AAD4-FCAD7C9E0B0A}" type="presParOf" srcId="{00CE5164-B170-41DC-A6AC-86FEF40DCC2D}" destId="{BD092B23-FE03-47A0-9E86-39349DFE407A}" srcOrd="0" destOrd="0" presId="urn:microsoft.com/office/officeart/2008/layout/VerticalCurvedList"/>
    <dgm:cxn modelId="{DA2DA229-9C80-4131-BCCA-62FB1824788D}" type="presParOf" srcId="{BD092B23-FE03-47A0-9E86-39349DFE407A}" destId="{CBEA29AD-FA20-47A4-8BE5-75345592EECF}" srcOrd="0" destOrd="0" presId="urn:microsoft.com/office/officeart/2008/layout/VerticalCurvedList"/>
    <dgm:cxn modelId="{3DCDDE4D-7A9C-42B7-BF70-8DF9EB4A53E8}" type="presParOf" srcId="{BD092B23-FE03-47A0-9E86-39349DFE407A}" destId="{F96620C6-6521-4CE9-8A33-AFCCC3C6CD2B}" srcOrd="1" destOrd="0" presId="urn:microsoft.com/office/officeart/2008/layout/VerticalCurvedList"/>
    <dgm:cxn modelId="{854156E8-18E9-47B6-AE63-C1A5A6F533BD}" type="presParOf" srcId="{BD092B23-FE03-47A0-9E86-39349DFE407A}" destId="{C874341F-36C3-406F-9FF0-714C9E48DE17}" srcOrd="2" destOrd="0" presId="urn:microsoft.com/office/officeart/2008/layout/VerticalCurvedList"/>
    <dgm:cxn modelId="{5EEC7436-5B29-4B7A-9112-FE76713D37DB}" type="presParOf" srcId="{BD092B23-FE03-47A0-9E86-39349DFE407A}" destId="{48F03EBF-2FE8-4F52-93F9-B1EF9352E877}" srcOrd="3" destOrd="0" presId="urn:microsoft.com/office/officeart/2008/layout/VerticalCurvedList"/>
    <dgm:cxn modelId="{4AC333E5-B612-429F-AF1C-26F8CF6B32D1}" type="presParOf" srcId="{00CE5164-B170-41DC-A6AC-86FEF40DCC2D}" destId="{F56CF5DE-9C04-4ECE-A60A-ED8FCF9E533A}" srcOrd="1" destOrd="0" presId="urn:microsoft.com/office/officeart/2008/layout/VerticalCurvedList"/>
    <dgm:cxn modelId="{5DC81CF5-E860-451E-8A97-19F4F46BC1E0}" type="presParOf" srcId="{00CE5164-B170-41DC-A6AC-86FEF40DCC2D}" destId="{EFBF64CE-3D41-4485-847B-2B6B9F359EF9}" srcOrd="2" destOrd="0" presId="urn:microsoft.com/office/officeart/2008/layout/VerticalCurvedList"/>
    <dgm:cxn modelId="{ECD09E19-B60A-48BE-9388-0AAD498BF487}" type="presParOf" srcId="{EFBF64CE-3D41-4485-847B-2B6B9F359EF9}" destId="{1773238D-89A3-49B4-8A2C-864D27716507}" srcOrd="0" destOrd="0" presId="urn:microsoft.com/office/officeart/2008/layout/VerticalCurvedList"/>
    <dgm:cxn modelId="{3CDE8781-26E1-4DDF-B5A6-14CFEE2BBB98}" type="presParOf" srcId="{00CE5164-B170-41DC-A6AC-86FEF40DCC2D}" destId="{C06007F3-2D46-49D6-B94E-F787AAD29EA8}" srcOrd="3" destOrd="0" presId="urn:microsoft.com/office/officeart/2008/layout/VerticalCurvedList"/>
    <dgm:cxn modelId="{7A1B4227-F4DA-44DD-B7EA-87F8C07920F1}" type="presParOf" srcId="{00CE5164-B170-41DC-A6AC-86FEF40DCC2D}" destId="{FE3C894E-B802-463E-B2CF-58B4D16904B4}" srcOrd="4" destOrd="0" presId="urn:microsoft.com/office/officeart/2008/layout/VerticalCurvedList"/>
    <dgm:cxn modelId="{60827769-D9C5-4E9E-85F5-6F982EAC55F5}" type="presParOf" srcId="{FE3C894E-B802-463E-B2CF-58B4D16904B4}" destId="{34F784D6-8C27-4085-A758-BF791579A67F}" srcOrd="0" destOrd="0" presId="urn:microsoft.com/office/officeart/2008/layout/VerticalCurvedList"/>
    <dgm:cxn modelId="{973994EF-7C93-446A-BE71-A6B8C072A397}" type="presParOf" srcId="{00CE5164-B170-41DC-A6AC-86FEF40DCC2D}" destId="{DBE22D8F-6FAC-4559-B446-E6AEE83FAF65}" srcOrd="5" destOrd="0" presId="urn:microsoft.com/office/officeart/2008/layout/VerticalCurvedList"/>
    <dgm:cxn modelId="{F556E6C0-B284-4F22-BB78-95A962DB6D37}" type="presParOf" srcId="{00CE5164-B170-41DC-A6AC-86FEF40DCC2D}" destId="{860B2DE2-9820-461C-8F4C-A804F1738F0D}" srcOrd="6" destOrd="0" presId="urn:microsoft.com/office/officeart/2008/layout/VerticalCurvedList"/>
    <dgm:cxn modelId="{AD75428B-6BCD-46F8-A780-31793501DB56}" type="presParOf" srcId="{860B2DE2-9820-461C-8F4C-A804F1738F0D}" destId="{59F46D6A-9960-470C-B289-B2ABDBD38C22}" srcOrd="0" destOrd="0" presId="urn:microsoft.com/office/officeart/2008/layout/VerticalCurvedList"/>
    <dgm:cxn modelId="{646D8B27-0238-40B2-932D-6F3BE5E97C92}" type="presParOf" srcId="{00CE5164-B170-41DC-A6AC-86FEF40DCC2D}" destId="{CD769DBF-9B7E-411E-9978-BF7C68F8842D}" srcOrd="7" destOrd="0" presId="urn:microsoft.com/office/officeart/2008/layout/VerticalCurvedList"/>
    <dgm:cxn modelId="{D2132F50-38C9-4754-9E21-A5497FF8131F}" type="presParOf" srcId="{00CE5164-B170-41DC-A6AC-86FEF40DCC2D}" destId="{61E7086D-E83B-412E-A09E-FC7F8CB4B8E9}" srcOrd="8" destOrd="0" presId="urn:microsoft.com/office/officeart/2008/layout/VerticalCurvedList"/>
    <dgm:cxn modelId="{0A4A6A2D-ACED-4BB8-9FC4-4EA3936E45BB}" type="presParOf" srcId="{61E7086D-E83B-412E-A09E-FC7F8CB4B8E9}" destId="{7B38901E-C511-4317-80C5-8120D9CA78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FAD52-F256-4018-8ECA-2FE3219BEC62}">
      <dsp:nvSpPr>
        <dsp:cNvPr id="0" name=""/>
        <dsp:cNvSpPr/>
      </dsp:nvSpPr>
      <dsp:spPr>
        <a:xfrm>
          <a:off x="-3499032" y="-568980"/>
          <a:ext cx="4414590" cy="4414590"/>
        </a:xfrm>
        <a:prstGeom prst="blockArc">
          <a:avLst>
            <a:gd name="adj1" fmla="val 18900000"/>
            <a:gd name="adj2" fmla="val 2700000"/>
            <a:gd name="adj3" fmla="val 48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3501D-1A12-41E5-801C-5139A1DA1A60}">
      <dsp:nvSpPr>
        <dsp:cNvPr id="0" name=""/>
        <dsp:cNvSpPr/>
      </dsp:nvSpPr>
      <dsp:spPr>
        <a:xfrm>
          <a:off x="661750" y="344049"/>
          <a:ext cx="8699543" cy="62255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16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002060"/>
              </a:solidFill>
            </a:rPr>
            <a:t>                                       Организационно-методическая деятельность</a:t>
          </a:r>
          <a:endParaRPr lang="ru-RU" sz="1700" kern="1200" dirty="0"/>
        </a:p>
      </dsp:txBody>
      <dsp:txXfrm>
        <a:off x="661750" y="344049"/>
        <a:ext cx="8699543" cy="622553"/>
      </dsp:txXfrm>
    </dsp:sp>
    <dsp:sp modelId="{E5FDF6E2-ABE3-4348-964A-B70A9E3F9497}">
      <dsp:nvSpPr>
        <dsp:cNvPr id="0" name=""/>
        <dsp:cNvSpPr/>
      </dsp:nvSpPr>
      <dsp:spPr>
        <a:xfrm>
          <a:off x="-161736" y="159064"/>
          <a:ext cx="1646973" cy="9925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A4E51-6DC2-4169-8530-10FBA1BEC1C5}">
      <dsp:nvSpPr>
        <dsp:cNvPr id="0" name=""/>
        <dsp:cNvSpPr/>
      </dsp:nvSpPr>
      <dsp:spPr>
        <a:xfrm>
          <a:off x="868400" y="1103791"/>
          <a:ext cx="8461332" cy="80104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165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002060"/>
              </a:solidFill>
            </a:rPr>
            <a:t>      Методическое  сопровождение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002060"/>
              </a:solidFill>
            </a:rPr>
            <a:t>дополнительного и общего образования</a:t>
          </a:r>
          <a:endParaRPr lang="ru-RU" sz="1700" kern="1200" dirty="0"/>
        </a:p>
      </dsp:txBody>
      <dsp:txXfrm>
        <a:off x="868400" y="1103791"/>
        <a:ext cx="8461332" cy="801044"/>
      </dsp:txXfrm>
    </dsp:sp>
    <dsp:sp modelId="{742B200A-055D-44E3-BC69-1BA313E7576E}">
      <dsp:nvSpPr>
        <dsp:cNvPr id="0" name=""/>
        <dsp:cNvSpPr/>
      </dsp:nvSpPr>
      <dsp:spPr>
        <a:xfrm>
          <a:off x="59919" y="1176654"/>
          <a:ext cx="1680083" cy="81915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A79EF-1300-4C7D-9CA8-36DDB97E2272}">
      <dsp:nvSpPr>
        <dsp:cNvPr id="0" name=""/>
        <dsp:cNvSpPr/>
      </dsp:nvSpPr>
      <dsp:spPr>
        <a:xfrm>
          <a:off x="647222" y="2099979"/>
          <a:ext cx="8699543" cy="655326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165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002060"/>
              </a:solidFill>
            </a:rPr>
            <a:t>Спортивно-массовая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rgbClr val="002060"/>
              </a:solidFill>
            </a:rPr>
            <a:t>и физкультурно-оздоровительная деятельность</a:t>
          </a:r>
          <a:endParaRPr lang="ru-RU" sz="1700" kern="1200" dirty="0"/>
        </a:p>
      </dsp:txBody>
      <dsp:txXfrm>
        <a:off x="647222" y="2099979"/>
        <a:ext cx="8699543" cy="655326"/>
      </dsp:txXfrm>
    </dsp:sp>
    <dsp:sp modelId="{97131798-C6FB-4F82-B2B3-02CEF41DF3DE}">
      <dsp:nvSpPr>
        <dsp:cNvPr id="0" name=""/>
        <dsp:cNvSpPr/>
      </dsp:nvSpPr>
      <dsp:spPr>
        <a:xfrm>
          <a:off x="-94401" y="2099983"/>
          <a:ext cx="1543841" cy="81915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620C6-6521-4CE9-8A33-AFCCC3C6CD2B}">
      <dsp:nvSpPr>
        <dsp:cNvPr id="0" name=""/>
        <dsp:cNvSpPr/>
      </dsp:nvSpPr>
      <dsp:spPr>
        <a:xfrm>
          <a:off x="-3562775" y="-554111"/>
          <a:ext cx="4298403" cy="4298403"/>
        </a:xfrm>
        <a:prstGeom prst="blockArc">
          <a:avLst>
            <a:gd name="adj1" fmla="val 18900000"/>
            <a:gd name="adj2" fmla="val 2700000"/>
            <a:gd name="adj3" fmla="val 50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6CF5DE-9C04-4ECE-A60A-ED8FCF9E533A}">
      <dsp:nvSpPr>
        <dsp:cNvPr id="0" name=""/>
        <dsp:cNvSpPr/>
      </dsp:nvSpPr>
      <dsp:spPr>
        <a:xfrm>
          <a:off x="406066" y="155946"/>
          <a:ext cx="9156395" cy="669405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55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</a:rPr>
            <a:t>Создание механизмов управления развитием физического воспитания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</a:rPr>
            <a:t> обучающихся в системе образования</a:t>
          </a:r>
        </a:p>
      </dsp:txBody>
      <dsp:txXfrm>
        <a:off x="406066" y="155946"/>
        <a:ext cx="9156395" cy="669405"/>
      </dsp:txXfrm>
    </dsp:sp>
    <dsp:sp modelId="{1773238D-89A3-49B4-8A2C-864D27716507}">
      <dsp:nvSpPr>
        <dsp:cNvPr id="0" name=""/>
        <dsp:cNvSpPr/>
      </dsp:nvSpPr>
      <dsp:spPr>
        <a:xfrm>
          <a:off x="-1551" y="183913"/>
          <a:ext cx="815236" cy="61347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007F3-2D46-49D6-B94E-F787AAD29EA8}">
      <dsp:nvSpPr>
        <dsp:cNvPr id="0" name=""/>
        <dsp:cNvSpPr/>
      </dsp:nvSpPr>
      <dsp:spPr>
        <a:xfrm>
          <a:off x="687440" y="981554"/>
          <a:ext cx="8875021" cy="49077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55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</a:rPr>
            <a:t>Повышение качества и доступности образования в сфере физического воспитания</a:t>
          </a:r>
        </a:p>
      </dsp:txBody>
      <dsp:txXfrm>
        <a:off x="687440" y="981554"/>
        <a:ext cx="8875021" cy="490777"/>
      </dsp:txXfrm>
    </dsp:sp>
    <dsp:sp modelId="{34F784D6-8C27-4085-A758-BF791579A67F}">
      <dsp:nvSpPr>
        <dsp:cNvPr id="0" name=""/>
        <dsp:cNvSpPr/>
      </dsp:nvSpPr>
      <dsp:spPr>
        <a:xfrm>
          <a:off x="212398" y="920207"/>
          <a:ext cx="950083" cy="61347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22D8F-6FAC-4559-B446-E6AEE83FAF65}">
      <dsp:nvSpPr>
        <dsp:cNvPr id="0" name=""/>
        <dsp:cNvSpPr/>
      </dsp:nvSpPr>
      <dsp:spPr>
        <a:xfrm>
          <a:off x="687440" y="1717848"/>
          <a:ext cx="8875021" cy="49077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55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2060"/>
              </a:solidFill>
            </a:rPr>
            <a:t>Инновационная деятельность  по физическому воспитанию в системе образования </a:t>
          </a:r>
        </a:p>
      </dsp:txBody>
      <dsp:txXfrm>
        <a:off x="687440" y="1717848"/>
        <a:ext cx="8875021" cy="490777"/>
      </dsp:txXfrm>
    </dsp:sp>
    <dsp:sp modelId="{59F46D6A-9960-470C-B289-B2ABDBD38C22}">
      <dsp:nvSpPr>
        <dsp:cNvPr id="0" name=""/>
        <dsp:cNvSpPr/>
      </dsp:nvSpPr>
      <dsp:spPr>
        <a:xfrm>
          <a:off x="263847" y="1656501"/>
          <a:ext cx="847186" cy="61347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69DBF-9B7E-411E-9978-BF7C68F8842D}">
      <dsp:nvSpPr>
        <dsp:cNvPr id="0" name=""/>
        <dsp:cNvSpPr/>
      </dsp:nvSpPr>
      <dsp:spPr>
        <a:xfrm>
          <a:off x="406066" y="2335003"/>
          <a:ext cx="9156395" cy="72905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555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dirty="0">
              <a:solidFill>
                <a:srgbClr val="002060"/>
              </a:solidFill>
            </a:rPr>
            <a:t>Создание единой системы физкультурно-спортивных мероприятий среди обучающихся </a:t>
          </a:r>
          <a:endParaRPr lang="ru-RU" sz="1600" b="1" kern="1200" dirty="0">
            <a:solidFill>
              <a:srgbClr val="00206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b="1" kern="1200" dirty="0">
              <a:solidFill>
                <a:srgbClr val="002060"/>
              </a:solidFill>
            </a:rPr>
            <a:t>в системе образования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06066" y="2335003"/>
        <a:ext cx="9156395" cy="729054"/>
      </dsp:txXfrm>
    </dsp:sp>
    <dsp:sp modelId="{7B38901E-C511-4317-80C5-8120D9CA786F}">
      <dsp:nvSpPr>
        <dsp:cNvPr id="0" name=""/>
        <dsp:cNvSpPr/>
      </dsp:nvSpPr>
      <dsp:spPr>
        <a:xfrm>
          <a:off x="2840" y="2392795"/>
          <a:ext cx="806451" cy="61347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11143-61A7-49CC-ADF3-895665FE7297}" type="datetimeFigureOut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EC967-0902-4822-A674-C31BA161666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405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EC967-0902-4822-A674-C31BA1616669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14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EC967-0902-4822-A674-C31BA161666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644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EC967-0902-4822-A674-C31BA1616669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01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DB0A-277C-43B3-BE3F-AC235DC1C430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8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97A8E-DC58-459E-9FC8-03AB4B291A1B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42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27450-51B4-410C-BD48-7DD59C0A05CC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3714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C1C9D-ADB6-4025-9E3D-73DFB0918A76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095D-FB7C-4804-B799-691128558FB0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B13A2-4359-4FFE-835C-FD3861630D2D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556-17A0-4AD3-9C8C-9137F506B308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20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484D-B469-478D-A9F1-54957FFA51C3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7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DC0AA-9EA3-4565-9BED-E35A7973641E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4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2101-8AAC-4B48-A996-19845E1D4677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8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BFE20-1ABA-45B0-BDD0-E2D148ADC326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3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BEE25-1839-4AF2-8D89-4CBA4E007F30}" type="datetime1">
              <a:rPr lang="ru-RU" smtClean="0"/>
              <a:pPr/>
              <a:t>04.10.2017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21712-4B04-4E5F-A3BC-D8F30268D7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52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mailto:fcomofv@mail.ru" TargetMode="External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hyperlink" Target="mailto:concept_fk@mail.ru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1.jpeg"/><Relationship Id="rId18" Type="http://schemas.openxmlformats.org/officeDocument/2006/relationships/image" Target="../media/image96.jpg"/><Relationship Id="rId3" Type="http://schemas.openxmlformats.org/officeDocument/2006/relationships/image" Target="../media/image9.png"/><Relationship Id="rId21" Type="http://schemas.openxmlformats.org/officeDocument/2006/relationships/image" Target="../media/image99.jpg"/><Relationship Id="rId7" Type="http://schemas.openxmlformats.org/officeDocument/2006/relationships/image" Target="../media/image86.jpg"/><Relationship Id="rId12" Type="http://schemas.openxmlformats.org/officeDocument/2006/relationships/image" Target="../media/image90.jpeg"/><Relationship Id="rId17" Type="http://schemas.openxmlformats.org/officeDocument/2006/relationships/image" Target="../media/image95.jpeg"/><Relationship Id="rId2" Type="http://schemas.openxmlformats.org/officeDocument/2006/relationships/image" Target="../media/image17.png"/><Relationship Id="rId16" Type="http://schemas.openxmlformats.org/officeDocument/2006/relationships/image" Target="../media/image94.jpeg"/><Relationship Id="rId20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11" Type="http://schemas.openxmlformats.org/officeDocument/2006/relationships/image" Target="../media/image89.jpeg"/><Relationship Id="rId5" Type="http://schemas.openxmlformats.org/officeDocument/2006/relationships/image" Target="../media/image84.jpeg"/><Relationship Id="rId15" Type="http://schemas.openxmlformats.org/officeDocument/2006/relationships/image" Target="../media/image93.jpeg"/><Relationship Id="rId10" Type="http://schemas.openxmlformats.org/officeDocument/2006/relationships/image" Target="../media/image52.png"/><Relationship Id="rId19" Type="http://schemas.openxmlformats.org/officeDocument/2006/relationships/image" Target="../media/image97.jpe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chart" Target="../charts/chart2.xml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7.jpeg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gif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10" Type="http://schemas.openxmlformats.org/officeDocument/2006/relationships/image" Target="../media/image114.jpeg"/><Relationship Id="rId4" Type="http://schemas.openxmlformats.org/officeDocument/2006/relationships/image" Target="../media/image9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emf"/><Relationship Id="rId3" Type="http://schemas.openxmlformats.org/officeDocument/2006/relationships/image" Target="../media/image9.png"/><Relationship Id="rId7" Type="http://schemas.openxmlformats.org/officeDocument/2006/relationships/image" Target="../media/image135.jpeg"/><Relationship Id="rId12" Type="http://schemas.openxmlformats.org/officeDocument/2006/relationships/image" Target="../media/image140.emf"/><Relationship Id="rId17" Type="http://schemas.openxmlformats.org/officeDocument/2006/relationships/image" Target="../media/image145.jpeg"/><Relationship Id="rId2" Type="http://schemas.openxmlformats.org/officeDocument/2006/relationships/image" Target="../media/image131.jpeg"/><Relationship Id="rId16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png"/><Relationship Id="rId15" Type="http://schemas.openxmlformats.org/officeDocument/2006/relationships/image" Target="../media/image143.jpe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chart" Target="../charts/chart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ЛОГО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391" y="468873"/>
            <a:ext cx="603360" cy="75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83874" y="236341"/>
            <a:ext cx="901475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МИНИСТЕРСТВО ОБРАЗОВАНИЯ И НАУКИ  РОССИЙСКОЙ ФЕДЕРАЦИИ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ФГБУ «ФЕДЕРАЛЬНЫЙ ЦЕНТР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ОРГАНИЗАЦИОННО-МЕТОДИЧЕСКОГО ОБЕСПЕЧЕНИЯ ФИЗИЧЕСКОГО ВОСПИТАНИЯ»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25362"/>
            <a:ext cx="2743200" cy="365125"/>
          </a:xfrm>
        </p:spPr>
        <p:txBody>
          <a:bodyPr/>
          <a:lstStyle/>
          <a:p>
            <a:fld id="{DC821712-4B04-4E5F-A3BC-D8F30268D7D7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1195202" y="2148506"/>
            <a:ext cx="9982200" cy="19793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  <a:latin typeface="+mn-lt"/>
              </a:rPr>
              <a:t>ПЕРСПЕКТИВЫ </a:t>
            </a:r>
            <a:r>
              <a:rPr lang="ru-RU" sz="2600" b="1" dirty="0">
                <a:solidFill>
                  <a:srgbClr val="002060"/>
                </a:solidFill>
                <a:latin typeface="+mn-lt"/>
              </a:rPr>
              <a:t>РАЗВИТИЯ ФИЗИЧЕСКОГО ВОСПИТАНИЯ </a:t>
            </a:r>
            <a:endParaRPr lang="ru-RU" sz="260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2600" b="1" dirty="0">
                <a:solidFill>
                  <a:srgbClr val="002060"/>
                </a:solidFill>
                <a:latin typeface="+mn-lt"/>
              </a:rPr>
              <a:t>В ОБРАЗОВАТЕЛЬНЫХ ОРГАНИЗАЦИЯХ </a:t>
            </a:r>
            <a:endParaRPr lang="ru-RU" sz="26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+mn-lt"/>
              </a:rPr>
              <a:t>ОБЩЕГО </a:t>
            </a:r>
            <a:r>
              <a:rPr lang="ru-RU" sz="2600" b="1" dirty="0">
                <a:solidFill>
                  <a:srgbClr val="002060"/>
                </a:solidFill>
                <a:latin typeface="+mn-lt"/>
              </a:rPr>
              <a:t>И ДОПОЛНИТЕЛЬНОГО ОБРАЗОВАНИЯ </a:t>
            </a:r>
            <a:endParaRPr lang="ru-RU" sz="2600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+mn-lt"/>
              </a:rPr>
              <a:t>РОССИЙСКОЙ ФЕДЕРАЦИИ</a:t>
            </a:r>
            <a:endParaRPr lang="ru-RU" sz="2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8" y="152635"/>
            <a:ext cx="1003589" cy="1162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6842" y="5774724"/>
            <a:ext cx="4118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2017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57175" y="233689"/>
            <a:ext cx="11715750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ЭТАПЫ РАЗРАБОТКИ И  ОБСУЖДЕНИЕ  ПРОЕКТА КОНЦЕПЦИИ 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+mn-lt"/>
              </a:rPr>
            </a:br>
            <a:endParaRPr lang="ru-RU" sz="1800" b="1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2849" y="736978"/>
            <a:ext cx="10614542" cy="19212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                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Рабочая группа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Минобрнауки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России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3 подгруппы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по  направлениям:</a:t>
            </a:r>
          </a:p>
          <a:p>
            <a:pPr marL="355600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 группа –-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разработка содержательных,  методических и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здоровьеформирующих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положений Концепции;</a:t>
            </a:r>
          </a:p>
          <a:p>
            <a:pPr marL="355600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  группа  –-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разработка кадровых,  мотивационных положений Концепции и внеурочной деятельности;</a:t>
            </a:r>
          </a:p>
          <a:p>
            <a:pPr marL="698500" indent="-342900">
              <a:buAutoNum type="arabicPlain" startAt="3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группа –-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разработка  материально-технических   положений  Концепции.</a:t>
            </a:r>
          </a:p>
          <a:p>
            <a:pPr marL="355600" algn="r"/>
            <a:r>
              <a:rPr lang="ru-RU" b="1" dirty="0">
                <a:solidFill>
                  <a:srgbClr val="C00000"/>
                </a:solidFill>
              </a:rPr>
              <a:t>Обработано более 100 материалов с предложениями и дополнениями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6819" y="2890203"/>
            <a:ext cx="9594382" cy="16718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        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В рамках Московского международного салона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образования (ММСО-2016, 2017) 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анкетирование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представителей субъектов Российской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Федерации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бсуждение проекта Концепции на дискуссионных площадках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 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                                                                                                      Приняло участие более </a:t>
            </a:r>
            <a:r>
              <a:rPr lang="ru-RU" b="1" dirty="0" smtClean="0">
                <a:solidFill>
                  <a:srgbClr val="C00000"/>
                </a:solidFill>
              </a:rPr>
              <a:t>300 </a:t>
            </a:r>
            <a:r>
              <a:rPr lang="ru-RU" b="1" dirty="0">
                <a:solidFill>
                  <a:srgbClr val="C00000"/>
                </a:solidFill>
              </a:rPr>
              <a:t>человек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1379" y="4862300"/>
            <a:ext cx="10226012" cy="17841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   </a:t>
            </a:r>
          </a:p>
          <a:p>
            <a:pPr eaLnBrk="0" fontAlgn="base" hangingPunct="0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 </a:t>
            </a:r>
          </a:p>
          <a:p>
            <a:pPr eaLnBrk="0" fontAlgn="base" hangingPunct="0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   Заседания Совета по вопросам развития физического воспитания в системе образования Российской Федерации при </a:t>
            </a:r>
            <a:r>
              <a:rPr lang="ru-RU" b="1" dirty="0" err="1">
                <a:solidFill>
                  <a:schemeClr val="accent5">
                    <a:lumMod val="50000"/>
                  </a:schemeClr>
                </a:solidFill>
              </a:rPr>
              <a:t>Минобрнауки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предложения в проект концепции внесены  представителями федеральных и региональных органов исполнительных власти, представителями общественности и профессионального сообщества, входящими в  состав Совета.</a:t>
            </a:r>
          </a:p>
          <a:p>
            <a:pPr algn="r" eaLnBrk="0" fontAlgn="base" hangingPunct="0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                    </a:t>
            </a:r>
            <a:r>
              <a:rPr lang="ru-RU" b="1" dirty="0">
                <a:solidFill>
                  <a:srgbClr val="C00000"/>
                </a:solidFill>
              </a:rPr>
              <a:t>Более 50-ти предложений и дополнений</a:t>
            </a:r>
          </a:p>
          <a:p>
            <a:pPr eaLnBrk="0" fontAlgn="base" hangingPunct="0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eaLnBrk="0" fontAlgn="base" hangingPunct="0"/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8" y="907720"/>
            <a:ext cx="1005674" cy="1165305"/>
          </a:xfrm>
          <a:prstGeom prst="rect">
            <a:avLst/>
          </a:prstGeom>
        </p:spPr>
      </p:pic>
      <p:pic>
        <p:nvPicPr>
          <p:cNvPr id="1026" name="Picture 2" descr="http://xn--b1atfb1adk.xn--p1ai/files/ioe/images/WICDKVEK5I7MZ834D6R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995" y="2890203"/>
            <a:ext cx="1433275" cy="69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ЛОГО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9" y="4794063"/>
            <a:ext cx="532042" cy="67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Татьяна\AppData\Local\Microsoft\Windows\INetCacheContent.Word\Совет копия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464125"/>
            <a:ext cx="1123950" cy="111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95" y="3734365"/>
            <a:ext cx="1767396" cy="59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57175" y="138765"/>
            <a:ext cx="11715750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ЭТАПЫ РАЗРАБОТКИ И  ОБСУЖДЕНИЕ  ПРОЕКТА КОНЦЕПЦИИ 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+mn-lt"/>
              </a:rPr>
            </a:br>
            <a:endParaRPr lang="ru-RU" sz="1800" b="1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37731" y="570704"/>
            <a:ext cx="10335194" cy="167271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  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В рамках  </a:t>
            </a:r>
            <a:r>
              <a:rPr lang="en-US" sz="1700" b="1" dirty="0">
                <a:solidFill>
                  <a:schemeClr val="accent5">
                    <a:lumMod val="50000"/>
                  </a:schemeClr>
                </a:solidFill>
              </a:rPr>
              <a:t>VI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Международного конгресса учителей физической культуры 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(г. Петрозаводск, Республика Карелия, 23 - 26  июня 2016 г.) - 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Пленарное заседание  Форума «Физическая культура - образование будущего»  24 июня 2016 г. представлена презентация по разработке Концепции.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lvl="4"/>
            <a:r>
              <a:rPr lang="ru-RU" sz="1700" b="1" dirty="0">
                <a:solidFill>
                  <a:srgbClr val="C00000"/>
                </a:solidFill>
              </a:rPr>
              <a:t>           Более 200 лучших учителей физической культуры России из 30 субъектов </a:t>
            </a:r>
          </a:p>
          <a:p>
            <a:pPr lvl="4"/>
            <a:r>
              <a:rPr lang="ru-RU" sz="1700" b="1" dirty="0">
                <a:solidFill>
                  <a:srgbClr val="C00000"/>
                </a:solidFill>
              </a:rPr>
              <a:t>Российской Федерации  в анкетах указали проблемы и перспективы развития </a:t>
            </a:r>
          </a:p>
          <a:p>
            <a:pPr lvl="4"/>
            <a:r>
              <a:rPr lang="ru-RU" sz="1700" b="1" dirty="0">
                <a:solidFill>
                  <a:srgbClr val="C00000"/>
                </a:solidFill>
              </a:rPr>
              <a:t>предмета «Физическая культура».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37731" y="5049537"/>
            <a:ext cx="10335194" cy="15013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В ФГБУ «Федеральный центр организационно-методического обеспечения физического воспитания» проведен мониторинг  предложений от субъектов Российской Федерации 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по организации,  программно-методическому обеспечению урочной и внеурочной деятельности предмета, формированию единых подходов к критериям оценки эффективности образовательных организаций, обучающихся и педагогов.</a:t>
            </a:r>
          </a:p>
          <a:p>
            <a:pPr eaLnBrk="0" fontAlgn="base" hangingPunct="0"/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                          			</a:t>
            </a:r>
            <a:r>
              <a:rPr lang="ru-RU" sz="1700" b="1" dirty="0">
                <a:solidFill>
                  <a:srgbClr val="C00000"/>
                </a:solidFill>
              </a:rPr>
              <a:t>Материалы представили 6</a:t>
            </a:r>
            <a:r>
              <a:rPr lang="ru-RU" sz="1700" b="1" dirty="0" smtClean="0">
                <a:solidFill>
                  <a:srgbClr val="C00000"/>
                </a:solidFill>
              </a:rPr>
              <a:t>3 </a:t>
            </a:r>
            <a:r>
              <a:rPr lang="ru-RU" sz="1700" b="1" dirty="0">
                <a:solidFill>
                  <a:srgbClr val="C00000"/>
                </a:solidFill>
              </a:rPr>
              <a:t>региона Российской Федерации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0024" y="2381962"/>
            <a:ext cx="9380703" cy="23811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          </a:t>
            </a:r>
            <a:endParaRPr lang="ru-RU" sz="17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eaLnBrk="0" fontAlgn="base" hangingPunct="0"/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</a:rPr>
              <a:t>          В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Российской академии образования (РАО)  -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</a:rPr>
              <a:t>экспертные семинары </a:t>
            </a: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</a:rPr>
              <a:t>по предмету «Физическая культура» 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(июль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</a:rPr>
              <a:t>2016 г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</a:rPr>
              <a:t>., август 20127 г.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</a:rPr>
              <a:t>). </a:t>
            </a:r>
            <a:r>
              <a:rPr lang="ru-RU" sz="1700" b="1" dirty="0" smtClean="0">
                <a:solidFill>
                  <a:srgbClr val="C00000"/>
                </a:solidFill>
              </a:rPr>
              <a:t>Предложения</a:t>
            </a:r>
            <a:r>
              <a:rPr lang="ru-RU" sz="1700" b="1" dirty="0">
                <a:solidFill>
                  <a:srgbClr val="C00000"/>
                </a:solidFill>
              </a:rPr>
              <a:t>, сформированные в ходе экспертного семинара, вошли в рабочий </a:t>
            </a:r>
            <a:r>
              <a:rPr lang="ru-RU" sz="1700" b="1" dirty="0" smtClean="0">
                <a:solidFill>
                  <a:srgbClr val="C00000"/>
                </a:solidFill>
              </a:rPr>
              <a:t> </a:t>
            </a:r>
            <a:r>
              <a:rPr lang="ru-RU" sz="1700" b="1" dirty="0">
                <a:solidFill>
                  <a:srgbClr val="C00000"/>
                </a:solidFill>
              </a:rPr>
              <a:t>проект Концепции и расширенные материалы РАО по предмету «Физическая культура</a:t>
            </a:r>
            <a:r>
              <a:rPr lang="ru-RU" sz="1700" b="1" dirty="0" smtClean="0">
                <a:solidFill>
                  <a:srgbClr val="C00000"/>
                </a:solidFill>
              </a:rPr>
              <a:t>»</a:t>
            </a:r>
          </a:p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           В рамках реализации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проекта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«Исследования по созданию инновационного образовательно-методического обеспечения в условиях реализации концепций по предметным областям»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на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базе РАО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в 2016 году проведены комплексные  научные исследования содержания и технологий обучения по предмету «Физическая культура».</a:t>
            </a:r>
          </a:p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           </a:t>
            </a:r>
            <a:r>
              <a:rPr lang="ru-RU" sz="1600" b="1" dirty="0" smtClean="0">
                <a:solidFill>
                  <a:srgbClr val="C00000"/>
                </a:solidFill>
              </a:rPr>
              <a:t>Всего </a:t>
            </a:r>
            <a:r>
              <a:rPr lang="ru-RU" sz="1600" b="1" dirty="0">
                <a:solidFill>
                  <a:srgbClr val="C00000"/>
                </a:solidFill>
              </a:rPr>
              <a:t>приняло участие более 800 респондентов из 57 субъектов Российской Федерации.</a:t>
            </a:r>
          </a:p>
          <a:p>
            <a:pPr eaLnBrk="0" fontAlgn="base" hangingPunct="0"/>
            <a:endParaRPr lang="ru-RU" sz="1700" b="1" dirty="0">
              <a:solidFill>
                <a:srgbClr val="C00000"/>
              </a:solidFill>
            </a:endParaRPr>
          </a:p>
        </p:txBody>
      </p:sp>
      <p:pic>
        <p:nvPicPr>
          <p:cNvPr id="9" name="Picture 4" descr="http://cs625827.vk.me/v625827954/5cd87/eH2UMjr7NV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049" y="1366793"/>
            <a:ext cx="858387" cy="832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ЛОГО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5" y="5262623"/>
            <a:ext cx="755029" cy="95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Рисунок 10" descr="Картинки по запросу объединение учителей физической культуры росси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3" y="746724"/>
            <a:ext cx="1090418" cy="106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eduportal44.ru/logos/rao_1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922" y="2902833"/>
            <a:ext cx="2227003" cy="1007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9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57175" y="138765"/>
            <a:ext cx="11715750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>ЭТАПЫ РАЗРАБОТКИ И  ОБСУЖДЕНИЕ  ПРОЕКТА КОНЦЕПЦИИ 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+mn-lt"/>
              </a:rPr>
            </a:br>
            <a:endParaRPr lang="ru-RU" sz="1800" b="1" u="sng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75" y="608142"/>
            <a:ext cx="11830050" cy="1632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 Апрель  2016 г.- февраль 2017 г.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– члены рабочей группы по разработке   Концепции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 вносили предложения и обсуждали содержание  документа в онлайн режиме, по телефону, на специально открытой электронной почте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u="sng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concept</a:t>
            </a:r>
            <a:r>
              <a:rPr lang="ru-RU" sz="1600" b="1" u="sng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_</a:t>
            </a:r>
            <a:r>
              <a:rPr lang="en-US" sz="1600" b="1" u="sng" dirty="0" err="1">
                <a:solidFill>
                  <a:schemeClr val="accent5">
                    <a:lumMod val="50000"/>
                  </a:schemeClr>
                </a:solidFill>
                <a:hlinkClick r:id="rId2"/>
              </a:rPr>
              <a:t>fk</a:t>
            </a:r>
            <a:r>
              <a:rPr lang="ru-RU" sz="1600" b="1" u="sng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@</a:t>
            </a:r>
            <a:r>
              <a:rPr lang="en-US" sz="1600" b="1" u="sng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mail</a:t>
            </a:r>
            <a:r>
              <a:rPr lang="ru-RU" sz="1600" b="1" u="sng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.</a:t>
            </a:r>
            <a:r>
              <a:rPr lang="en-US" sz="1600" b="1" u="sng" dirty="0" err="1">
                <a:solidFill>
                  <a:schemeClr val="accent5">
                    <a:lumMod val="50000"/>
                  </a:schemeClr>
                </a:solidFill>
                <a:hlinkClick r:id="rId2"/>
              </a:rPr>
              <a:t>ru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fcomofv@mail.ru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Рисунок 9" descr="http://academyviner.com/d/575895/t/v87/images/log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09" y="1403606"/>
            <a:ext cx="864988" cy="66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ЛОГО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004" y="1423496"/>
            <a:ext cx="501558" cy="63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Рисунок 11" descr="Логотип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61" y="1607691"/>
            <a:ext cx="1635367" cy="41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dostupnyisport.ru/wp-content/uploads/2014/05/Logo_012-300x107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6" r="26529"/>
          <a:stretch/>
        </p:blipFill>
        <p:spPr bwMode="auto">
          <a:xfrm>
            <a:off x="653933" y="1375615"/>
            <a:ext cx="1030408" cy="81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gerbmaster.ru/upload/iblock/c2e/gerb_orenburgskoy_oblasti_gerbmaster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476921"/>
            <a:ext cx="639156" cy="67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ugranow.ru/wp-content/uploads/2016/01/uhk2BkoUfDw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21002"/>
          <a:stretch/>
        </p:blipFill>
        <p:spPr bwMode="auto">
          <a:xfrm>
            <a:off x="7115879" y="1454073"/>
            <a:ext cx="773872" cy="746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Ассоциация спортивного инжиниринга - Строительство, реконструкция, проектирование, поставка и монтаж спортивных сооружений, спортивного оборудования и покрытий.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03"/>
          <a:stretch/>
        </p:blipFill>
        <p:spPr bwMode="auto">
          <a:xfrm>
            <a:off x="10261236" y="1438413"/>
            <a:ext cx="1289491" cy="7600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http://vdvsp.ru/pic/news/145921077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432" y="1423496"/>
            <a:ext cx="717040" cy="746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://misanec.ru/wp-content/uploads/2016/03/1508122_20121004141355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r="8868"/>
          <a:stretch/>
        </p:blipFill>
        <p:spPr bwMode="auto">
          <a:xfrm>
            <a:off x="8123249" y="1434425"/>
            <a:ext cx="924423" cy="76243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142875" y="2362569"/>
            <a:ext cx="11830050" cy="26405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Письмо от 11 августа 2016 года №08-1637</a:t>
            </a:r>
            <a:endParaRPr lang="ru-RU" sz="1600" dirty="0">
              <a:solidFill>
                <a:srgbClr val="C00000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Департамента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государственной политики в сфере общего образования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</a:rPr>
              <a:t>Минобрнауки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России 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адрес руководителей органов исполнительной власти субъектов Российской Федерации, </a:t>
            </a:r>
            <a:endParaRPr lang="ru-RU" sz="16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осуществляющих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государственное управление в сфере образования.</a:t>
            </a:r>
          </a:p>
          <a:p>
            <a:pPr algn="ctr"/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</a:rPr>
              <a:t>Форматы обсуждения проекта Концепции в субъектах Российской Федерации: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организация круглых столов,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организация педагогических марафонов,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организация секций с учителями физической культуры в рамках августовских педсоветов,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участие в дистанционном обсуждении на региональных сайтах институтов развития образования,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</a:rPr>
              <a:t>экспертная оценка проекта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</a:rPr>
              <a:t>Концепции.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142875" y="5311886"/>
            <a:ext cx="11715750" cy="9510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+mn-lt"/>
              </a:rPr>
              <a:t>Заключительный этап -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профессионально-общественное обсуждение   проекта </a:t>
            </a:r>
            <a:r>
              <a:rPr lang="ru-RU" sz="2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Концепции</a:t>
            </a:r>
            <a:r>
              <a:rPr lang="ru-RU" sz="2200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+mn-lt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Сайт  «Общественная экспертиза нормативных документов в области образования» </a:t>
            </a:r>
            <a:r>
              <a:rPr lang="ru-RU" sz="2400" dirty="0" smtClean="0">
                <a:solidFill>
                  <a:srgbClr val="C00000"/>
                </a:solidFill>
                <a:latin typeface="+mn-lt"/>
              </a:rPr>
              <a:t>- </a:t>
            </a:r>
            <a:r>
              <a:rPr lang="en-US" sz="2400" b="1" u="sng" dirty="0" smtClean="0">
                <a:solidFill>
                  <a:srgbClr val="0070C0"/>
                </a:solidFill>
                <a:latin typeface="+mn-lt"/>
              </a:rPr>
              <a:t>e</a:t>
            </a:r>
            <a:r>
              <a:rPr lang="ru-RU" sz="2400" b="1" u="sng" dirty="0" smtClean="0">
                <a:solidFill>
                  <a:srgbClr val="0070C0"/>
                </a:solidFill>
                <a:latin typeface="+mn-lt"/>
              </a:rPr>
              <a:t>du.crowdexpert.ru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Всего за период проведения </a:t>
            </a:r>
            <a:r>
              <a:rPr lang="ru-RU" sz="1600" b="1" dirty="0" smtClean="0">
                <a:solidFill>
                  <a:srgbClr val="C00000"/>
                </a:solidFill>
              </a:rPr>
              <a:t>общественных </a:t>
            </a:r>
            <a:r>
              <a:rPr lang="ru-RU" sz="1600" b="1" dirty="0">
                <a:solidFill>
                  <a:srgbClr val="C00000"/>
                </a:solidFill>
              </a:rPr>
              <a:t>консультаций </a:t>
            </a:r>
            <a:r>
              <a:rPr lang="ru-RU" sz="1600" b="1" dirty="0" smtClean="0">
                <a:solidFill>
                  <a:srgbClr val="C00000"/>
                </a:solidFill>
              </a:rPr>
              <a:t>с </a:t>
            </a:r>
            <a:r>
              <a:rPr lang="ru-RU" sz="1600" b="1" dirty="0">
                <a:solidFill>
                  <a:srgbClr val="C00000"/>
                </a:solidFill>
              </a:rPr>
              <a:t>11.04.2017 по 10.05.2017 </a:t>
            </a:r>
            <a:r>
              <a:rPr lang="ru-RU" sz="1600" b="1" dirty="0" err="1">
                <a:solidFill>
                  <a:srgbClr val="C00000"/>
                </a:solidFill>
              </a:rPr>
              <a:t>г.г</a:t>
            </a:r>
            <a:r>
              <a:rPr lang="ru-RU" sz="1600" b="1" dirty="0">
                <a:solidFill>
                  <a:srgbClr val="C00000"/>
                </a:solidFill>
              </a:rPr>
              <a:t>. </a:t>
            </a:r>
            <a:r>
              <a:rPr lang="ru-RU" sz="1600" b="1" dirty="0" smtClean="0">
                <a:solidFill>
                  <a:srgbClr val="C00000"/>
                </a:solidFill>
              </a:rPr>
              <a:t>зарегистрирован </a:t>
            </a:r>
            <a:r>
              <a:rPr lang="ru-RU" sz="1600" b="1" dirty="0">
                <a:solidFill>
                  <a:srgbClr val="C00000"/>
                </a:solidFill>
              </a:rPr>
              <a:t>1 851 пользователь.</a:t>
            </a:r>
            <a:endParaRPr lang="ru-RU" sz="1600" b="1" u="sng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92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01625" y="636588"/>
            <a:ext cx="2492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5501" y="5538651"/>
            <a:ext cx="3631558" cy="10443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О</a:t>
            </a:r>
            <a:r>
              <a:rPr lang="ru-RU" b="1" dirty="0" smtClean="0">
                <a:solidFill>
                  <a:srgbClr val="002060"/>
                </a:solidFill>
              </a:rPr>
              <a:t>рганизации</a:t>
            </a:r>
            <a:r>
              <a:rPr lang="ru-RU" b="1" dirty="0">
                <a:solidFill>
                  <a:srgbClr val="002060"/>
                </a:solidFill>
              </a:rPr>
              <a:t>, участвующие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дополнительном образовании детей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1625" y="3972710"/>
            <a:ext cx="3605433" cy="9710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М</a:t>
            </a:r>
            <a:r>
              <a:rPr lang="ru-RU" b="1" dirty="0" smtClean="0">
                <a:solidFill>
                  <a:srgbClr val="002060"/>
                </a:solidFill>
              </a:rPr>
              <a:t>униципальные </a:t>
            </a:r>
            <a:r>
              <a:rPr lang="ru-RU" b="1" dirty="0">
                <a:solidFill>
                  <a:srgbClr val="002060"/>
                </a:solidFill>
              </a:rPr>
              <a:t>(опорные) центры дополнительного образования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6487" y="2244701"/>
            <a:ext cx="3605433" cy="10220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Региональный модельный </a:t>
            </a:r>
            <a:r>
              <a:rPr lang="ru-RU" b="1" dirty="0">
                <a:solidFill>
                  <a:srgbClr val="002060"/>
                </a:solidFill>
              </a:rPr>
              <a:t>центр дополнительного образования </a:t>
            </a:r>
            <a:r>
              <a:rPr lang="ru-RU" b="1" dirty="0" smtClean="0">
                <a:solidFill>
                  <a:srgbClr val="002060"/>
                </a:solidFill>
              </a:rPr>
              <a:t>детей</a:t>
            </a:r>
            <a:endParaRPr lang="ru-RU" sz="16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9227" y="129626"/>
            <a:ext cx="907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ПРИОРИТЕТНЫЙ ПРОЕКТ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«ДОСТУПНОЕ ДОПОЛНИТЕЛЬНОЕ ОБРАЗОВАНИЕ ДЛЯ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ДЕТЕЙ»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Скругленный прямоугольник 10"/>
          <p:cNvSpPr/>
          <p:nvPr/>
        </p:nvSpPr>
        <p:spPr>
          <a:xfrm>
            <a:off x="887165" y="778257"/>
            <a:ext cx="10791029" cy="10884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/>
            <a:r>
              <a:rPr lang="ru-RU" b="1" dirty="0" smtClean="0">
                <a:solidFill>
                  <a:srgbClr val="002060"/>
                </a:solidFill>
              </a:rPr>
              <a:t>                  </a:t>
            </a:r>
          </a:p>
          <a:p>
            <a:pPr algn="ctr" defTabSz="914377"/>
            <a:r>
              <a:rPr lang="ru-RU" dirty="0">
                <a:solidFill>
                  <a:srgbClr val="002060"/>
                </a:solidFill>
              </a:rPr>
              <a:t>ФГБНУ «Республиканский мультимедиа </a:t>
            </a:r>
            <a:r>
              <a:rPr lang="ru-RU" dirty="0" smtClean="0">
                <a:solidFill>
                  <a:srgbClr val="002060"/>
                </a:solidFill>
              </a:rPr>
              <a:t>центр» </a:t>
            </a:r>
            <a:r>
              <a:rPr lang="ru-RU" dirty="0" err="1" smtClean="0">
                <a:solidFill>
                  <a:srgbClr val="002060"/>
                </a:solidFill>
              </a:rPr>
              <a:t>Минобрнауки</a:t>
            </a:r>
            <a:r>
              <a:rPr lang="ru-RU" dirty="0" smtClean="0">
                <a:solidFill>
                  <a:srgbClr val="002060"/>
                </a:solidFill>
              </a:rPr>
              <a:t> России</a:t>
            </a:r>
          </a:p>
          <a:p>
            <a:pPr algn="ctr" defTabSz="914377"/>
            <a:r>
              <a:rPr lang="ru-RU" dirty="0" smtClean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обеспечение общей координации </a:t>
            </a:r>
            <a:r>
              <a:rPr lang="ru-RU" sz="1600" dirty="0">
                <a:solidFill>
                  <a:srgbClr val="002060"/>
                </a:solidFill>
              </a:rPr>
              <a:t>развития системы дополнительного образования </a:t>
            </a:r>
            <a:r>
              <a:rPr lang="ru-RU" sz="1600" dirty="0" smtClean="0">
                <a:solidFill>
                  <a:srgbClr val="002060"/>
                </a:solidFill>
              </a:rPr>
              <a:t>детей)</a:t>
            </a:r>
          </a:p>
          <a:p>
            <a:pPr defTabSz="914377"/>
            <a:r>
              <a:rPr lang="ru-RU" sz="1600" b="1" dirty="0" smtClean="0">
                <a:solidFill>
                  <a:srgbClr val="002060"/>
                </a:solidFill>
              </a:rPr>
              <a:t>                               Создание Федеральных </a:t>
            </a:r>
            <a:r>
              <a:rPr lang="ru-RU" sz="1600" b="1" dirty="0">
                <a:solidFill>
                  <a:srgbClr val="002060"/>
                </a:solidFill>
              </a:rPr>
              <a:t>ресурсных  центров дополнительного образования </a:t>
            </a:r>
            <a:r>
              <a:rPr lang="ru-RU" sz="1600" b="1" dirty="0" smtClean="0">
                <a:solidFill>
                  <a:srgbClr val="002060"/>
                </a:solidFill>
              </a:rPr>
              <a:t>детей</a:t>
            </a:r>
          </a:p>
          <a:p>
            <a:pPr algn="ctr" defTabSz="914377"/>
            <a:r>
              <a:rPr lang="ru-RU" sz="1600" dirty="0">
                <a:solidFill>
                  <a:srgbClr val="002060"/>
                </a:solidFill>
              </a:rPr>
              <a:t>(</a:t>
            </a:r>
            <a:r>
              <a:rPr lang="ru-RU" sz="1600" dirty="0" smtClean="0">
                <a:solidFill>
                  <a:srgbClr val="002060"/>
                </a:solidFill>
              </a:rPr>
              <a:t>по направлениям)</a:t>
            </a:r>
            <a:endParaRPr lang="ru-RU" sz="1600" dirty="0">
              <a:solidFill>
                <a:srgbClr val="002060"/>
              </a:solidFill>
            </a:endParaRPr>
          </a:p>
          <a:p>
            <a:pPr defTabSz="914377"/>
            <a:endParaRPr lang="ru-RU" sz="1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8"/>
          <p:cNvSpPr/>
          <p:nvPr/>
        </p:nvSpPr>
        <p:spPr>
          <a:xfrm>
            <a:off x="4232366" y="5462312"/>
            <a:ext cx="7707085" cy="11970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i="1" dirty="0">
                <a:solidFill>
                  <a:srgbClr val="002060"/>
                </a:solidFill>
              </a:rPr>
              <a:t>образовательные организации разных типов, организации спорта, культуры, научные организации, общественные организации и организации реального сектора экономики, реализующие дополнительные общеразвивающие программы для детей или </a:t>
            </a:r>
            <a:r>
              <a:rPr lang="ru-RU" sz="1400" i="1" dirty="0" smtClean="0">
                <a:solidFill>
                  <a:srgbClr val="002060"/>
                </a:solidFill>
              </a:rPr>
              <a:t>участвующие</a:t>
            </a:r>
          </a:p>
          <a:p>
            <a:pPr algn="ctr">
              <a:defRPr/>
            </a:pP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в их реализации, в том числе с использованием механизмов сетевого </a:t>
            </a:r>
            <a:r>
              <a:rPr lang="ru-RU" sz="1400" i="1" dirty="0" smtClean="0">
                <a:solidFill>
                  <a:srgbClr val="002060"/>
                </a:solidFill>
              </a:rPr>
              <a:t>взаимодействия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32366" y="2016612"/>
            <a:ext cx="7707085" cy="17634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 smtClean="0">
                <a:solidFill>
                  <a:srgbClr val="002060"/>
                </a:solidFill>
              </a:rPr>
              <a:t> разработка </a:t>
            </a:r>
            <a:r>
              <a:rPr lang="ru-RU" sz="1400" i="1" dirty="0">
                <a:solidFill>
                  <a:srgbClr val="002060"/>
                </a:solidFill>
              </a:rPr>
              <a:t>и </a:t>
            </a:r>
            <a:r>
              <a:rPr lang="ru-RU" sz="1400" i="1" dirty="0" smtClean="0">
                <a:solidFill>
                  <a:srgbClr val="002060"/>
                </a:solidFill>
              </a:rPr>
              <a:t>реализация </a:t>
            </a:r>
            <a:r>
              <a:rPr lang="ru-RU" sz="1400" i="1" dirty="0">
                <a:solidFill>
                  <a:srgbClr val="002060"/>
                </a:solidFill>
              </a:rPr>
              <a:t>современных дополнительных общеобразовательных </a:t>
            </a:r>
            <a:r>
              <a:rPr lang="ru-RU" sz="1400" i="1" dirty="0" smtClean="0">
                <a:solidFill>
                  <a:srgbClr val="002060"/>
                </a:solidFill>
              </a:rPr>
              <a:t>программ</a:t>
            </a:r>
            <a:r>
              <a:rPr lang="ru-RU" sz="1400" i="1" dirty="0">
                <a:solidFill>
                  <a:srgbClr val="002060"/>
                </a:solidFill>
              </a:rPr>
              <a:t>;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 smtClean="0">
                <a:solidFill>
                  <a:srgbClr val="002060"/>
                </a:solidFill>
              </a:rPr>
              <a:t>осуществление программного, методического, кадрового, информационного </a:t>
            </a:r>
            <a:r>
              <a:rPr lang="ru-RU" sz="1400" i="1" dirty="0">
                <a:solidFill>
                  <a:srgbClr val="002060"/>
                </a:solidFill>
              </a:rPr>
              <a:t>и организационное сопровождение развития региональной системы дополнительного образования </a:t>
            </a:r>
            <a:r>
              <a:rPr lang="ru-RU" sz="1400" i="1" dirty="0" smtClean="0">
                <a:solidFill>
                  <a:srgbClr val="002060"/>
                </a:solidFill>
              </a:rPr>
              <a:t>детей;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деятельность на основе взаимодействия с федеральным модельным центром и муниципальными (опорными) </a:t>
            </a:r>
            <a:r>
              <a:rPr lang="ru-RU" sz="1400" i="1" dirty="0" smtClean="0">
                <a:solidFill>
                  <a:srgbClr val="002060"/>
                </a:solidFill>
              </a:rPr>
              <a:t>центрами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232366" y="3927846"/>
            <a:ext cx="7707087" cy="13103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 smtClean="0">
                <a:solidFill>
                  <a:srgbClr val="002060"/>
                </a:solidFill>
              </a:rPr>
              <a:t>обеспечение реализации </a:t>
            </a:r>
            <a:r>
              <a:rPr lang="ru-RU" sz="1400" i="1" dirty="0">
                <a:solidFill>
                  <a:srgbClr val="002060"/>
                </a:solidFill>
              </a:rPr>
              <a:t>современных дополнительных общеобразовательных </a:t>
            </a:r>
            <a:r>
              <a:rPr lang="ru-RU" sz="1400" i="1" dirty="0" smtClean="0">
                <a:solidFill>
                  <a:srgbClr val="002060"/>
                </a:solidFill>
              </a:rPr>
              <a:t>программ;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 smtClean="0">
                <a:solidFill>
                  <a:srgbClr val="002060"/>
                </a:solidFill>
              </a:rPr>
              <a:t>осуществление внедрения </a:t>
            </a:r>
            <a:r>
              <a:rPr lang="ru-RU" sz="1400" i="1" dirty="0">
                <a:solidFill>
                  <a:srgbClr val="002060"/>
                </a:solidFill>
              </a:rPr>
              <a:t>новых практик дополнительного образования в деятельность муниципальных образовательных </a:t>
            </a:r>
            <a:r>
              <a:rPr lang="ru-RU" sz="1400" i="1" dirty="0" smtClean="0">
                <a:solidFill>
                  <a:srgbClr val="002060"/>
                </a:solidFill>
              </a:rPr>
              <a:t>организаций;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i="1" dirty="0" smtClean="0">
                <a:solidFill>
                  <a:srgbClr val="002060"/>
                </a:solidFill>
              </a:rPr>
              <a:t> координация </a:t>
            </a:r>
            <a:r>
              <a:rPr lang="ru-RU" sz="1400" i="1" dirty="0">
                <a:solidFill>
                  <a:srgbClr val="002060"/>
                </a:solidFill>
              </a:rPr>
              <a:t>информирования семей и вовлечения детей в систему дополнительного образования </a:t>
            </a:r>
            <a:r>
              <a:rPr lang="ru-RU" sz="1400" i="1" dirty="0" smtClean="0">
                <a:solidFill>
                  <a:srgbClr val="002060"/>
                </a:solidFill>
              </a:rPr>
              <a:t>детей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5" name="Picture 3" descr="ЛОГО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633" y="1004888"/>
            <a:ext cx="440580" cy="54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43" y="831025"/>
            <a:ext cx="754968" cy="87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4"/>
          <p:cNvSpPr/>
          <p:nvPr/>
        </p:nvSpPr>
        <p:spPr>
          <a:xfrm>
            <a:off x="3568611" y="1186116"/>
            <a:ext cx="6350177" cy="10902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777015" y="2103768"/>
            <a:ext cx="2652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0" name="AutoShape 2" descr="http://ru.stockfresh.com/thumbs/anatolym/3939534_3D-%D0%BD%D0%B5%D0%B1%D0%BE%D0%BB%D1%8C%D1%88%D0%BE%D0%B9-%D0%BB%D1%8E%D0%B4%D0%B8-%D0%BA%D0%BE%D0%BC%D0%B0%D0%BD%D0%B4%D0%B0-%D0%BC%D0%B5%D1%85%D0%B0%D0%BD%D0%B8%D0%B7%D0%BC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4" descr="http://ru.stockfresh.com/thumbs/anatolym/3939534_3D-%D0%BD%D0%B5%D0%B1%D0%BE%D0%BB%D1%8C%D1%88%D0%BE%D0%B9-%D0%BB%D1%8E%D0%B4%D0%B8-%D0%BA%D0%BE%D0%BC%D0%B0%D0%BD%D0%B4%D0%B0-%D0%BC%D0%B5%D1%85%D0%B0%D0%BD%D0%B8%D0%B7%D0%BC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38308"/>
            <a:ext cx="982997" cy="11390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9227" y="129626"/>
            <a:ext cx="9076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ПРИОРИТЕТНЫЙ ПРОЕКТ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«ДОСТУПНОЕ ДОПОЛНИТЕЛЬНОЕ ОБРАЗОВАНИЕ ДЛЯ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ДЕТЕЙ»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0"/>
          <p:cNvSpPr/>
          <p:nvPr/>
        </p:nvSpPr>
        <p:spPr>
          <a:xfrm>
            <a:off x="1555751" y="848818"/>
            <a:ext cx="9188450" cy="103505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         ФУНКЦИИ</a:t>
            </a:r>
          </a:p>
          <a:p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                 </a:t>
            </a:r>
            <a:r>
              <a:rPr lang="ru-RU" b="1" dirty="0" smtClean="0">
                <a:solidFill>
                  <a:srgbClr val="002060"/>
                </a:solidFill>
              </a:rPr>
              <a:t>Федеральный </a:t>
            </a:r>
            <a:r>
              <a:rPr lang="ru-RU" b="1" dirty="0">
                <a:solidFill>
                  <a:srgbClr val="002060"/>
                </a:solidFill>
              </a:rPr>
              <a:t>ресурсный центр в сфере дополнительного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образования </a:t>
            </a:r>
            <a:r>
              <a:rPr lang="ru-RU" b="1" dirty="0">
                <a:solidFill>
                  <a:srgbClr val="002060"/>
                </a:solidFill>
              </a:rPr>
              <a:t>детей </a:t>
            </a:r>
            <a:r>
              <a:rPr lang="ru-RU" b="1" dirty="0" smtClean="0">
                <a:solidFill>
                  <a:srgbClr val="002060"/>
                </a:solidFill>
              </a:rPr>
              <a:t>физкультурно-спортивной </a:t>
            </a:r>
            <a:r>
              <a:rPr lang="ru-RU" b="1" dirty="0">
                <a:solidFill>
                  <a:srgbClr val="002060"/>
                </a:solidFill>
              </a:rPr>
              <a:t>направленности </a:t>
            </a:r>
            <a:endParaRPr lang="ru-RU" i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18" name="Picture 3" descr="ЛОГО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53" y="1008077"/>
            <a:ext cx="555968" cy="69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68300" y="1997364"/>
            <a:ext cx="2374898" cy="10220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етодическое сопровождение:</a:t>
            </a:r>
            <a:endParaRPr lang="ru-RU" sz="16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68300" y="4458281"/>
            <a:ext cx="2374899" cy="9688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Координация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сетевого взаимодействия: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8300" y="5681660"/>
            <a:ext cx="2374899" cy="101331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Развитие 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кадрового потенциала:</a:t>
            </a:r>
            <a:endParaRPr lang="ru-RU" sz="16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6789" y="3273887"/>
            <a:ext cx="2374899" cy="9299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Информационное </a:t>
            </a:r>
          </a:p>
          <a:p>
            <a:pPr lvl="0" algn="ctr">
              <a:defRPr/>
            </a:pP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аналитическое сопровождение:</a:t>
            </a:r>
            <a:endParaRPr lang="ru-RU" sz="1600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18" descr="http://57.regportal.pba.su/Files/GetImage?id=4aa8c6ab-2518-4ceb-9aca-48bbb9f2612f&amp;width=&amp;height=&amp;defImage=No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09" y="2401635"/>
            <a:ext cx="1564301" cy="996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41" y="2023929"/>
            <a:ext cx="1580105" cy="1019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59" y="2041440"/>
            <a:ext cx="1438172" cy="1044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706" y="2041441"/>
            <a:ext cx="1652638" cy="1026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918" y="2441137"/>
            <a:ext cx="1603825" cy="970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65" y="3672721"/>
            <a:ext cx="1555274" cy="1027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91" y="3263727"/>
            <a:ext cx="1559055" cy="1027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Рисунок 31" descr="http://www.verve4growth.co.uk/assets/Uploads/canstockphoto18363684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41" y="4491366"/>
            <a:ext cx="1601158" cy="1048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28" y="3239285"/>
            <a:ext cx="1636234" cy="1096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905" y="3670003"/>
            <a:ext cx="1608153" cy="1076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 descr="http://worldtranslation.org/uploads/Image/News/Business/kak%20otkrit%20buro%20perevodov1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359" y="3264097"/>
            <a:ext cx="1456596" cy="1026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41" y="5051192"/>
            <a:ext cx="1498939" cy="1075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2" descr="C:\Users\User\Desktop\картинки\corso-allenatore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39" y="4513601"/>
            <a:ext cx="1546723" cy="1075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69" y="4520244"/>
            <a:ext cx="1456596" cy="1061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904" y="5051192"/>
            <a:ext cx="1608153" cy="1258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 descr="http://www.jatrgovac.com/usdocs/globalna-kretanja-ilustracija-003.jpg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53" y="5681660"/>
            <a:ext cx="1574153" cy="1004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59" y="5690783"/>
            <a:ext cx="1480006" cy="1013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738" y="5690783"/>
            <a:ext cx="1546723" cy="995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9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10" y="4695385"/>
            <a:ext cx="2304256" cy="1679504"/>
          </a:xfrm>
          <a:prstGeom prst="rect">
            <a:avLst/>
          </a:prstGeom>
        </p:spPr>
      </p:pic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3215680" y="355210"/>
            <a:ext cx="6332548" cy="11493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Организации дополнительного образования </a:t>
            </a:r>
            <a:br>
              <a:rPr lang="ru-RU" sz="2000" b="1" dirty="0"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solidFill>
                  <a:srgbClr val="002060"/>
                </a:solidFill>
                <a:latin typeface="+mn-lt"/>
              </a:rPr>
              <a:t>физкультурно-спортивной направленности в системе образования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Российской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Федерации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на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1 января 2017 года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52" y="3039027"/>
            <a:ext cx="2304256" cy="14425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10" y="1529677"/>
            <a:ext cx="2304256" cy="1295584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38698520"/>
              </p:ext>
            </p:extLst>
          </p:nvPr>
        </p:nvGraphicFramePr>
        <p:xfrm>
          <a:off x="1543168" y="2177469"/>
          <a:ext cx="5688632" cy="390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5" y="180395"/>
            <a:ext cx="1704366" cy="4867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077" y="180395"/>
            <a:ext cx="1130721" cy="5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8070" y="142803"/>
            <a:ext cx="11538400" cy="82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8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К вопросу образования обучающихся </a:t>
            </a:r>
            <a:r>
              <a:rPr lang="ru-RU" sz="2400" b="1" dirty="0">
                <a:solidFill>
                  <a:srgbClr val="002060"/>
                </a:solidFill>
              </a:rPr>
              <a:t>с ограниченными возможностями  здоровья (ОВЗ) </a:t>
            </a:r>
            <a:r>
              <a:rPr lang="ru-RU" sz="2400" b="1" dirty="0" smtClean="0">
                <a:solidFill>
                  <a:srgbClr val="002060"/>
                </a:solidFill>
              </a:rPr>
              <a:t>и инвалидов Российской </a:t>
            </a:r>
            <a:r>
              <a:rPr lang="ru-RU" sz="2400" b="1" dirty="0">
                <a:solidFill>
                  <a:srgbClr val="002060"/>
                </a:solidFill>
              </a:rPr>
              <a:t>Федерации</a:t>
            </a:r>
          </a:p>
        </p:txBody>
      </p:sp>
      <p:pic>
        <p:nvPicPr>
          <p:cNvPr id="2050" name="Picture 2" descr="http://scholaradosti.ru/files/uploads/images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8" y="950825"/>
            <a:ext cx="1842684" cy="182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>
            <a:spLocks/>
          </p:cNvSpPr>
          <p:nvPr/>
        </p:nvSpPr>
        <p:spPr>
          <a:xfrm>
            <a:off x="2310754" y="967195"/>
            <a:ext cx="9695716" cy="8224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ru-RU" sz="1600" dirty="0" smtClean="0"/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Каждый </a:t>
            </a:r>
            <a:r>
              <a:rPr lang="ru-RU" sz="1600" dirty="0">
                <a:solidFill>
                  <a:srgbClr val="002060"/>
                </a:solidFill>
              </a:rPr>
              <a:t>год в России число детей с ограниченными возможностями здоровья (ОВЗ</a:t>
            </a:r>
            <a:r>
              <a:rPr lang="ru-RU" sz="1600" dirty="0" smtClean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растёт на 5% </a:t>
            </a:r>
            <a:r>
              <a:rPr lang="ru-RU" sz="1600" dirty="0" smtClean="0">
                <a:solidFill>
                  <a:srgbClr val="C00000"/>
                </a:solidFill>
              </a:rPr>
              <a:t>процентов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России в общеобразовательных организациях обучается 481 587 детей с ОВЗ</a:t>
            </a:r>
            <a:endParaRPr lang="ru-RU" sz="1600" dirty="0">
              <a:solidFill>
                <a:srgbClr val="C00000"/>
              </a:solidFill>
            </a:endParaRPr>
          </a:p>
          <a:p>
            <a:pPr lvl="0" algn="ctr"/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3448255" y="1909459"/>
            <a:ext cx="8558215" cy="15683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     В </a:t>
            </a:r>
            <a:r>
              <a:rPr lang="ru-RU" sz="1600" dirty="0">
                <a:solidFill>
                  <a:srgbClr val="002060"/>
                </a:solidFill>
              </a:rPr>
              <a:t>общеобразовательных организациях по программам дополнительного образования физкультурно-спортивной направленности  занимаются </a:t>
            </a:r>
            <a:r>
              <a:rPr lang="ru-RU" sz="1600" b="1" dirty="0">
                <a:solidFill>
                  <a:srgbClr val="002060"/>
                </a:solidFill>
              </a:rPr>
              <a:t>2 958 290</a:t>
            </a:r>
            <a:r>
              <a:rPr lang="ru-RU" sz="1600" dirty="0">
                <a:solidFill>
                  <a:srgbClr val="002060"/>
                </a:solidFill>
              </a:rPr>
              <a:t> обучающихся, из них:  </a:t>
            </a:r>
            <a:r>
              <a:rPr lang="ru-RU" sz="1600" b="1" dirty="0">
                <a:solidFill>
                  <a:srgbClr val="002060"/>
                </a:solidFill>
              </a:rPr>
              <a:t>1,5%</a:t>
            </a:r>
            <a:r>
              <a:rPr lang="ru-RU" sz="1600" dirty="0">
                <a:solidFill>
                  <a:srgbClr val="002060"/>
                </a:solidFill>
              </a:rPr>
              <a:t>  (дети с ОВЗ - </a:t>
            </a:r>
            <a:r>
              <a:rPr lang="ru-RU" sz="1600" b="1" dirty="0">
                <a:solidFill>
                  <a:srgbClr val="002060"/>
                </a:solidFill>
              </a:rPr>
              <a:t>34418 чел.</a:t>
            </a:r>
            <a:r>
              <a:rPr lang="ru-RU" sz="1600" dirty="0">
                <a:solidFill>
                  <a:srgbClr val="002060"/>
                </a:solidFill>
              </a:rPr>
              <a:t> и дети-инвалиды - </a:t>
            </a:r>
            <a:r>
              <a:rPr lang="ru-RU" sz="1600" b="1" dirty="0">
                <a:solidFill>
                  <a:srgbClr val="002060"/>
                </a:solidFill>
              </a:rPr>
              <a:t>9133 чел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r>
              <a:rPr lang="ru-RU" sz="1600" dirty="0" smtClean="0">
                <a:solidFill>
                  <a:srgbClr val="002060"/>
                </a:solidFill>
              </a:rPr>
              <a:t>)</a:t>
            </a:r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dirty="0" smtClean="0">
                <a:solidFill>
                  <a:srgbClr val="002060"/>
                </a:solidFill>
              </a:rPr>
              <a:t>     В </a:t>
            </a:r>
            <a:r>
              <a:rPr lang="ru-RU" sz="1600" dirty="0">
                <a:solidFill>
                  <a:srgbClr val="002060"/>
                </a:solidFill>
              </a:rPr>
              <a:t>организациях дополнительного образования   физической культурой и спортом занимаются </a:t>
            </a:r>
            <a:r>
              <a:rPr lang="ru-RU" sz="1600" b="1" dirty="0">
                <a:solidFill>
                  <a:srgbClr val="002060"/>
                </a:solidFill>
              </a:rPr>
              <a:t>1 705 611</a:t>
            </a:r>
            <a:r>
              <a:rPr lang="ru-RU" sz="1600" dirty="0">
                <a:solidFill>
                  <a:srgbClr val="002060"/>
                </a:solidFill>
              </a:rPr>
              <a:t> обучающихся, из них  </a:t>
            </a:r>
            <a:r>
              <a:rPr lang="ru-RU" sz="1600" b="1" dirty="0">
                <a:solidFill>
                  <a:srgbClr val="002060"/>
                </a:solidFill>
              </a:rPr>
              <a:t> 2987 </a:t>
            </a:r>
            <a:r>
              <a:rPr lang="ru-RU" sz="1600" dirty="0">
                <a:solidFill>
                  <a:srgbClr val="002060"/>
                </a:solidFill>
              </a:rPr>
              <a:t>человек - </a:t>
            </a:r>
            <a:r>
              <a:rPr lang="ru-RU" sz="1600" b="1" dirty="0">
                <a:solidFill>
                  <a:srgbClr val="002060"/>
                </a:solidFill>
              </a:rPr>
              <a:t>0,2% </a:t>
            </a:r>
            <a:r>
              <a:rPr lang="ru-RU" sz="1600" dirty="0">
                <a:solidFill>
                  <a:srgbClr val="002060"/>
                </a:solidFill>
              </a:rPr>
              <a:t> – </a:t>
            </a:r>
            <a:r>
              <a:rPr lang="ru-RU" sz="1600" b="1" dirty="0">
                <a:solidFill>
                  <a:srgbClr val="002060"/>
                </a:solidFill>
              </a:rPr>
              <a:t>дети с </a:t>
            </a:r>
            <a:r>
              <a:rPr lang="ru-RU" sz="1600" b="1" dirty="0" smtClean="0">
                <a:solidFill>
                  <a:srgbClr val="002060"/>
                </a:solidFill>
              </a:rPr>
              <a:t>ОВЗ</a:t>
            </a:r>
            <a:endParaRPr lang="ru-RU" sz="1600" dirty="0">
              <a:solidFill>
                <a:srgbClr val="002060"/>
              </a:solidFill>
            </a:endParaRPr>
          </a:p>
          <a:p>
            <a:pPr lvl="0" algn="ctr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9" name="Picture 2" descr="Описание: http://sckola10.ucoz.ru/1/2/10/fgos_ovz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30" y="2419911"/>
            <a:ext cx="1639716" cy="116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school10gai.ru/Dostup_sreda/FGOS_OVZ/sfgos_koncepc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8" y="3159327"/>
            <a:ext cx="1096262" cy="14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49" y="3779161"/>
            <a:ext cx="1703898" cy="120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448255" y="3597682"/>
            <a:ext cx="8558215" cy="13849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Межведомственный комплексный план по вопросам организации инклюзивного  дошкольного и общего образования и создания специальных условий для получения образования детьми-инвалидами и детьми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с ограниченными возможностями здоровья на 2016-2017 </a:t>
            </a:r>
            <a:r>
              <a:rPr lang="ru-RU" sz="1600" dirty="0" smtClean="0">
                <a:solidFill>
                  <a:srgbClr val="002060"/>
                </a:solidFill>
              </a:rPr>
              <a:t>годы </a:t>
            </a:r>
            <a:r>
              <a:rPr lang="ru-RU" sz="1600" dirty="0">
                <a:solidFill>
                  <a:srgbClr val="002060"/>
                </a:solidFill>
              </a:rPr>
              <a:t>от 27.06.2016 № 4491п-П8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2678" y="5121037"/>
            <a:ext cx="11743792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 </a:t>
            </a:r>
            <a:r>
              <a:rPr lang="ru-RU" sz="1400" b="1" dirty="0" smtClean="0">
                <a:solidFill>
                  <a:srgbClr val="002060"/>
                </a:solidFill>
              </a:rPr>
              <a:t>Государственная </a:t>
            </a:r>
            <a:r>
              <a:rPr lang="ru-RU" sz="1400" b="1" dirty="0">
                <a:solidFill>
                  <a:srgbClr val="002060"/>
                </a:solidFill>
              </a:rPr>
              <a:t>программа Российской Федерации «Доступная среда» на 2011 - 2020 годы</a:t>
            </a:r>
            <a:r>
              <a:rPr lang="ru-RU" sz="1400" dirty="0">
                <a:solidFill>
                  <a:srgbClr val="002060"/>
                </a:solidFill>
              </a:rPr>
              <a:t>, утв. Постановлением Правительства РФ от 1.12. 2015 г. №1297.  </a:t>
            </a:r>
            <a:r>
              <a:rPr lang="ru-RU" sz="1400" dirty="0" smtClean="0">
                <a:solidFill>
                  <a:srgbClr val="002060"/>
                </a:solidFill>
              </a:rPr>
              <a:t> 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                                 </a:t>
            </a:r>
            <a:r>
              <a:rPr lang="ru-RU" sz="1400" dirty="0">
                <a:solidFill>
                  <a:srgbClr val="002060"/>
                </a:solidFill>
              </a:rPr>
              <a:t>Целевые индикаторы и показатели Программы: 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           увеличение </a:t>
            </a:r>
            <a:r>
              <a:rPr lang="ru-RU" sz="1400" dirty="0">
                <a:solidFill>
                  <a:srgbClr val="002060"/>
                </a:solidFill>
              </a:rPr>
              <a:t>доли лиц с ограниченными возможностями здоровья и инвалидов от 6 до 18 лет, систематически занимающихся физкультурой и спортом, в общей численности данной категории населения </a:t>
            </a:r>
            <a:r>
              <a:rPr lang="ru-RU" sz="1400" b="1" dirty="0">
                <a:solidFill>
                  <a:srgbClr val="C00000"/>
                </a:solidFill>
              </a:rPr>
              <a:t>(до 57 процентов к 2020 году);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          увеличение </a:t>
            </a:r>
            <a:r>
              <a:rPr lang="ru-RU" sz="1400" dirty="0">
                <a:solidFill>
                  <a:srgbClr val="002060"/>
                </a:solidFill>
              </a:rPr>
              <a:t>доли детей-инвалидов в возрасте от 5 до 18 лет, получающих дополнительное образование, в общей численности детей-инвалидов данного возраста </a:t>
            </a:r>
            <a:r>
              <a:rPr lang="ru-RU" sz="1400" b="1" dirty="0">
                <a:solidFill>
                  <a:srgbClr val="C00000"/>
                </a:solidFill>
              </a:rPr>
              <a:t>(до 50 процентов к 2020 году</a:t>
            </a:r>
            <a:r>
              <a:rPr lang="ru-RU" sz="1400" b="1" dirty="0" smtClean="0">
                <a:solidFill>
                  <a:srgbClr val="C00000"/>
                </a:solidFill>
              </a:rPr>
              <a:t>)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2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00" y="1897249"/>
            <a:ext cx="461495" cy="4614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32" y="1458927"/>
            <a:ext cx="500062" cy="59531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613" y="373176"/>
            <a:ext cx="10515600" cy="646628"/>
          </a:xfrm>
        </p:spPr>
        <p:txBody>
          <a:bodyPr>
            <a:norm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 ПО ФИЗИЧЕСКОМУ ВОСПИТАНИЮ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ЛОГО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704" y="269982"/>
            <a:ext cx="470557" cy="5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1746" y="4405912"/>
            <a:ext cx="1134323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конкурсов, акций:</a:t>
            </a:r>
          </a:p>
          <a:p>
            <a:pPr hangingPunct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смотр-конкурс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лучшую постановку физкультурной работы 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массового спорта среди школьных спортивных клубов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смотр-конкурс профессиональных образовательных организаций и образовательных организаций высшего образования </a:t>
            </a:r>
          </a:p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организацию физкультурно-спортивной работы среди студентов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«Олимпиада начинается в школе»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 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 – альтернатива пагубным привычкам»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«Виртуальная экскурсия по школьному музею спорта»</a:t>
            </a:r>
            <a:endParaRPr lang="ru-RU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«Эмоции спорта»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А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1710" y="5436112"/>
            <a:ext cx="1027988" cy="949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99512" y="2593638"/>
            <a:ext cx="434184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«Развитие школьных спортивных клубов».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«Всероссийского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 школьных спортивных клубов»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937" y="1148568"/>
            <a:ext cx="42521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федерального ресурсного</a:t>
            </a: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дополнительного образования</a:t>
            </a:r>
          </a:p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етей физкультурно-спортивной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по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приоритетного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«Доступное дополнительное образование детей»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41" y="1148568"/>
            <a:ext cx="608015" cy="6080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80" y="1641339"/>
            <a:ext cx="1288717" cy="425277"/>
          </a:xfrm>
          <a:prstGeom prst="rect">
            <a:avLst/>
          </a:prstGeom>
        </p:spPr>
      </p:pic>
      <p:pic>
        <p:nvPicPr>
          <p:cNvPr id="17" name="Picture 3" descr="ЛОГО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87" y="1631018"/>
            <a:ext cx="282029" cy="35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281077" y="1073770"/>
            <a:ext cx="54286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ММСО с образовательными экспозициями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«Спорт, творчество, здоровье», «Физическая культура – историческое и культурное наследие, современность </a:t>
            </a: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будущего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«Физическая культура - территория образования, воспитания, здоровья и спорта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903" y="2844335"/>
            <a:ext cx="48637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013"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инновационных проектов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100013" lvl="0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«Самбо в школу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100013" lvl="0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 в образовании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00013" lvl="0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«Гольф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всех» </a:t>
            </a:r>
          </a:p>
          <a:p>
            <a:pPr marL="100013" lvl="0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нтеллектуальный спорт в школы»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www.fitness-seminar.ru/sportclub/SHS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350" y="2566183"/>
            <a:ext cx="1015218" cy="6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eduportal44.ru/Kostroma_EDU/Kos-Sch-38/SiteAssets/SitePages/%D0%94%D0%BE%D0%BC%D0%B0%D1%88%D0%BD%D1%8F%D1%8F/%D0%9E%D0%9B%D0%98%D0%9C%D0%9F%D0%98%D0%90%D0%94%D0%90%20%D0%9D%D0%90%D0%A7%D0%98%D0%9D%D0%90%D0%95%D0%A2%D0%A1%D0%AF%20%D0%92%20%D0%A8%D0%9A%D0%9E%D0%9B%D0%9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" b="22225"/>
          <a:stretch/>
        </p:blipFill>
        <p:spPr bwMode="auto">
          <a:xfrm>
            <a:off x="7697118" y="5435080"/>
            <a:ext cx="1623410" cy="9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690474" y="3589830"/>
            <a:ext cx="48850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нормативных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на бронзовый, серебряный и золотой знаки отличия по «Самозащите без оружия»  IV–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ступеней  ВФСК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ГТО; разработка нормативов ГТО для обучающихся с ОВЗ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User\Desktop\картинки\preview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64" y="4274742"/>
            <a:ext cx="854899" cy="843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05" y="1246617"/>
            <a:ext cx="2269908" cy="7006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17" y="2867867"/>
            <a:ext cx="652005" cy="621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32" y="2857825"/>
            <a:ext cx="908679" cy="646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47" y="3429110"/>
            <a:ext cx="621796" cy="7050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r="23270"/>
          <a:stretch/>
        </p:blipFill>
        <p:spPr>
          <a:xfrm>
            <a:off x="4972174" y="3388436"/>
            <a:ext cx="679834" cy="7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3" descr="IMG_8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082">
            <a:off x="4607298" y="1694221"/>
            <a:ext cx="1008484" cy="16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Рисунок 10" descr="http://abakan.bezformata.ru/content/image72647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9158">
            <a:off x="4595928" y="4676979"/>
            <a:ext cx="1173582" cy="170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11" descr="http://www.optatennis.it/images/mini_tenni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226">
            <a:off x="5855889" y="4855272"/>
            <a:ext cx="1228725" cy="15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4" descr="http://www.astrakhan-24.ru/upload/images/2015/february/26/news_26022015_16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520">
            <a:off x="6738764" y="1571759"/>
            <a:ext cx="1258223" cy="145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57200" y="1993421"/>
            <a:ext cx="11070771" cy="4462095"/>
            <a:chOff x="1509362" y="1122694"/>
            <a:chExt cx="10093621" cy="5352929"/>
          </a:xfrm>
        </p:grpSpPr>
        <p:pic>
          <p:nvPicPr>
            <p:cNvPr id="19458" name="Рисунок 9" descr="http://gimnastyka.narod.ru/pict00320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39991">
              <a:off x="2725889" y="4508397"/>
              <a:ext cx="1354137" cy="160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0" name="Рисунок 8" descr="http://tmb1.unistoreserve.ru/53444a75e8d7b60d442a94a5.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902332">
              <a:off x="7947258" y="3781435"/>
              <a:ext cx="1189004" cy="212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Рисунок 6" descr="http://i.korr.dev.umh.ua/m/610x0/1234196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07592">
              <a:off x="8214519" y="1656556"/>
              <a:ext cx="1727200" cy="266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Рисунок 7" descr="http://zheleznodorozhny.dorus.ru/photos/1283650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683065">
              <a:off x="2222640" y="2651689"/>
              <a:ext cx="1814512" cy="192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Рисунок 2" descr="http://www.tltolimp.ru/images/fotogalery/2010-11/Festivalmggandbola%28denmg2%29/big/10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10120">
              <a:off x="3854284" y="1476410"/>
              <a:ext cx="1314114" cy="203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Овал 5"/>
            <p:cNvSpPr/>
            <p:nvPr/>
          </p:nvSpPr>
          <p:spPr>
            <a:xfrm>
              <a:off x="4706939" y="2328864"/>
              <a:ext cx="3209925" cy="25177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sz="1900" b="1" dirty="0">
                <a:solidFill>
                  <a:srgbClr val="FFFF00"/>
                </a:solidFill>
                <a:latin typeface="Arial Black" pitchFamily="34" charset="0"/>
              </a:endParaRPr>
            </a:p>
            <a:p>
              <a:pPr algn="ctr" eaLnBrk="1" hangingPunct="1">
                <a:defRPr/>
              </a:pPr>
              <a:endParaRPr lang="ru-RU" sz="1900" b="1" dirty="0">
                <a:solidFill>
                  <a:srgbClr val="FFFF00"/>
                </a:solidFill>
                <a:latin typeface="Arial Black" pitchFamily="34" charset="0"/>
              </a:endParaRPr>
            </a:p>
            <a:p>
              <a:pPr algn="ctr" eaLnBrk="1" hangingPunct="1">
                <a:defRPr/>
              </a:pPr>
              <a:r>
                <a:rPr lang="ru-RU" sz="1600" b="1" dirty="0">
                  <a:solidFill>
                    <a:srgbClr val="FFFF00"/>
                  </a:solidFill>
                  <a:latin typeface="Arial Black" pitchFamily="34" charset="0"/>
                </a:rPr>
                <a:t>ШКОЛЬНЫЙ</a:t>
              </a:r>
            </a:p>
            <a:p>
              <a:pPr algn="ctr" eaLnBrk="1" hangingPunct="1">
                <a:defRPr/>
              </a:pPr>
              <a:r>
                <a:rPr lang="ru-RU" sz="1600" b="1" dirty="0">
                  <a:solidFill>
                    <a:srgbClr val="FFFF00"/>
                  </a:solidFill>
                  <a:latin typeface="Arial Black" pitchFamily="34" charset="0"/>
                </a:rPr>
                <a:t>СПОРТИВНЫЙ </a:t>
              </a:r>
            </a:p>
            <a:p>
              <a:pPr algn="ctr" eaLnBrk="1" hangingPunct="1">
                <a:defRPr/>
              </a:pPr>
              <a:r>
                <a:rPr lang="ru-RU" sz="1600" b="1" dirty="0">
                  <a:solidFill>
                    <a:srgbClr val="FFFF00"/>
                  </a:solidFill>
                  <a:latin typeface="Arial Black" pitchFamily="34" charset="0"/>
                </a:rPr>
                <a:t>КЛУБ </a:t>
              </a:r>
            </a:p>
            <a:p>
              <a:pPr algn="ctr" eaLnBrk="1" hangingPunct="1">
                <a:defRPr/>
              </a:pPr>
              <a:r>
                <a:rPr lang="ru-RU" sz="1600" b="1" dirty="0">
                  <a:solidFill>
                    <a:srgbClr val="FFFF00"/>
                  </a:solidFill>
                  <a:latin typeface="Arial Black" pitchFamily="34" charset="0"/>
                </a:rPr>
                <a:t> </a:t>
              </a:r>
              <a:r>
                <a:rPr lang="ru-RU" sz="2400" b="1" dirty="0">
                  <a:solidFill>
                    <a:srgbClr val="FFFF00"/>
                  </a:solidFill>
                  <a:latin typeface="Monotype Corsiva" pitchFamily="66" charset="0"/>
                </a:rPr>
                <a:t>это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 rot="933832">
              <a:off x="8721624" y="4984262"/>
              <a:ext cx="2881359" cy="84369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400" b="1" dirty="0"/>
                <a:t>Индивидуальные программы физического развития обучающихся и их </a:t>
              </a:r>
              <a:r>
                <a:rPr lang="ru-RU" sz="1400" b="1" dirty="0" err="1"/>
                <a:t>тьюторское</a:t>
              </a:r>
              <a:r>
                <a:rPr lang="ru-RU" sz="1400" b="1" dirty="0"/>
                <a:t> сопровождение 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 rot="20549218">
              <a:off x="7782157" y="2300033"/>
              <a:ext cx="2885335" cy="60960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400" b="1" dirty="0"/>
                <a:t>Выявление и развитие юных спортивных талантов</a:t>
              </a: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 rot="20821310">
              <a:off x="1984302" y="4228634"/>
              <a:ext cx="2880189" cy="66321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600" b="1" dirty="0"/>
                <a:t>Территория равных возможностей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 rot="812915">
              <a:off x="6251996" y="1122694"/>
              <a:ext cx="1498237" cy="112630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400" b="1" dirty="0"/>
                <a:t>Мотивация к подготовке и сдаче норм ВФСК ГТО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 rot="1365376">
              <a:off x="1925649" y="2222241"/>
              <a:ext cx="2897283" cy="62461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400" b="1" dirty="0" err="1"/>
                <a:t>Територия</a:t>
              </a:r>
              <a:r>
                <a:rPr lang="ru-RU" sz="1400" b="1" dirty="0"/>
                <a:t> безопасных занятий физической культурой </a:t>
              </a:r>
              <a:endParaRPr lang="ru-RU" sz="1400" b="1" dirty="0" smtClean="0"/>
            </a:p>
            <a:p>
              <a:pPr algn="ctr" eaLnBrk="1" hangingPunct="1">
                <a:defRPr/>
              </a:pPr>
              <a:r>
                <a:rPr lang="ru-RU" sz="1400" b="1" dirty="0" smtClean="0"/>
                <a:t>и </a:t>
              </a:r>
              <a:r>
                <a:rPr lang="ru-RU" sz="1400" b="1" dirty="0"/>
                <a:t>спортом</a:t>
              </a:r>
            </a:p>
          </p:txBody>
        </p:sp>
        <p:pic>
          <p:nvPicPr>
            <p:cNvPr id="19492" name="Picture 2" descr="C:\Users\Вася\Desktop\многопроф. ШКОЛ.сп. КЛУБ\ЛОГОТИП\ЛОГО-итог\ШСК2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4543" y="2292093"/>
              <a:ext cx="1502491" cy="894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Скругленный прямоугольник 23"/>
            <p:cNvSpPr/>
            <p:nvPr/>
          </p:nvSpPr>
          <p:spPr>
            <a:xfrm>
              <a:off x="1509362" y="3362558"/>
              <a:ext cx="3078153" cy="574865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600" b="1" dirty="0"/>
                <a:t>Менеджмент и маркетинг</a:t>
              </a: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 rot="19637331">
              <a:off x="7172897" y="1447378"/>
              <a:ext cx="3163405" cy="603722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400" b="1" dirty="0"/>
                <a:t>Укрепление здоровья и профилактика заболеваний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 rot="459166">
              <a:off x="7960210" y="3477038"/>
              <a:ext cx="2881359" cy="84369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400" b="1" dirty="0"/>
                <a:t>АЛЬЯНС </a:t>
              </a:r>
              <a:r>
                <a:rPr lang="ru-RU" sz="1400" b="1" dirty="0" smtClean="0"/>
                <a:t>«Школа-дети-родители-двигательная </a:t>
              </a:r>
              <a:r>
                <a:rPr lang="ru-RU" sz="1400" b="1" dirty="0"/>
                <a:t>активность-ЗОЖ» 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5291376" y="5137562"/>
              <a:ext cx="1596712" cy="1338061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400" b="1" dirty="0"/>
                <a:t>Творчество </a:t>
              </a:r>
              <a:endParaRPr lang="ru-RU" sz="1400" b="1" dirty="0" smtClean="0"/>
            </a:p>
            <a:p>
              <a:pPr algn="ctr" eaLnBrk="1" hangingPunct="1">
                <a:defRPr/>
              </a:pPr>
              <a:r>
                <a:rPr lang="ru-RU" sz="1400" b="1" dirty="0" smtClean="0"/>
                <a:t>и </a:t>
              </a:r>
              <a:r>
                <a:rPr lang="ru-RU" sz="1400" b="1" dirty="0"/>
                <a:t>реализация познавательных интересов в спорте</a:t>
              </a: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1781789" y="1589748"/>
            <a:ext cx="3194311" cy="94514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500" b="1" dirty="0"/>
          </a:p>
          <a:p>
            <a:pPr algn="ctr" eaLnBrk="1" hangingPunct="1">
              <a:defRPr/>
            </a:pPr>
            <a:r>
              <a:rPr lang="ru-RU" sz="1400" b="1" dirty="0"/>
              <a:t>Спортивная </a:t>
            </a:r>
            <a:r>
              <a:rPr lang="ru-RU" sz="1400" b="1" dirty="0" err="1"/>
              <a:t>многопрофильность</a:t>
            </a:r>
            <a:r>
              <a:rPr lang="ru-RU" sz="1400" b="1" dirty="0"/>
              <a:t> и право выбора вида двигательной активности в соответствии с личными спортивными интересами</a:t>
            </a:r>
          </a:p>
          <a:p>
            <a:pPr algn="ctr" eaLnBrk="1" hangingPunct="1">
              <a:defRPr/>
            </a:pPr>
            <a:endParaRPr lang="ru-RU" sz="15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 rot="2278709">
            <a:off x="6561930" y="5463537"/>
            <a:ext cx="2524522" cy="54970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/>
              <a:t>Отряд профессиональных учителей и тренеров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 rot="19390498">
            <a:off x="2509940" y="5244876"/>
            <a:ext cx="3078153" cy="6839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b="1" dirty="0"/>
              <a:t>Инновационные программы и технологии)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1939" y="132981"/>
            <a:ext cx="1142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990000"/>
                </a:solidFill>
              </a:rPr>
              <a:t> </a:t>
            </a:r>
            <a:r>
              <a:rPr lang="ru-RU" altLang="ru-RU" sz="1600" b="1" dirty="0" smtClean="0">
                <a:solidFill>
                  <a:srgbClr val="990000"/>
                </a:solidFill>
              </a:rPr>
              <a:t>Цель ШСК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-  Качественное </a:t>
            </a:r>
            <a:r>
              <a:rPr lang="ru-RU" altLang="ru-RU" sz="1600" b="1" dirty="0">
                <a:solidFill>
                  <a:srgbClr val="002060"/>
                </a:solidFill>
              </a:rPr>
              <a:t>использование в школах часов внеурочной деятельности физкультурно-спортивной направленности для укрепления здоровья обучающихся, развития их мотивации к двигательной активности, выявления талантливых детей в спорте </a:t>
            </a:r>
            <a:r>
              <a:rPr lang="ru-RU" altLang="ru-RU" sz="1600" b="1" u="sng" dirty="0">
                <a:solidFill>
                  <a:srgbClr val="002060"/>
                </a:solidFill>
              </a:rPr>
              <a:t>за счёт оптимального расширения диапазона</a:t>
            </a:r>
            <a:r>
              <a:rPr lang="ru-RU" altLang="ru-RU" sz="1600" b="1" dirty="0">
                <a:solidFill>
                  <a:srgbClr val="002060"/>
                </a:solidFill>
              </a:rPr>
              <a:t> соответствующих образовательных услуг средствами различных видов спорта, привлечения в школы специалистов </a:t>
            </a:r>
            <a:endParaRPr lang="ru-RU" alt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altLang="ru-RU" sz="1600" b="1" dirty="0" smtClean="0">
                <a:solidFill>
                  <a:srgbClr val="002060"/>
                </a:solidFill>
              </a:rPr>
              <a:t>из </a:t>
            </a:r>
            <a:r>
              <a:rPr lang="ru-RU" altLang="ru-RU" sz="1600" b="1" dirty="0">
                <a:solidFill>
                  <a:srgbClr val="002060"/>
                </a:solidFill>
              </a:rPr>
              <a:t>большого спорта и </a:t>
            </a:r>
            <a:r>
              <a:rPr lang="ru-RU" altLang="ru-RU" sz="1600" b="1" u="sng" dirty="0">
                <a:solidFill>
                  <a:srgbClr val="002060"/>
                </a:solidFill>
              </a:rPr>
              <a:t>создания для обучающихся условий выбора</a:t>
            </a:r>
            <a:r>
              <a:rPr lang="ru-RU" altLang="ru-RU" sz="1600" b="1" dirty="0">
                <a:solidFill>
                  <a:srgbClr val="002060"/>
                </a:solidFill>
              </a:rPr>
              <a:t> в соответствии с их личными интересами в данной области жизни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5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б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44" y="5656074"/>
            <a:ext cx="1602231" cy="111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9373" y="256185"/>
            <a:ext cx="10515600" cy="863167"/>
          </a:xfrm>
        </p:spPr>
        <p:txBody>
          <a:bodyPr>
            <a:normAutofit/>
          </a:bodyPr>
          <a:lstStyle/>
          <a:p>
            <a:pPr lvl="0" algn="ctr"/>
            <a:r>
              <a:rPr lang="x-none" sz="2200" b="1">
                <a:solidFill>
                  <a:srgbClr val="002060"/>
                </a:solidFill>
                <a:latin typeface="+mn-lt"/>
              </a:rPr>
              <a:t>СОЗДАНИЕ ЕДИНОЙ СИСТЕМЫ ФИЗКУЛЬТУРНО-СПОРТИВНЫХ МЕРОПРИЯТИЙ </a:t>
            </a:r>
            <a:r>
              <a:rPr lang="ru-RU" sz="22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+mn-lt"/>
              </a:rPr>
            </a:br>
            <a:r>
              <a:rPr lang="x-none" sz="2200" b="1">
                <a:solidFill>
                  <a:srgbClr val="002060"/>
                </a:solidFill>
                <a:latin typeface="+mn-lt"/>
              </a:rPr>
              <a:t>СРЕДИ ОБУЧАЮЩИХСЯ В СИСТЕМЕ ОБРАЗОВАНИЯ</a:t>
            </a:r>
            <a:endParaRPr lang="ru-RU" sz="2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3" descr="ЛОГО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704" y="269982"/>
            <a:ext cx="470557" cy="5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61062" y="3885817"/>
            <a:ext cx="5554270" cy="8911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</a:rPr>
              <a:t>Взаимодействие с </a:t>
            </a:r>
            <a:r>
              <a:rPr lang="ru-RU" sz="1600" b="1" dirty="0" err="1">
                <a:solidFill>
                  <a:srgbClr val="002060"/>
                </a:solidFill>
              </a:rPr>
              <a:t>Минспортом</a:t>
            </a:r>
            <a:r>
              <a:rPr lang="ru-RU" sz="1600" b="1" dirty="0">
                <a:solidFill>
                  <a:srgbClr val="002060"/>
                </a:solidFill>
              </a:rPr>
              <a:t> России, федерациями по видам спорта, органами исполнит. власти субъектов  РФ </a:t>
            </a:r>
          </a:p>
          <a:p>
            <a:pPr lvl="0" algn="ctr"/>
            <a:r>
              <a:rPr lang="ru-RU" sz="1600" b="1" dirty="0">
                <a:solidFill>
                  <a:srgbClr val="002060"/>
                </a:solidFill>
              </a:rPr>
              <a:t>в области ФК и С, СМИ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062" y="1210991"/>
            <a:ext cx="5446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Организационно-методическое сопровождение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социально значимых мероприятий: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Всероссийские спортивные соревнования школьников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cs typeface="Arial" panose="020B0604020202020204" pitchFamily="34" charset="0"/>
              </a:rPr>
              <a:t>«Президентские состязания», «Президентские спортивные игры»,  Всероссийский фестиваль «ВФСК ГТО»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2" name="Picture 2" descr="эмблема обрезанная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2"/>
          <a:stretch>
            <a:fillRect/>
          </a:stretch>
        </p:blipFill>
        <p:spPr bwMode="auto">
          <a:xfrm>
            <a:off x="5915332" y="1140683"/>
            <a:ext cx="918697" cy="92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r="6960" b="28773"/>
          <a:stretch>
            <a:fillRect/>
          </a:stretch>
        </p:blipFill>
        <p:spPr bwMode="auto">
          <a:xfrm>
            <a:off x="7044508" y="1077218"/>
            <a:ext cx="1060986" cy="97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User\Desktop\картинки\previ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79" y="1810644"/>
            <a:ext cx="870204" cy="858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8182090" y="1020382"/>
            <a:ext cx="3737843" cy="1576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Формирование Всероссийского Календаря спортивно-массовых </a:t>
            </a:r>
          </a:p>
          <a:p>
            <a:pPr lvl="0"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и физкультурно-оздоровительных мероприятий </a:t>
            </a:r>
            <a:r>
              <a:rPr lang="ru-RU" sz="1600" b="1" dirty="0" err="1">
                <a:solidFill>
                  <a:srgbClr val="002060"/>
                </a:solidFill>
              </a:rPr>
              <a:t>Минобрнауки</a:t>
            </a:r>
            <a:r>
              <a:rPr lang="ru-RU" sz="1600" b="1" dirty="0">
                <a:solidFill>
                  <a:srgbClr val="002060"/>
                </a:solidFill>
              </a:rPr>
              <a:t> России</a:t>
            </a:r>
          </a:p>
        </p:txBody>
      </p:sp>
      <p:sp>
        <p:nvSpPr>
          <p:cNvPr id="17" name="Заголовок 5"/>
          <p:cNvSpPr txBox="1">
            <a:spLocks/>
          </p:cNvSpPr>
          <p:nvPr/>
        </p:nvSpPr>
        <p:spPr>
          <a:xfrm>
            <a:off x="6164318" y="3810100"/>
            <a:ext cx="5785944" cy="1088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Анализ деятельности субъектов Российской Федерации на основе количества школьников, участвующих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 физкультурных и спортивных мероприятиях </a:t>
            </a:r>
            <a:b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на школьном и межшкольном этапах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47" y="2614881"/>
            <a:ext cx="1704197" cy="112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46" y="2596721"/>
            <a:ext cx="1646726" cy="112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86" y="2614882"/>
            <a:ext cx="1699010" cy="112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08" y="2534430"/>
            <a:ext cx="1661106" cy="1204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www.belnovosti.ru/files/nnews/gallery/bfe_117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66" y="2534430"/>
            <a:ext cx="1825072" cy="120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017842" y="4898944"/>
            <a:ext cx="87136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600" b="1" dirty="0">
                <a:solidFill>
                  <a:srgbClr val="C00000"/>
                </a:solidFill>
              </a:rPr>
              <a:t>ПЕРВЫЙ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 ВСЕРОССИЙСКИЙ ФЕСТИВАЛЬ «БАЛ ШКОЛЬНОГО СПОРТА»</a:t>
            </a:r>
            <a:r>
              <a:rPr lang="ru-RU" sz="1600" b="1" kern="50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600" b="1" kern="50" dirty="0">
                <a:solidFill>
                  <a:srgbClr val="C00000"/>
                </a:solidFill>
                <a:ea typeface="Calibri" panose="020F0502020204030204" pitchFamily="34" charset="0"/>
              </a:rPr>
              <a:t>709 человек - </a:t>
            </a:r>
            <a:r>
              <a:rPr lang="ru-RU" sz="1600" b="1" kern="50" dirty="0">
                <a:solidFill>
                  <a:srgbClr val="002060"/>
                </a:solidFill>
                <a:ea typeface="Calibri" panose="020F0502020204030204" pitchFamily="34" charset="0"/>
              </a:rPr>
              <a:t>участников из </a:t>
            </a:r>
            <a:r>
              <a:rPr lang="ru-RU" sz="1600" b="1" kern="50" dirty="0">
                <a:solidFill>
                  <a:srgbClr val="C00000"/>
                </a:solidFill>
                <a:ea typeface="Calibri" panose="020F0502020204030204" pitchFamily="34" charset="0"/>
              </a:rPr>
              <a:t>29 субъектов Российской Федерации</a:t>
            </a:r>
            <a:r>
              <a:rPr lang="ru-RU" sz="1600" b="1" kern="50" dirty="0">
                <a:solidFill>
                  <a:srgbClr val="002060"/>
                </a:solidFill>
                <a:ea typeface="Calibri" panose="020F0502020204030204" pitchFamily="34" charset="0"/>
              </a:rPr>
              <a:t/>
            </a:r>
            <a:br>
              <a:rPr lang="ru-RU" sz="1600" b="1" kern="50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ru-RU" sz="1600" b="1" kern="50" dirty="0">
                <a:solidFill>
                  <a:srgbClr val="002060"/>
                </a:solidFill>
                <a:ea typeface="Calibri" panose="020F0502020204030204" pitchFamily="34" charset="0"/>
              </a:rPr>
              <a:t>Награждены </a:t>
            </a:r>
            <a:r>
              <a:rPr lang="ru-RU" sz="1600" b="1" kern="50" dirty="0">
                <a:solidFill>
                  <a:srgbClr val="C00000"/>
                </a:solidFill>
                <a:ea typeface="Calibri" panose="020F0502020204030204" pitchFamily="34" charset="0"/>
              </a:rPr>
              <a:t>223  </a:t>
            </a:r>
            <a:r>
              <a:rPr lang="ru-RU" sz="1600" b="1" kern="50" dirty="0">
                <a:solidFill>
                  <a:srgbClr val="002060"/>
                </a:solidFill>
                <a:ea typeface="Calibri" panose="020F0502020204030204" pitchFamily="34" charset="0"/>
              </a:rPr>
              <a:t>человека в </a:t>
            </a:r>
            <a:r>
              <a:rPr lang="ru-RU" sz="1600" b="1" kern="50" dirty="0">
                <a:solidFill>
                  <a:srgbClr val="C00000"/>
                </a:solidFill>
                <a:ea typeface="Calibri" panose="020F0502020204030204" pitchFamily="34" charset="0"/>
              </a:rPr>
              <a:t>9 номинациях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3547" y="5834830"/>
            <a:ext cx="822640" cy="822373"/>
          </a:xfrm>
          <a:prstGeom prst="rect">
            <a:avLst/>
          </a:prstGeom>
        </p:spPr>
      </p:pic>
      <p:pic>
        <p:nvPicPr>
          <p:cNvPr id="24" name="Рисунок 23" descr="Рисунок1"/>
          <p:cNvPicPr/>
          <p:nvPr/>
        </p:nvPicPr>
        <p:blipFill>
          <a:blip r:embed="rId1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05" y="5387651"/>
            <a:ext cx="1791283" cy="126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б3"/>
          <p:cNvPicPr/>
          <p:nvPr/>
        </p:nvPicPr>
        <p:blipFill>
          <a:blip r:embed="rId1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62" y="4880130"/>
            <a:ext cx="1656780" cy="1142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F:\Слайд-фото ММСО\12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83" y="5622333"/>
            <a:ext cx="1726647" cy="115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F:\Слайд-фото ММСО\8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30" y="5277509"/>
            <a:ext cx="1794772" cy="134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F:\Слайд-фото ММСО\13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524" y="4880130"/>
            <a:ext cx="1711409" cy="112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8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5736" y="1269418"/>
            <a:ext cx="10085543" cy="3740727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Постановление Совета Федерации Федерального Собрания РФ от 27 октября 2008 г</a:t>
            </a:r>
            <a:r>
              <a:rPr lang="ru-RU" sz="1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0070C0"/>
                </a:solidFill>
                <a:latin typeface="Arial Black" panose="020B0A04020102020204" pitchFamily="34" charset="0"/>
              </a:rPr>
              <a:t> N 367-СФ </a:t>
            </a: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"О приоритетах Концепции долгосрочного социально-экономического развития Российской Федерации до 2020 года" </a:t>
            </a:r>
            <a:r>
              <a:rPr lang="ru-RU" dirty="0"/>
              <a:t/>
            </a:r>
            <a:br>
              <a:rPr lang="ru-RU" dirty="0"/>
            </a:b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Указ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Президента Российской Федерации от 30 июля 2010 г. № 948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«О проведении всероссийских спортивных соревнований (игр) школьников»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Указ Президента Российской Федерации   от 7 мая 2012 г. № 599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«О мерах по реализации государственной политики в области образования и науки»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Указ Президента Российской Федерации от 24 марта 2014 г. № 172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«О всероссийском физкультурно-спортивном комплексе «Готов к труду и обороне (ГТО)»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Концепция развития дополнительного образования детей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(утв. распоряжением Правительства Российской Федерации от 4 сентября 2014 г. № 1726-р)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План мероприятий на 2015-2020 годы по реализации Концепции развития дополнительного образования детей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</a:rPr>
              <a:t>(утв. распоряжением Правительства Российской Федерации от 24 апреля 2015 г. № 726-р)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Паспорт приоритетного проект «Доступное дополнительное образование детей»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00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(утв. Президиумом Совета при Президенте Российской Федерации по стратегическому развитию и приоритетным проектам /протокол от 30 ноября 2016 г. №11</a:t>
            </a:r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/</a:t>
            </a: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Стратегия развития воспитания в Российской Федерации на период до 2025 года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(утв. распоряжением Правительства Российской Федерации от 29 мая 2015 г. N 996-р)</a:t>
            </a: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9963397" y="1079278"/>
            <a:ext cx="206257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5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МИНИСТЕРСТВО ОБРАЗОВАНИЯ И НАУКИ РОССИЙСКОЙ ФЕДЕРАЦИИ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733" y="5101240"/>
            <a:ext cx="1903088" cy="1276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303" y="3414680"/>
            <a:ext cx="1956518" cy="1391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5" descr="Путин и Сигал посетили центр образования &quot;Самбо-70&quot; - Газета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451" y="1720944"/>
            <a:ext cx="1956518" cy="1398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08960" y="338686"/>
            <a:ext cx="54618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ОСНОВОПОЛАГАЮЩИЕ 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ДОКУМЕНТЫ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328245" y="6492875"/>
            <a:ext cx="2743200" cy="365125"/>
          </a:xfrm>
        </p:spPr>
        <p:txBody>
          <a:bodyPr/>
          <a:lstStyle/>
          <a:p>
            <a:fld id="{DC821712-4B04-4E5F-A3BC-D8F30268D7D7}" type="slidenum">
              <a:rPr lang="ru-RU" b="1" smtClean="0">
                <a:solidFill>
                  <a:schemeClr val="tx1"/>
                </a:solidFill>
              </a:rPr>
              <a:pPr/>
              <a:t>2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611" y="37396"/>
            <a:ext cx="998143" cy="1156578"/>
          </a:xfrm>
          <a:prstGeom prst="rect">
            <a:avLst/>
          </a:prstGeom>
        </p:spPr>
      </p:pic>
      <p:pic>
        <p:nvPicPr>
          <p:cNvPr id="1026" name="Picture 2" descr="http://www.playing-field.ru/img/2015/051905/56311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t="2555" r="21339" b="3502"/>
          <a:stretch/>
        </p:blipFill>
        <p:spPr bwMode="auto">
          <a:xfrm>
            <a:off x="431074" y="147740"/>
            <a:ext cx="992777" cy="104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01625" y="636588"/>
            <a:ext cx="2492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1624" y="1979494"/>
            <a:ext cx="5072155" cy="11970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 организаций дополнительного образования детей физкультурно-спортивной направленности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ДЮСШ, ДООЦ, иные) </a:t>
            </a:r>
            <a:endParaRPr lang="ru-RU" alt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образования </a:t>
            </a:r>
          </a:p>
          <a:p>
            <a:pPr algn="just">
              <a:defRPr/>
            </a:pP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1624" y="3302821"/>
            <a:ext cx="4061370" cy="9908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механизмов сетевого взаимодействия организаций спортивной подготовки и организаций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ФК и С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23881" y="3322677"/>
            <a:ext cx="3496714" cy="9976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органа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координации  школьных спортивных клубов,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учителей физической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51714" y="1999789"/>
            <a:ext cx="6491304" cy="11767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комплексной системы  спортивно-массовых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 оздоровительных мероприятий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обновления сводного календаря, включающего Спартакиады обучающихся общеобразовательных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 дополнительного образования детей, школьных спортивных клубов и школьных спортивных лиг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8" y="15390"/>
            <a:ext cx="586260" cy="6793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9389" y="73118"/>
            <a:ext cx="9834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ДЕЯТЕЛЬНОСТИ ФГБУ «ФЦОМОФВ»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2025 ГОДУ ПО 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 ОХВАТА ДЕТЕЙ </a:t>
            </a:r>
            <a:endParaRPr lang="ru-RU" sz="1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МОЛОДЕЖИ, ЗАНИМАЮЩИХСЯ ФИЗИЧЕСКОЙ КУЛЬТУРОЙ И СПОРТОМ </a:t>
            </a:r>
          </a:p>
        </p:txBody>
      </p:sp>
      <p:sp>
        <p:nvSpPr>
          <p:cNvPr id="16" name="Скругленный прямоугольник 10"/>
          <p:cNvSpPr/>
          <p:nvPr/>
        </p:nvSpPr>
        <p:spPr>
          <a:xfrm>
            <a:off x="266753" y="694707"/>
            <a:ext cx="5746090" cy="120608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эффективной системы организационно-методического обеспечения физического воспитания в РФ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дополнительного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образования)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внутриведомственного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межведомственного взаимодействия, включая международное сотрудничество и работу в инновационных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направлениях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8"/>
          <p:cNvSpPr/>
          <p:nvPr/>
        </p:nvSpPr>
        <p:spPr>
          <a:xfrm>
            <a:off x="6182270" y="694707"/>
            <a:ext cx="5860748" cy="11926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на базе ФГБУ «ФЦОМОФВ» 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федерального ресурсного центра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детей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физкультурно-спортивной направленности по реализации  приоритетного проекта «Доступное дополнительное образование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детей»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0"/>
          <p:cNvSpPr/>
          <p:nvPr/>
        </p:nvSpPr>
        <p:spPr>
          <a:xfrm>
            <a:off x="8181482" y="3302821"/>
            <a:ext cx="3861536" cy="10174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эффективной методической поддержки моделей физкультурно-спортивного образования для одаренных детей и детей с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8"/>
          <p:cNvSpPr/>
          <p:nvPr/>
        </p:nvSpPr>
        <p:spPr>
          <a:xfrm>
            <a:off x="7775001" y="5715843"/>
            <a:ext cx="4268016" cy="9779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Разработка, утверждение и реализация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физическом воспитании обучающихся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1184" y="5715843"/>
            <a:ext cx="7354462" cy="9779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внедрение  в образовательные организации субъектов Российской Федерации  системы мониторинга физической подготовленности обучающихся (ИФК), мониторинга по безопасности обучающихся в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ФК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системы образования, </a:t>
            </a:r>
            <a:endParaRPr lang="ru-RU" sz="1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6753" y="4466435"/>
            <a:ext cx="6016481" cy="102949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критериев оценки эффективности деятельности органов исполнительной власти субъектов Российской Федерации в области образования по созданию условий для занятий физической культурой и спортом с определением рейтинга (ТОП-10) и системой поощрения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440230" y="4466435"/>
            <a:ext cx="5602787" cy="10294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 defTabSz="800100">
              <a:spcBef>
                <a:spcPct val="0"/>
              </a:spcBef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комплекса мер, направленных на развитие инфраструктуры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физической культурой и спортом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800100">
              <a:spcBef>
                <a:spcPct val="0"/>
              </a:spcBef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организациях</a:t>
            </a:r>
          </a:p>
        </p:txBody>
      </p:sp>
      <p:pic>
        <p:nvPicPr>
          <p:cNvPr id="25" name="Picture 3" descr="ЛОГО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188" y="79810"/>
            <a:ext cx="405947" cy="50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7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95598" y="180498"/>
            <a:ext cx="4542428" cy="351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59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9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002060"/>
                </a:solidFill>
              </a:rPr>
              <a:t>Целевые индикаторы до 2020 года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66" y="1203775"/>
            <a:ext cx="2167589" cy="15290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17722" y="1662988"/>
            <a:ext cx="2436091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ЗДОРОВЫЕ ДЕТИ – ЗДОРОВАЯ РОССИЯ!</a:t>
            </a:r>
            <a:endParaRPr lang="ru-RU" sz="171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00092" y="6258524"/>
            <a:ext cx="409086" cy="356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15" b="1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38" y="157596"/>
            <a:ext cx="2098080" cy="59924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408528" y="3203567"/>
          <a:ext cx="9301694" cy="2387467"/>
        </p:xfrm>
        <a:graphic>
          <a:graphicData uri="http://schemas.openxmlformats.org/drawingml/2006/table">
            <a:tbl>
              <a:tblPr/>
              <a:tblGrid>
                <a:gridCol w="26431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65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87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19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950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63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285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6924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771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403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900" b="1" i="1" u="none" strike="noStrike" dirty="0">
                          <a:solidFill>
                            <a:srgbClr val="1F5E89"/>
                          </a:solidFill>
                          <a:effectLst/>
                          <a:latin typeface="Calibri" panose="020F0502020204030204" pitchFamily="34" charset="0"/>
                        </a:rPr>
                        <a:t>ИНДИКАТОРЫ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500" b="1" i="1" u="none" strike="noStrike" dirty="0">
                          <a:solidFill>
                            <a:srgbClr val="1F5E89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500" b="1" i="1" u="none" strike="noStrike" dirty="0">
                          <a:solidFill>
                            <a:srgbClr val="1F5E89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1" u="none" strike="noStrike" dirty="0" smtClean="0">
                          <a:solidFill>
                            <a:srgbClr val="1F5E89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lang="ru-RU" sz="1500" b="1" i="1" u="none" strike="noStrike" dirty="0">
                        <a:solidFill>
                          <a:srgbClr val="1F5E89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1" u="none" strike="noStrike" dirty="0">
                          <a:solidFill>
                            <a:srgbClr val="1F5E89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1" u="none" strike="noStrike" dirty="0">
                          <a:solidFill>
                            <a:srgbClr val="1F5E89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1" u="none" strike="noStrike" dirty="0">
                          <a:solidFill>
                            <a:srgbClr val="1F5E89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16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запланированный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достигнутый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запланированный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достигнутый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8" marR="8468" marT="84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8" marR="8468" marT="84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8" marR="8468" marT="84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8" marR="8468" marT="84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8279">
                <a:tc>
                  <a:txBody>
                    <a:bodyPr/>
                    <a:lstStyle/>
                    <a:p>
                      <a:pPr marL="87313" indent="0" algn="l" rtl="0" fontAlgn="t"/>
                      <a:r>
                        <a:rPr lang="ru-RU" sz="1500" b="1" i="0" u="none" strike="noStrike" dirty="0">
                          <a:solidFill>
                            <a:srgbClr val="1F5E89"/>
                          </a:solidFill>
                          <a:effectLst/>
                          <a:latin typeface="Arial Narrow" panose="020B0606020202030204" pitchFamily="34" charset="0"/>
                        </a:rPr>
                        <a:t>Доля обучающихся, систематически занимающихся ФК и С, </a:t>
                      </a:r>
                      <a:r>
                        <a:rPr lang="ru-RU" sz="1500" b="1" i="0" u="none" strike="noStrike" dirty="0" smtClean="0">
                          <a:solidFill>
                            <a:srgbClr val="1F5E89"/>
                          </a:solidFill>
                          <a:effectLst/>
                          <a:latin typeface="Arial Narrow" panose="020B0606020202030204" pitchFamily="34" charset="0"/>
                        </a:rPr>
                        <a:t>в </a:t>
                      </a:r>
                      <a:r>
                        <a:rPr lang="ru-RU" sz="1500" b="1" i="0" u="none" strike="noStrike" dirty="0">
                          <a:solidFill>
                            <a:srgbClr val="1F5E89"/>
                          </a:solidFill>
                          <a:effectLst/>
                          <a:latin typeface="Arial Narrow" panose="020B0606020202030204" pitchFamily="34" charset="0"/>
                        </a:rPr>
                        <a:t>общей численности </a:t>
                      </a:r>
                      <a:r>
                        <a:rPr lang="ru-RU" sz="1500" b="1" i="0" u="none" strike="noStrike" dirty="0" smtClean="0">
                          <a:solidFill>
                            <a:srgbClr val="1F5E89"/>
                          </a:solidFill>
                          <a:effectLst/>
                          <a:latin typeface="Arial Narrow" panose="020B0606020202030204" pitchFamily="34" charset="0"/>
                        </a:rPr>
                        <a:t>обучающихся, </a:t>
                      </a:r>
                      <a:r>
                        <a:rPr lang="ru-RU" sz="1500" b="1" i="0" u="none" strike="noStrike" dirty="0">
                          <a:solidFill>
                            <a:srgbClr val="1F5E89"/>
                          </a:solidFill>
                          <a:effectLst/>
                          <a:latin typeface="Arial Narrow" panose="020B0606020202030204" pitchFamily="34" charset="0"/>
                        </a:rPr>
                        <a:t>(%)</a:t>
                      </a:r>
                    </a:p>
                  </a:txBody>
                  <a:tcPr marL="8067" marR="8067" marT="8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60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C00000"/>
                          </a:solidFill>
                          <a:effectLst/>
                          <a:latin typeface="Brush Script Std" panose="00000600000000000000" pitchFamily="50" charset="0"/>
                        </a:rPr>
                        <a:t>61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62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C00000"/>
                          </a:solidFill>
                          <a:effectLst/>
                          <a:latin typeface="Brush Script Std" panose="00000600000000000000" pitchFamily="50" charset="0"/>
                        </a:rPr>
                        <a:t>62,5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68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72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76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80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7186">
                <a:tc>
                  <a:txBody>
                    <a:bodyPr/>
                    <a:lstStyle/>
                    <a:p>
                      <a:pPr marL="87313" indent="0" algn="l" rtl="0" fontAlgn="t"/>
                      <a:r>
                        <a:rPr lang="ru-RU" sz="1500" b="1" i="0" u="none" strike="noStrike" dirty="0">
                          <a:solidFill>
                            <a:srgbClr val="1F5E89"/>
                          </a:solidFill>
                          <a:effectLst/>
                          <a:latin typeface="Arial Narrow" panose="020B0606020202030204" pitchFamily="34" charset="0"/>
                        </a:rPr>
                        <a:t>Доля обучающихся,  участвующих в школьных, межшкольных этапах спортивных </a:t>
                      </a:r>
                      <a:r>
                        <a:rPr lang="ru-RU" sz="1500" b="1" i="0" u="none" strike="noStrike" dirty="0" smtClean="0">
                          <a:solidFill>
                            <a:srgbClr val="1F5E89"/>
                          </a:solidFill>
                          <a:effectLst/>
                          <a:latin typeface="Arial Narrow" panose="020B0606020202030204" pitchFamily="34" charset="0"/>
                        </a:rPr>
                        <a:t>соревнований, (%)</a:t>
                      </a:r>
                      <a:endParaRPr lang="ru-RU" sz="1500" b="1" i="0" u="none" strike="noStrike" dirty="0">
                        <a:solidFill>
                          <a:srgbClr val="1F5E89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067" marR="8067" marT="806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60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C00000"/>
                          </a:solidFill>
                          <a:effectLst/>
                          <a:latin typeface="Brush Script Std" panose="00000600000000000000" pitchFamily="50" charset="0"/>
                        </a:rPr>
                        <a:t>61,5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65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C00000"/>
                          </a:solidFill>
                          <a:effectLst/>
                          <a:latin typeface="Brush Script Std" panose="00000600000000000000" pitchFamily="50" charset="0"/>
                        </a:rPr>
                        <a:t>66,5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70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72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75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757171"/>
                          </a:solidFill>
                          <a:effectLst/>
                          <a:latin typeface="Brush Script Std" panose="00000600000000000000" pitchFamily="50" charset="0"/>
                        </a:rPr>
                        <a:t>80</a:t>
                      </a:r>
                    </a:p>
                  </a:txBody>
                  <a:tcPr marL="8067" marR="8067" marT="80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4" y="1335212"/>
            <a:ext cx="5103246" cy="126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6662" y="6275669"/>
            <a:ext cx="389850" cy="335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78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87965" y="4605404"/>
            <a:ext cx="9342121" cy="1490816"/>
          </a:xfrm>
          <a:prstGeom prst="rect">
            <a:avLst/>
          </a:prstGeom>
          <a:noFill/>
        </p:spPr>
        <p:txBody>
          <a:bodyPr wrap="square" lIns="82953" tIns="41477" rIns="82953" bIns="41477">
            <a:spAutoFit/>
          </a:bodyPr>
          <a:lstStyle/>
          <a:p>
            <a:r>
              <a:rPr lang="ru-RU" sz="2286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Сайт</a:t>
            </a:r>
            <a:r>
              <a:rPr lang="ru-RU" sz="2286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en-US" sz="2286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http</a:t>
            </a:r>
            <a:r>
              <a:rPr lang="en-US" sz="2286" b="1" dirty="0">
                <a:solidFill>
                  <a:srgbClr val="0070C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//</a:t>
            </a:r>
            <a:r>
              <a:rPr lang="ru-RU" sz="2286" b="1" dirty="0">
                <a:solidFill>
                  <a:srgbClr val="0070C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фцомофв.рф</a:t>
            </a:r>
          </a:p>
          <a:p>
            <a:r>
              <a:rPr lang="en-US" sz="2286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Email</a:t>
            </a:r>
            <a:r>
              <a:rPr lang="en-US" sz="2286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: </a:t>
            </a:r>
            <a:r>
              <a:rPr lang="en-US" sz="2286" b="1" dirty="0">
                <a:solidFill>
                  <a:srgbClr val="0070C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fcomofv@mail.ru</a:t>
            </a:r>
            <a:endParaRPr lang="ru-RU" sz="2286" b="1" dirty="0">
              <a:solidFill>
                <a:srgbClr val="0070C0"/>
              </a:solidFill>
              <a:latin typeface="Bookman Old Style" panose="02050604050505020204" pitchFamily="18" charset="0"/>
              <a:sym typeface="Wingdings" panose="05000000000000000000" pitchFamily="2" charset="2"/>
            </a:endParaRPr>
          </a:p>
          <a:p>
            <a:r>
              <a:rPr lang="ru-RU" sz="2286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Телефон</a:t>
            </a:r>
            <a:r>
              <a:rPr lang="ru-RU" sz="2286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sz="2286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</a:rPr>
              <a:t>+7 (495) 360 – 72 – 46;  +7 (495) 360 – 84 - 56</a:t>
            </a:r>
          </a:p>
          <a:p>
            <a:r>
              <a:rPr lang="ru-RU" sz="2286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Адрес</a:t>
            </a:r>
            <a:r>
              <a:rPr lang="ru-RU" sz="2286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: </a:t>
            </a:r>
            <a:r>
              <a:rPr lang="ru-RU" sz="2286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</a:rPr>
              <a:t>105094, г. Москва, Семеновская наб., д.3/1, кор. 4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72" y="121096"/>
            <a:ext cx="2233745" cy="1092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4056" r="2075" b="232"/>
          <a:stretch/>
        </p:blipFill>
        <p:spPr>
          <a:xfrm>
            <a:off x="6521867" y="466262"/>
            <a:ext cx="3990799" cy="4046606"/>
          </a:xfrm>
          <a:prstGeom prst="rect">
            <a:avLst/>
          </a:prstGeom>
          <a:ln w="34925" cmpd="thickThin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72" y="1306575"/>
            <a:ext cx="3807475" cy="3206294"/>
          </a:xfrm>
          <a:prstGeom prst="rect">
            <a:avLst/>
          </a:prstGeom>
          <a:ln w="34925" cmpd="thickThin"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33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t>3</a:t>
            </a:fld>
            <a:endParaRPr lang="ru-RU" dirty="0"/>
          </a:p>
        </p:txBody>
      </p:sp>
      <p:sp>
        <p:nvSpPr>
          <p:cNvPr id="11" name="Скругленный прямоугольник 4"/>
          <p:cNvSpPr/>
          <p:nvPr/>
        </p:nvSpPr>
        <p:spPr>
          <a:xfrm>
            <a:off x="3568611" y="1186116"/>
            <a:ext cx="6350177" cy="10902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000" kern="1200" dirty="0"/>
          </a:p>
        </p:txBody>
      </p:sp>
      <p:pic>
        <p:nvPicPr>
          <p:cNvPr id="18" name="Picture 3" descr="ЛОГО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5" y="4073693"/>
            <a:ext cx="658332" cy="81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4283843139"/>
              </p:ext>
            </p:extLst>
          </p:nvPr>
        </p:nvGraphicFramePr>
        <p:xfrm>
          <a:off x="2291292" y="3542613"/>
          <a:ext cx="9199557" cy="3276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15900" y="5054485"/>
            <a:ext cx="200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ВИДЫ ДЕЯТЕЛЬНОСТИ</a:t>
            </a:r>
          </a:p>
          <a:p>
            <a:endParaRPr lang="ru-RU" dirty="0"/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1478957492"/>
              </p:ext>
            </p:extLst>
          </p:nvPr>
        </p:nvGraphicFramePr>
        <p:xfrm>
          <a:off x="2110616" y="320675"/>
          <a:ext cx="9560910" cy="3190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38446" y="1864304"/>
            <a:ext cx="1872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ПРИОРИТЕТНЫЕ НАПРАВЛЕНИЯ </a:t>
            </a:r>
            <a:r>
              <a:rPr lang="ru-RU" b="1" dirty="0" smtClean="0">
                <a:solidFill>
                  <a:srgbClr val="002060"/>
                </a:solidFill>
              </a:rPr>
              <a:t>ДЕЯТЕЛЬНОСТИ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30" name="AutoShape 2" descr="http://ru.stockfresh.com/thumbs/anatolym/3939534_3D-%D0%BD%D0%B5%D0%B1%D0%BE%D0%BB%D1%8C%D1%88%D0%BE%D0%B9-%D0%BB%D1%8E%D0%B4%D0%B8-%D0%BA%D0%BE%D0%BC%D0%B0%D0%BD%D0%B4%D0%B0-%D0%BC%D0%B5%D1%85%D0%B0%D0%BD%D0%B8%D0%B7%D0%BC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4" descr="http://ru.stockfresh.com/thumbs/anatolym/3939534_3D-%D0%BD%D0%B5%D0%B1%D0%BE%D0%BB%D1%8C%D1%88%D0%BE%D0%B9-%D0%BB%D1%8E%D0%B4%D0%B8-%D0%BA%D0%BE%D0%BC%D0%B0%D0%BD%D0%B4%D0%B0-%D0%BC%D0%B5%D1%85%D0%B0%D0%BD%D0%B8%D0%B7%D0%BC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403569"/>
            <a:ext cx="1103963" cy="12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Прямая соединительная линия 234"/>
          <p:cNvCxnSpPr/>
          <p:nvPr/>
        </p:nvCxnSpPr>
        <p:spPr>
          <a:xfrm>
            <a:off x="11398674" y="5847014"/>
            <a:ext cx="0" cy="1630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единительная линия 219"/>
          <p:cNvCxnSpPr/>
          <p:nvPr/>
        </p:nvCxnSpPr>
        <p:spPr>
          <a:xfrm flipH="1">
            <a:off x="533470" y="5793645"/>
            <a:ext cx="2945" cy="2164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единительная линия 221"/>
          <p:cNvCxnSpPr/>
          <p:nvPr/>
        </p:nvCxnSpPr>
        <p:spPr>
          <a:xfrm flipH="1" flipV="1">
            <a:off x="521844" y="5816187"/>
            <a:ext cx="10883380" cy="315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Скругленный прямоугольник 106"/>
          <p:cNvSpPr>
            <a:spLocks/>
          </p:cNvSpPr>
          <p:nvPr/>
        </p:nvSpPr>
        <p:spPr bwMode="auto">
          <a:xfrm>
            <a:off x="6200505" y="4368694"/>
            <a:ext cx="1766716" cy="11168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Муниципальные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органы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исполнительной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 в сфере образования</a:t>
            </a:r>
          </a:p>
        </p:txBody>
      </p:sp>
      <p:sp>
        <p:nvSpPr>
          <p:cNvPr id="102" name="Скругленный прямоугольник 101"/>
          <p:cNvSpPr>
            <a:spLocks/>
          </p:cNvSpPr>
          <p:nvPr/>
        </p:nvSpPr>
        <p:spPr>
          <a:xfrm>
            <a:off x="65433" y="6006070"/>
            <a:ext cx="1216025" cy="555625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(группы ДО по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физ.восп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3" name="Скругленный прямоугольник 102"/>
          <p:cNvSpPr>
            <a:spLocks/>
          </p:cNvSpPr>
          <p:nvPr/>
        </p:nvSpPr>
        <p:spPr>
          <a:xfrm>
            <a:off x="1411289" y="5977101"/>
            <a:ext cx="2254250" cy="474825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Общеобразовательные организации</a:t>
            </a:r>
          </a:p>
        </p:txBody>
      </p:sp>
      <p:sp>
        <p:nvSpPr>
          <p:cNvPr id="104" name="Скругленный прямоугольник 103"/>
          <p:cNvSpPr>
            <a:spLocks/>
          </p:cNvSpPr>
          <p:nvPr/>
        </p:nvSpPr>
        <p:spPr>
          <a:xfrm>
            <a:off x="10205833" y="5977101"/>
            <a:ext cx="1953387" cy="516608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Образ. организации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 и ВПО </a:t>
            </a:r>
          </a:p>
          <a:p>
            <a:pPr algn="r">
              <a:spcAft>
                <a:spcPts val="750"/>
              </a:spcAft>
              <a:defRPr/>
            </a:pP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Скругленный прямоугольник 104"/>
          <p:cNvSpPr>
            <a:spLocks/>
          </p:cNvSpPr>
          <p:nvPr/>
        </p:nvSpPr>
        <p:spPr>
          <a:xfrm>
            <a:off x="7879803" y="6010046"/>
            <a:ext cx="1138237" cy="593725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75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ДЮСШ СДЮШОР</a:t>
            </a:r>
          </a:p>
        </p:txBody>
      </p:sp>
      <p:sp>
        <p:nvSpPr>
          <p:cNvPr id="106" name="Скругленный прямоугольник 105"/>
          <p:cNvSpPr>
            <a:spLocks/>
          </p:cNvSpPr>
          <p:nvPr/>
        </p:nvSpPr>
        <p:spPr bwMode="auto">
          <a:xfrm>
            <a:off x="6188077" y="2971018"/>
            <a:ext cx="1715433" cy="10764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Органы исполнительной власти субъектов РФ в сфере образования</a:t>
            </a:r>
          </a:p>
        </p:txBody>
      </p:sp>
      <p:sp>
        <p:nvSpPr>
          <p:cNvPr id="110" name="Скругленный прямоугольник 109"/>
          <p:cNvSpPr>
            <a:spLocks/>
          </p:cNvSpPr>
          <p:nvPr/>
        </p:nvSpPr>
        <p:spPr>
          <a:xfrm>
            <a:off x="225291" y="1781456"/>
            <a:ext cx="1899081" cy="1165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95250"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Совет по    вопросам развития физического воспитания в системе образования</a:t>
            </a:r>
          </a:p>
        </p:txBody>
      </p:sp>
      <p:sp>
        <p:nvSpPr>
          <p:cNvPr id="113" name="Скругленный прямоугольник 112"/>
          <p:cNvSpPr>
            <a:spLocks/>
          </p:cNvSpPr>
          <p:nvPr/>
        </p:nvSpPr>
        <p:spPr bwMode="auto">
          <a:xfrm>
            <a:off x="2391235" y="2971018"/>
            <a:ext cx="2986072" cy="10672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Координаторы физического воспитания в субъектах РФ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краевые, областные, республиканские ДЮСШ, СДЮШОР, ДООЦ, ДЮКФП) </a:t>
            </a:r>
          </a:p>
        </p:txBody>
      </p:sp>
      <p:sp>
        <p:nvSpPr>
          <p:cNvPr id="114" name="Скругленный прямоугольник 113"/>
          <p:cNvSpPr>
            <a:spLocks/>
          </p:cNvSpPr>
          <p:nvPr/>
        </p:nvSpPr>
        <p:spPr>
          <a:xfrm>
            <a:off x="6811397" y="6004326"/>
            <a:ext cx="981075" cy="61436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75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ДЮКФП</a:t>
            </a:r>
          </a:p>
        </p:txBody>
      </p:sp>
      <p:sp>
        <p:nvSpPr>
          <p:cNvPr id="115" name="Скругленный прямоугольник 114"/>
          <p:cNvSpPr>
            <a:spLocks/>
          </p:cNvSpPr>
          <p:nvPr/>
        </p:nvSpPr>
        <p:spPr>
          <a:xfrm flipH="1">
            <a:off x="5638008" y="6006641"/>
            <a:ext cx="1100138" cy="615950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75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ДООЦ</a:t>
            </a:r>
          </a:p>
        </p:txBody>
      </p:sp>
      <p:sp>
        <p:nvSpPr>
          <p:cNvPr id="116" name="Скругленный прямоугольник 115"/>
          <p:cNvSpPr>
            <a:spLocks/>
          </p:cNvSpPr>
          <p:nvPr/>
        </p:nvSpPr>
        <p:spPr>
          <a:xfrm>
            <a:off x="3941717" y="5985896"/>
            <a:ext cx="1630362" cy="622300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75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Дворцы, дома творчества-спортивные секции</a:t>
            </a:r>
          </a:p>
        </p:txBody>
      </p:sp>
      <p:sp>
        <p:nvSpPr>
          <p:cNvPr id="118" name="Скругленный прямоугольник 117"/>
          <p:cNvSpPr>
            <a:spLocks/>
          </p:cNvSpPr>
          <p:nvPr/>
        </p:nvSpPr>
        <p:spPr>
          <a:xfrm>
            <a:off x="9043717" y="6010045"/>
            <a:ext cx="995363" cy="574667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75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Иные формы БДО</a:t>
            </a:r>
          </a:p>
        </p:txBody>
      </p:sp>
      <p:sp>
        <p:nvSpPr>
          <p:cNvPr id="121" name="Скругленный прямоугольник 120"/>
          <p:cNvSpPr>
            <a:spLocks/>
          </p:cNvSpPr>
          <p:nvPr/>
        </p:nvSpPr>
        <p:spPr>
          <a:xfrm>
            <a:off x="8141648" y="4377648"/>
            <a:ext cx="2147953" cy="5804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общественные организации</a:t>
            </a:r>
          </a:p>
        </p:txBody>
      </p:sp>
      <p:grpSp>
        <p:nvGrpSpPr>
          <p:cNvPr id="189" name="Группа 188"/>
          <p:cNvGrpSpPr/>
          <p:nvPr/>
        </p:nvGrpSpPr>
        <p:grpSpPr>
          <a:xfrm>
            <a:off x="2396789" y="1615476"/>
            <a:ext cx="5506721" cy="644813"/>
            <a:chOff x="544578" y="1402899"/>
            <a:chExt cx="3874340" cy="99447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1" name="Скругленный прямоугольник 100"/>
            <p:cNvSpPr>
              <a:spLocks/>
            </p:cNvSpPr>
            <p:nvPr/>
          </p:nvSpPr>
          <p:spPr bwMode="auto">
            <a:xfrm>
              <a:off x="544578" y="1402899"/>
              <a:ext cx="3872930" cy="994472"/>
            </a:xfrm>
            <a:prstGeom prst="roundRect">
              <a:avLst/>
            </a:prstGeom>
            <a:grpFill/>
            <a:ln w="9525" cap="rnd" cmpd="sng" algn="ctr">
              <a:solidFill>
                <a:srgbClr val="002060"/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spcAft>
                  <a:spcPts val="0"/>
                </a:spcAft>
                <a:defRPr/>
              </a:pPr>
              <a:r>
                <a:rPr lang="ru-RU" sz="12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Федеральный центр организационно-методического обеспечения физического воспитания 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2F07C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endPara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Скругленный прямоугольник 108"/>
            <p:cNvSpPr>
              <a:spLocks/>
            </p:cNvSpPr>
            <p:nvPr/>
          </p:nvSpPr>
          <p:spPr bwMode="auto">
            <a:xfrm>
              <a:off x="545988" y="1402899"/>
              <a:ext cx="3872930" cy="994472"/>
            </a:xfrm>
            <a:prstGeom prst="roundRect">
              <a:avLst/>
            </a:prstGeom>
            <a:grpFill/>
            <a:ln w="9525" cap="rnd" cmpd="sng" algn="ctr">
              <a:solidFill>
                <a:srgbClr val="002060"/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spcAft>
                  <a:spcPts val="0"/>
                </a:spcAft>
                <a:defRPr/>
              </a:pPr>
              <a:r>
                <a:rPr lang="ru-RU" sz="12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ФГБУ «Федеральный центр организационно-методического 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обеспечения физического воспитания» 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rgbClr val="2F07C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endPara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73" name="Группа 147"/>
          <p:cNvGrpSpPr>
            <a:grpSpLocks/>
          </p:cNvGrpSpPr>
          <p:nvPr/>
        </p:nvGrpSpPr>
        <p:grpSpPr bwMode="auto">
          <a:xfrm>
            <a:off x="521844" y="402378"/>
            <a:ext cx="10215456" cy="983183"/>
            <a:chOff x="1451245" y="393846"/>
            <a:chExt cx="10182351" cy="86354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0" name="Скругленный прямоугольник 119"/>
            <p:cNvSpPr>
              <a:spLocks/>
            </p:cNvSpPr>
            <p:nvPr/>
          </p:nvSpPr>
          <p:spPr>
            <a:xfrm>
              <a:off x="1451245" y="393846"/>
              <a:ext cx="10182351" cy="626085"/>
            </a:xfrm>
            <a:prstGeom prst="roundRect">
              <a:avLst/>
            </a:prstGeom>
            <a:grpFill/>
            <a:ln w="12700" cap="rnd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ru-RU" sz="1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МИНИСТЕРСТВО ОБРАЗОВАНИЯ И НАУКИ РОССИЙСКОЙ ФЕДЕРАЦИИ</a:t>
              </a:r>
            </a:p>
            <a:p>
              <a:pPr algn="ctr">
                <a:defRPr/>
              </a:pPr>
              <a:r>
                <a:rPr lang="ru-RU" sz="12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</a:p>
          </p:txBody>
        </p:sp>
        <p:sp>
          <p:nvSpPr>
            <p:cNvPr id="141" name="Скругленный прямоугольник 140"/>
            <p:cNvSpPr/>
            <p:nvPr/>
          </p:nvSpPr>
          <p:spPr>
            <a:xfrm>
              <a:off x="6116453" y="834213"/>
              <a:ext cx="3751091" cy="423182"/>
            </a:xfrm>
            <a:prstGeom prst="roundRect">
              <a:avLst/>
            </a:prstGeom>
            <a:grp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Департамент государственной политики в сфере воспитания     детей и молодежи</a:t>
              </a:r>
              <a:endParaRPr lang="ru-RU" sz="1400" dirty="0"/>
            </a:p>
          </p:txBody>
        </p:sp>
      </p:grpSp>
      <p:cxnSp>
        <p:nvCxnSpPr>
          <p:cNvPr id="233" name="Прямая соединительная линия 232"/>
          <p:cNvCxnSpPr/>
          <p:nvPr/>
        </p:nvCxnSpPr>
        <p:spPr>
          <a:xfrm>
            <a:off x="8336490" y="5831855"/>
            <a:ext cx="0" cy="17819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Прямая соединительная линия 233"/>
          <p:cNvCxnSpPr>
            <a:endCxn id="118" idx="0"/>
          </p:cNvCxnSpPr>
          <p:nvPr/>
        </p:nvCxnSpPr>
        <p:spPr>
          <a:xfrm>
            <a:off x="9541398" y="5861214"/>
            <a:ext cx="1" cy="14883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единительная линия 235"/>
          <p:cNvCxnSpPr/>
          <p:nvPr/>
        </p:nvCxnSpPr>
        <p:spPr>
          <a:xfrm>
            <a:off x="2448980" y="5831855"/>
            <a:ext cx="0" cy="14524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Скругленный прямоугольник 278"/>
          <p:cNvSpPr/>
          <p:nvPr/>
        </p:nvSpPr>
        <p:spPr>
          <a:xfrm>
            <a:off x="2938905" y="2195406"/>
            <a:ext cx="3635986" cy="3280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680"/>
              </a:lnSpc>
              <a:defRPr/>
            </a:pPr>
            <a:endParaRPr lang="ru-RU" sz="1200" b="1" dirty="0" smtClean="0">
              <a:solidFill>
                <a:srgbClr val="2F07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680"/>
              </a:lnSpc>
              <a:defRPr/>
            </a:pPr>
            <a:r>
              <a:rPr lang="ru-RU" sz="1200" b="1" dirty="0" smtClean="0">
                <a:solidFill>
                  <a:srgbClr val="2F07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ресурсный </a:t>
            </a:r>
            <a:r>
              <a:rPr lang="ru-RU" sz="1200" b="1" dirty="0">
                <a:solidFill>
                  <a:srgbClr val="2F07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</a:t>
            </a:r>
            <a:r>
              <a:rPr lang="ru-RU" sz="1200" b="1" dirty="0" smtClean="0">
                <a:solidFill>
                  <a:srgbClr val="2F07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ДОД ФСН </a:t>
            </a:r>
            <a:endParaRPr lang="ru-RU" sz="1200" b="1" dirty="0">
              <a:solidFill>
                <a:srgbClr val="2F07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680"/>
              </a:lnSpc>
              <a:defRPr/>
            </a:pPr>
            <a:endParaRPr lang="ru-RU" sz="1200" dirty="0"/>
          </a:p>
        </p:txBody>
      </p:sp>
      <p:sp>
        <p:nvSpPr>
          <p:cNvPr id="280" name="Скругленный прямоугольник 279"/>
          <p:cNvSpPr>
            <a:spLocks/>
          </p:cNvSpPr>
          <p:nvPr/>
        </p:nvSpPr>
        <p:spPr>
          <a:xfrm>
            <a:off x="3291652" y="3823866"/>
            <a:ext cx="2662790" cy="6551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rgbClr val="2F07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ресурсные центры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rgbClr val="2F07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вопросам развития ФВ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3" name="Скругленный прямоугольник 282"/>
          <p:cNvSpPr>
            <a:spLocks/>
          </p:cNvSpPr>
          <p:nvPr/>
        </p:nvSpPr>
        <p:spPr bwMode="auto">
          <a:xfrm>
            <a:off x="2391235" y="4600832"/>
            <a:ext cx="2331431" cy="8120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Координаторы физического воспитания </a:t>
            </a:r>
          </a:p>
          <a:p>
            <a:pPr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муниципальных образованиях</a:t>
            </a:r>
          </a:p>
        </p:txBody>
      </p:sp>
      <p:sp>
        <p:nvSpPr>
          <p:cNvPr id="117" name="Скругленный прямоугольник 116"/>
          <p:cNvSpPr>
            <a:spLocks/>
          </p:cNvSpPr>
          <p:nvPr/>
        </p:nvSpPr>
        <p:spPr bwMode="auto">
          <a:xfrm>
            <a:off x="3941717" y="5037903"/>
            <a:ext cx="2017687" cy="4691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750"/>
              </a:spcAft>
              <a:defRPr/>
            </a:pPr>
            <a:r>
              <a:rPr lang="ru-RU" sz="1200" b="1" dirty="0">
                <a:solidFill>
                  <a:srgbClr val="2F07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Муниципал. ресурсные центры</a:t>
            </a:r>
          </a:p>
        </p:txBody>
      </p:sp>
      <p:sp>
        <p:nvSpPr>
          <p:cNvPr id="300" name="Скругленный прямоугольник 299"/>
          <p:cNvSpPr>
            <a:spLocks/>
          </p:cNvSpPr>
          <p:nvPr/>
        </p:nvSpPr>
        <p:spPr>
          <a:xfrm>
            <a:off x="10508036" y="1701977"/>
            <a:ext cx="1498281" cy="10234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Федерации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видам спорта</a:t>
            </a:r>
          </a:p>
        </p:txBody>
      </p:sp>
      <p:sp>
        <p:nvSpPr>
          <p:cNvPr id="327" name="Скругленный прямоугольник 326"/>
          <p:cNvSpPr>
            <a:spLocks/>
          </p:cNvSpPr>
          <p:nvPr/>
        </p:nvSpPr>
        <p:spPr>
          <a:xfrm>
            <a:off x="10521053" y="2946768"/>
            <a:ext cx="1498281" cy="12932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Региональные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Федерации по видам спорта</a:t>
            </a:r>
          </a:p>
        </p:txBody>
      </p:sp>
      <p:sp>
        <p:nvSpPr>
          <p:cNvPr id="362" name="Скругленный прямоугольник 361"/>
          <p:cNvSpPr>
            <a:spLocks/>
          </p:cNvSpPr>
          <p:nvPr/>
        </p:nvSpPr>
        <p:spPr>
          <a:xfrm>
            <a:off x="257936" y="3206215"/>
            <a:ext cx="1866436" cy="9885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 по вопросам развития  ФВ</a:t>
            </a:r>
          </a:p>
        </p:txBody>
      </p:sp>
      <p:sp>
        <p:nvSpPr>
          <p:cNvPr id="370" name="Скругленный прямоугольник 369"/>
          <p:cNvSpPr>
            <a:spLocks/>
          </p:cNvSpPr>
          <p:nvPr/>
        </p:nvSpPr>
        <p:spPr>
          <a:xfrm>
            <a:off x="241613" y="4552165"/>
            <a:ext cx="1914111" cy="9505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Муниципальный Совет по вопросам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развития  ФВ</a:t>
            </a:r>
          </a:p>
        </p:txBody>
      </p:sp>
      <p:sp>
        <p:nvSpPr>
          <p:cNvPr id="374" name="Скругленный прямоугольник 373"/>
          <p:cNvSpPr>
            <a:spLocks/>
          </p:cNvSpPr>
          <p:nvPr/>
        </p:nvSpPr>
        <p:spPr>
          <a:xfrm>
            <a:off x="9980401" y="6428751"/>
            <a:ext cx="2025916" cy="379874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Студенческие спортивные клубы</a:t>
            </a:r>
          </a:p>
          <a:p>
            <a:pPr algn="r">
              <a:spcAft>
                <a:spcPts val="750"/>
              </a:spcAft>
              <a:defRPr/>
            </a:pP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5" name="Скругленный прямоугольник 374"/>
          <p:cNvSpPr>
            <a:spLocks/>
          </p:cNvSpPr>
          <p:nvPr/>
        </p:nvSpPr>
        <p:spPr>
          <a:xfrm>
            <a:off x="1963092" y="6432539"/>
            <a:ext cx="1925637" cy="304347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Школьные</a:t>
            </a:r>
          </a:p>
          <a:p>
            <a:pPr algn="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спортивные клубы</a:t>
            </a:r>
          </a:p>
        </p:txBody>
      </p:sp>
      <p:sp>
        <p:nvSpPr>
          <p:cNvPr id="100" name="Скругленный прямоугольник 99"/>
          <p:cNvSpPr/>
          <p:nvPr/>
        </p:nvSpPr>
        <p:spPr bwMode="auto">
          <a:xfrm>
            <a:off x="1161888" y="892462"/>
            <a:ext cx="3761311" cy="5043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 государственной политики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сфере общего  образования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062" y="21093"/>
            <a:ext cx="11885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СТРУКТУРА УПРАВЛЕНИЯ ФИЗИЧЕСКИМ </a:t>
            </a:r>
            <a:r>
              <a:rPr lang="ru-RU" sz="2000" b="1">
                <a:solidFill>
                  <a:schemeClr val="accent5">
                    <a:lumMod val="50000"/>
                  </a:schemeClr>
                </a:solidFill>
              </a:rPr>
              <a:t>ВОСПИТАНИЕМ 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МИНОБРНАУКИ РОССИЙСКОЙ ФЕДЕРАЦИИ </a:t>
            </a:r>
          </a:p>
        </p:txBody>
      </p:sp>
      <p:pic>
        <p:nvPicPr>
          <p:cNvPr id="125" name="Picture 3" descr="ЛОГО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415" y="1836417"/>
            <a:ext cx="303204" cy="37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187" name="Прямая соединительная линия 186"/>
          <p:cNvCxnSpPr/>
          <p:nvPr/>
        </p:nvCxnSpPr>
        <p:spPr>
          <a:xfrm>
            <a:off x="6168670" y="5846533"/>
            <a:ext cx="0" cy="17819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8141648" y="1701976"/>
            <a:ext cx="2147954" cy="2538085"/>
            <a:chOff x="8141648" y="1701976"/>
            <a:chExt cx="2147954" cy="2538085"/>
          </a:xfrm>
        </p:grpSpPr>
        <p:sp>
          <p:nvSpPr>
            <p:cNvPr id="142" name="Скругленный прямоугольник 141"/>
            <p:cNvSpPr/>
            <p:nvPr/>
          </p:nvSpPr>
          <p:spPr bwMode="auto">
            <a:xfrm>
              <a:off x="8141648" y="1701976"/>
              <a:ext cx="2147954" cy="253808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Скругленный прямоугольник 96"/>
            <p:cNvSpPr>
              <a:spLocks/>
            </p:cNvSpPr>
            <p:nvPr/>
          </p:nvSpPr>
          <p:spPr bwMode="auto">
            <a:xfrm>
              <a:off x="8337592" y="3454666"/>
              <a:ext cx="1769268" cy="4149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002060"/>
              </a:solidFill>
              <a:prstDash val="lgDashDot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lnSpc>
                  <a:spcPct val="115000"/>
                </a:lnSpc>
                <a:spcAft>
                  <a:spcPts val="750"/>
                </a:spcAft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Ассоциация студенческих  спортивных  клубов и лиг</a:t>
              </a:r>
            </a:p>
          </p:txBody>
        </p:sp>
        <p:sp>
          <p:nvSpPr>
            <p:cNvPr id="124" name="Скругленный прямоугольник 123"/>
            <p:cNvSpPr>
              <a:spLocks/>
            </p:cNvSpPr>
            <p:nvPr/>
          </p:nvSpPr>
          <p:spPr bwMode="auto">
            <a:xfrm>
              <a:off x="8360792" y="3928295"/>
              <a:ext cx="1746067" cy="23842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002060"/>
              </a:solidFill>
              <a:prstDash val="lgDashDot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lnSpc>
                  <a:spcPct val="115000"/>
                </a:lnSpc>
                <a:spcAft>
                  <a:spcPts val="750"/>
                </a:spcAft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Союз ШСК и ШСЛ</a:t>
              </a:r>
            </a:p>
          </p:txBody>
        </p:sp>
        <p:sp>
          <p:nvSpPr>
            <p:cNvPr id="126" name="TextBox 142"/>
            <p:cNvSpPr txBox="1">
              <a:spLocks noChangeArrowheads="1"/>
            </p:cNvSpPr>
            <p:nvPr/>
          </p:nvSpPr>
          <p:spPr bwMode="auto">
            <a:xfrm>
              <a:off x="8336490" y="1730418"/>
              <a:ext cx="1661014" cy="6463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Всероссийские общественные</a:t>
              </a:r>
            </a:p>
            <a:p>
              <a:pPr algn="ctr"/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 организации</a:t>
              </a:r>
            </a:p>
          </p:txBody>
        </p:sp>
        <p:sp>
          <p:nvSpPr>
            <p:cNvPr id="127" name="Скругленный прямоугольник 126"/>
            <p:cNvSpPr>
              <a:spLocks/>
            </p:cNvSpPr>
            <p:nvPr/>
          </p:nvSpPr>
          <p:spPr bwMode="auto">
            <a:xfrm>
              <a:off x="8324334" y="2376413"/>
              <a:ext cx="1782526" cy="28560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lnSpc>
                  <a:spcPct val="115000"/>
                </a:lnSpc>
                <a:spcAft>
                  <a:spcPts val="750"/>
                </a:spcAft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ОГФСО «Юность России» </a:t>
              </a:r>
            </a:p>
          </p:txBody>
        </p:sp>
        <p:sp>
          <p:nvSpPr>
            <p:cNvPr id="129" name="Скругленный прямоугольник 128"/>
            <p:cNvSpPr>
              <a:spLocks/>
            </p:cNvSpPr>
            <p:nvPr/>
          </p:nvSpPr>
          <p:spPr bwMode="auto">
            <a:xfrm>
              <a:off x="8337592" y="2736606"/>
              <a:ext cx="1769268" cy="37910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Российский спортивный  студенческий союз </a:t>
              </a:r>
            </a:p>
          </p:txBody>
        </p:sp>
        <p:sp>
          <p:nvSpPr>
            <p:cNvPr id="130" name="Скругленный прямоугольник 129"/>
            <p:cNvSpPr>
              <a:spLocks/>
            </p:cNvSpPr>
            <p:nvPr/>
          </p:nvSpPr>
          <p:spPr bwMode="auto">
            <a:xfrm>
              <a:off x="8375099" y="3206215"/>
              <a:ext cx="1731761" cy="17396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rgbClr val="002060"/>
              </a:solidFill>
              <a:prstDash val="lgDashDot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lnSpc>
                  <a:spcPct val="115000"/>
                </a:lnSpc>
                <a:spcAft>
                  <a:spcPts val="750"/>
                </a:spcAft>
                <a:defRPr/>
              </a:pPr>
              <a:r>
                <a: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Ассоциация учителей ФК </a:t>
              </a:r>
            </a:p>
          </p:txBody>
        </p:sp>
      </p:grpSp>
      <p:pic>
        <p:nvPicPr>
          <p:cNvPr id="131" name="Picture 2" descr="Безимени-1 коп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7" y="2124372"/>
            <a:ext cx="294834" cy="2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3" name="Скругленный прямоугольник 142"/>
          <p:cNvSpPr>
            <a:spLocks/>
          </p:cNvSpPr>
          <p:nvPr/>
        </p:nvSpPr>
        <p:spPr bwMode="auto">
          <a:xfrm>
            <a:off x="8141648" y="5090137"/>
            <a:ext cx="2147954" cy="4612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rgbClr val="002060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750"/>
              </a:spcAft>
              <a:defRPr/>
            </a:pPr>
            <a:r>
              <a:rPr lang="ru-RU" sz="1400" b="1" dirty="0">
                <a:solidFill>
                  <a:srgbClr val="2F07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Муниципал. обществ. организации</a:t>
            </a:r>
          </a:p>
        </p:txBody>
      </p:sp>
      <p:cxnSp>
        <p:nvCxnSpPr>
          <p:cNvPr id="205" name="Прямая соединительная линия 204"/>
          <p:cNvCxnSpPr/>
          <p:nvPr/>
        </p:nvCxnSpPr>
        <p:spPr>
          <a:xfrm>
            <a:off x="4756898" y="5846533"/>
            <a:ext cx="0" cy="15339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Прямая соединительная линия 211"/>
          <p:cNvCxnSpPr>
            <a:stCxn id="114" idx="0"/>
          </p:cNvCxnSpPr>
          <p:nvPr/>
        </p:nvCxnSpPr>
        <p:spPr>
          <a:xfrm flipH="1" flipV="1">
            <a:off x="7301934" y="5831959"/>
            <a:ext cx="1" cy="17236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9" y="396976"/>
            <a:ext cx="551902" cy="6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235" y="77795"/>
            <a:ext cx="10515600" cy="990709"/>
          </a:xfrm>
        </p:spPr>
        <p:txBody>
          <a:bodyPr>
            <a:normAutofit/>
          </a:bodyPr>
          <a:lstStyle/>
          <a:p>
            <a:pPr lvl="0" algn="ctr"/>
            <a:r>
              <a:rPr lang="ru-RU" sz="2200" b="1" dirty="0">
                <a:solidFill>
                  <a:srgbClr val="002060"/>
                </a:solidFill>
                <a:latin typeface="+mn-lt"/>
              </a:rPr>
              <a:t>СОЗДАНИЕ  МЕХАНИЗМОВ  УПРАВЛЕНИЯ  РАЗВИТИЕМ  ФИЗИЧЕСКОГО  ВОСПИТАНИЯ</a:t>
            </a:r>
            <a:br>
              <a:rPr lang="ru-RU" sz="2200" b="1" dirty="0">
                <a:solidFill>
                  <a:srgbClr val="002060"/>
                </a:solidFill>
                <a:latin typeface="+mn-lt"/>
              </a:rPr>
            </a:br>
            <a:r>
              <a:rPr lang="ru-RU" sz="2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+mn-lt"/>
              </a:rPr>
              <a:t>В СИСТЕМЕ ОБРАЗОВАНИЯ</a:t>
            </a:r>
            <a:endParaRPr lang="ru-RU" sz="2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t>5</a:t>
            </a:fld>
            <a:endParaRPr lang="ru-RU" dirty="0"/>
          </a:p>
        </p:txBody>
      </p:sp>
      <p:pic>
        <p:nvPicPr>
          <p:cNvPr id="4" name="Picture 3" descr="ЛОГО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704" y="269982"/>
            <a:ext cx="470557" cy="5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96207" y="2908020"/>
            <a:ext cx="2995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Организация взаимодействия  с  ведомствами, структурами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и  организациями   Российской Федерации</a:t>
            </a:r>
          </a:p>
        </p:txBody>
      </p:sp>
      <p:pic>
        <p:nvPicPr>
          <p:cNvPr id="6" name="Picture 4" descr="http://sevendegreescommunications.com/wp-content/uploads/2011/12/Screen-Shot-2011-12-09-at-10.15.51-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9" y="2907411"/>
            <a:ext cx="1209342" cy="911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59420" y="6147877"/>
            <a:ext cx="819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Соглашения  о сотрудничестве с  органами исполнительной власти субъектов РФ в области ФК  и С,   федерациями по видам спорта, </a:t>
            </a:r>
            <a:r>
              <a:rPr lang="ru-RU" sz="1600" b="1" dirty="0"/>
              <a:t> </a:t>
            </a:r>
            <a:r>
              <a:rPr lang="ru-RU" sz="1600" b="1" dirty="0">
                <a:solidFill>
                  <a:srgbClr val="002060"/>
                </a:solidFill>
              </a:rPr>
              <a:t>общественными организациями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8050" y="2926760"/>
            <a:ext cx="2974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Деятельность   Совета 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по </a:t>
            </a:r>
            <a:r>
              <a:rPr lang="ru-RU" sz="1600" b="1" dirty="0">
                <a:solidFill>
                  <a:srgbClr val="002060"/>
                </a:solidFill>
              </a:rPr>
              <a:t>вопросам развития физического воспитания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при </a:t>
            </a:r>
            <a:r>
              <a:rPr lang="ru-RU" sz="1600" b="1" dirty="0" err="1">
                <a:solidFill>
                  <a:srgbClr val="002060"/>
                </a:solidFill>
              </a:rPr>
              <a:t>Минобрнауки</a:t>
            </a:r>
            <a:r>
              <a:rPr lang="ru-RU" sz="1600" b="1" dirty="0">
                <a:solidFill>
                  <a:srgbClr val="002060"/>
                </a:solidFill>
              </a:rPr>
              <a:t> России </a:t>
            </a: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331077" y="1056291"/>
            <a:ext cx="2556476" cy="151348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390891" y="4556801"/>
            <a:ext cx="3614993" cy="13823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Мониторинги организаций  дополнительного образования  и общего образования, реализующих программы  ДОД   физкультурно-спортивной направленности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63" y="1089994"/>
            <a:ext cx="1865209" cy="12886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61" y="1437980"/>
            <a:ext cx="1936941" cy="1169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23969" y="1179819"/>
            <a:ext cx="2929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Формирование и сопровождение  электронного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 атласа субъектов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Российской Федерации</a:t>
            </a:r>
          </a:p>
        </p:txBody>
      </p:sp>
      <p:pic>
        <p:nvPicPr>
          <p:cNvPr id="17" name="Рисунок 16" descr="http://www.autotradecopier.com/wp-content/uploads/2015/03/ATC-Trainin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03" y="2926760"/>
            <a:ext cx="1403131" cy="93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8628961" y="4416185"/>
            <a:ext cx="33554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</a:rPr>
              <a:t>Мониторинг мероприятий в регионах по созданию в общеобразовательных организациях, расположенных в сельской местности, условий для занятий ФК и 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267872" y="2907411"/>
            <a:ext cx="2716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Проведение  совещаний, форумов,  конференций, круглых столов, мастер-классов, выставок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887552" y="1191663"/>
            <a:ext cx="3168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Создание структуры управления физическим воспитанием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в </a:t>
            </a:r>
            <a:r>
              <a:rPr lang="ru-RU" sz="1600" b="1" dirty="0" err="1">
                <a:solidFill>
                  <a:srgbClr val="002060"/>
                </a:solidFill>
              </a:rPr>
              <a:t>Минобрнауки</a:t>
            </a:r>
            <a:r>
              <a:rPr lang="ru-RU" sz="1600" b="1" dirty="0">
                <a:solidFill>
                  <a:srgbClr val="002060"/>
                </a:solidFill>
              </a:rPr>
              <a:t> России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4835" y="4701018"/>
            <a:ext cx="1926674" cy="1291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3035" y="4121449"/>
            <a:ext cx="1948762" cy="107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762" y="4783402"/>
            <a:ext cx="2132890" cy="11813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090" y="4102568"/>
            <a:ext cx="2000627" cy="1123319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 descr="http://rnlomov.pnzreg.ru/files/nlomov_pnzreg_ru/novosti/2016/05/7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59" y="5992400"/>
            <a:ext cx="1025461" cy="78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C:\Users\Татьяна\AppData\Local\Microsoft\Windows\INetCacheContent.Word\Совет копия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87" y="2907521"/>
            <a:ext cx="1123950" cy="1115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66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181497" y="104844"/>
            <a:ext cx="7641772" cy="900389"/>
          </a:xfrm>
          <a:prstGeom prst="rect">
            <a:avLst/>
          </a:prstGeom>
        </p:spPr>
        <p:txBody>
          <a:bodyPr vert="horz" lIns="72746" tIns="36373" rIns="72746" bIns="3637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Реализация проекта по созданию в общеобразовательных организациях, расположенных в сельской местности , условий для занятий физической культурой си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спортом</a:t>
            </a:r>
            <a:endParaRPr lang="ru-RU" sz="1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13" y="145803"/>
            <a:ext cx="1726036" cy="4929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77521" y="928094"/>
            <a:ext cx="9335499" cy="56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2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проекта:</a:t>
            </a:r>
            <a:r>
              <a:rPr lang="en-US" sz="152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2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24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для занятий физической культурой и спортом в общеобразовательных</a:t>
            </a:r>
          </a:p>
          <a:p>
            <a:pPr algn="just"/>
            <a:r>
              <a:rPr lang="ru-RU" sz="1524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организациях, расположенных в сельской местности.</a:t>
            </a:r>
            <a:r>
              <a:rPr lang="ru-RU" sz="152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53837" y="6284876"/>
            <a:ext cx="296876" cy="356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15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22" name="Рисунок 4"/>
          <p:cNvPicPr>
            <a:picLocks noChangeAspect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0" y="189402"/>
            <a:ext cx="1146345" cy="6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749829" y="1423489"/>
            <a:ext cx="8801226" cy="56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24" dirty="0">
                <a:solidFill>
                  <a:schemeClr val="accent2">
                    <a:lumMod val="75000"/>
                  </a:schemeClr>
                </a:solidFill>
              </a:rPr>
              <a:t>Достигнутые показатели эффективности расходования средств федеральной субсидии </a:t>
            </a:r>
            <a:r>
              <a:rPr lang="ru-RU" sz="1524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 период </a:t>
            </a:r>
            <a:endParaRPr lang="ru-RU" sz="1524" b="1" dirty="0" smtClean="0">
              <a:solidFill>
                <a:schemeClr val="accent2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ru-RU" sz="1524" b="1" dirty="0" smtClean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</a:t>
            </a:r>
            <a:r>
              <a:rPr lang="ru-RU" sz="1524" b="1" dirty="0">
                <a:solidFill>
                  <a:schemeClr val="accent2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2014 по 2016 годы</a:t>
            </a:r>
            <a:endParaRPr lang="ru-RU" sz="1524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43" y="2549434"/>
            <a:ext cx="2631977" cy="17446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517" y="1797402"/>
            <a:ext cx="2263612" cy="145124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61" y="4921179"/>
            <a:ext cx="3194504" cy="19368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25" y="3798161"/>
            <a:ext cx="3076623" cy="186904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20628" y="2071571"/>
            <a:ext cx="6360642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15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Развитие школьных спортивных клубов в </a:t>
            </a:r>
            <a:r>
              <a:rPr lang="ru-RU" sz="2286" b="1" dirty="0">
                <a:solidFill>
                  <a:schemeClr val="accent1"/>
                </a:solidFill>
                <a:cs typeface="Times New Roman" panose="02020603050405020304" pitchFamily="18" charset="0"/>
              </a:rPr>
              <a:t>3969</a:t>
            </a:r>
            <a:r>
              <a:rPr lang="ru-RU" sz="1715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sz="1715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организациях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18264" y="3303517"/>
            <a:ext cx="5754382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15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Ремонт спортивных залов в </a:t>
            </a:r>
            <a:r>
              <a:rPr lang="ru-RU" sz="2286" b="1" dirty="0">
                <a:solidFill>
                  <a:schemeClr val="accent1"/>
                </a:solidFill>
                <a:cs typeface="Times New Roman" panose="02020603050405020304" pitchFamily="18" charset="0"/>
              </a:rPr>
              <a:t>3633</a:t>
            </a:r>
            <a:r>
              <a:rPr lang="ru-RU" sz="1715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sz="1715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сельских школах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25478" y="4361747"/>
            <a:ext cx="6308231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15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Оснащение открытых плоскостных сооружений спортивным инвентарем и оборудованием на территории </a:t>
            </a:r>
            <a:r>
              <a:rPr lang="ru-RU" sz="2286" b="1" dirty="0">
                <a:solidFill>
                  <a:schemeClr val="accent1"/>
                </a:solidFill>
                <a:cs typeface="Segoe UI Light" panose="020B0502040204020203" pitchFamily="34" charset="0"/>
              </a:rPr>
              <a:t>1475</a:t>
            </a:r>
            <a:r>
              <a:rPr lang="ru-RU" sz="1715" b="1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 </a:t>
            </a:r>
            <a:r>
              <a:rPr lang="ru-RU" sz="1715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школ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18263" y="5931746"/>
            <a:ext cx="6135574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15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Перепрофилирование имеющихся аудиторий под спортивные залы в </a:t>
            </a:r>
            <a:r>
              <a:rPr lang="ru-RU" sz="2286" b="1" dirty="0">
                <a:solidFill>
                  <a:schemeClr val="accent1"/>
                </a:solidFill>
                <a:cs typeface="Segoe UI Light" panose="020B0502040204020203" pitchFamily="34" charset="0"/>
              </a:rPr>
              <a:t>241</a:t>
            </a:r>
            <a:r>
              <a:rPr lang="ru-RU" sz="1715" dirty="0">
                <a:solidFill>
                  <a:schemeClr val="accent6">
                    <a:lumMod val="75000"/>
                  </a:schemeClr>
                </a:solidFill>
                <a:cs typeface="Segoe UI Light" panose="020B0502040204020203" pitchFamily="34" charset="0"/>
              </a:rPr>
              <a:t> сельских школах </a:t>
            </a:r>
          </a:p>
        </p:txBody>
      </p:sp>
      <p:sp>
        <p:nvSpPr>
          <p:cNvPr id="32" name="Стрелка влево 31"/>
          <p:cNvSpPr/>
          <p:nvPr/>
        </p:nvSpPr>
        <p:spPr>
          <a:xfrm rot="10800000">
            <a:off x="7964420" y="2098082"/>
            <a:ext cx="293407" cy="461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33" name="Стрелка влево 32"/>
          <p:cNvSpPr/>
          <p:nvPr/>
        </p:nvSpPr>
        <p:spPr>
          <a:xfrm>
            <a:off x="3827320" y="3328196"/>
            <a:ext cx="293407" cy="461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34" name="Стрелка влево 33"/>
          <p:cNvSpPr/>
          <p:nvPr/>
        </p:nvSpPr>
        <p:spPr>
          <a:xfrm>
            <a:off x="3827319" y="5991771"/>
            <a:ext cx="293407" cy="461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19" name="Стрелка влево 18"/>
          <p:cNvSpPr/>
          <p:nvPr/>
        </p:nvSpPr>
        <p:spPr>
          <a:xfrm rot="10800000">
            <a:off x="7441161" y="4501857"/>
            <a:ext cx="293407" cy="4616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</p:spTree>
    <p:extLst>
      <p:ext uri="{BB962C8B-B14F-4D97-AF65-F5344CB8AC3E}">
        <p14:creationId xmlns:p14="http://schemas.microsoft.com/office/powerpoint/2010/main" val="28404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85233" y="104844"/>
            <a:ext cx="7644724" cy="900389"/>
          </a:xfrm>
          <a:prstGeom prst="rect">
            <a:avLst/>
          </a:prstGeom>
        </p:spPr>
        <p:txBody>
          <a:bodyPr vert="horz" lIns="72746" tIns="36373" rIns="72746" bIns="3637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Реализация проекта по созданию в общеобразовательных организациях, расположенных в сельской местности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,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+mn-lt"/>
              </a:rPr>
              <a:t>условий для занятий физической культурой </a:t>
            </a: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и спортом</a:t>
            </a:r>
            <a:endParaRPr lang="ru-RU" sz="1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16" y="201935"/>
            <a:ext cx="1726036" cy="4929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53837" y="6284876"/>
            <a:ext cx="296876" cy="356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15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22" name="Рисунок 4"/>
          <p:cNvPicPr>
            <a:picLocks noChangeAspect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9" y="179709"/>
            <a:ext cx="1146345" cy="6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498812" y="1715941"/>
            <a:ext cx="9327958" cy="32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24" dirty="0">
                <a:solidFill>
                  <a:schemeClr val="accent2">
                    <a:lumMod val="75000"/>
                  </a:schemeClr>
                </a:solidFill>
                <a:cs typeface="Segoe UI Light" panose="020B0502040204020203" pitchFamily="34" charset="0"/>
              </a:rPr>
              <a:t>Достигнутые показатели увеличения количества обучающихся  за период  с 2014 по 2016 годы</a:t>
            </a:r>
            <a:endParaRPr lang="ru-RU" sz="1524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07710" y="950118"/>
            <a:ext cx="9219060" cy="795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24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Показатели результативности проекта: </a:t>
            </a:r>
            <a:r>
              <a:rPr lang="ru-RU" sz="1524" i="1" dirty="0">
                <a:solidFill>
                  <a:srgbClr val="002060"/>
                </a:solidFill>
                <a:cs typeface="Times New Roman" panose="02020603050405020304" pitchFamily="18" charset="0"/>
              </a:rPr>
              <a:t>Увеличение количества обучающихся, занимающихся физической культурой и спортом во  внеурочное время в общеобразовательных организациях, расположенных в сельской местности.</a:t>
            </a:r>
            <a:r>
              <a:rPr lang="ru-RU" sz="1524" b="1" dirty="0">
                <a:solidFill>
                  <a:srgbClr val="002060"/>
                </a:solidFill>
                <a:cs typeface="Times New Roman" panose="02020603050405020304" pitchFamily="18" charset="0"/>
              </a:rPr>
              <a:t>  </a:t>
            </a:r>
            <a:endParaRPr lang="ru-RU" sz="1524" dirty="0">
              <a:solidFill>
                <a:srgbClr val="002060"/>
              </a:solidFill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/>
          </p:nvPr>
        </p:nvGraphicFramePr>
        <p:xfrm>
          <a:off x="1820850" y="2107948"/>
          <a:ext cx="8632986" cy="4618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59147" y="4909153"/>
            <a:ext cx="3634878" cy="92464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91" y="3246150"/>
            <a:ext cx="3667889" cy="166300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298137" y="3270258"/>
            <a:ext cx="1207382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43" dirty="0">
                <a:solidFill>
                  <a:srgbClr val="226796"/>
                </a:solidFill>
                <a:latin typeface="Arno Pro Smbd SmText" panose="02020702040506020403" pitchFamily="18" charset="0"/>
              </a:rPr>
              <a:t>2014 год</a:t>
            </a:r>
          </a:p>
          <a:p>
            <a:pPr algn="ctr"/>
            <a:r>
              <a:rPr lang="ru-RU" sz="1143" dirty="0">
                <a:solidFill>
                  <a:srgbClr val="226796"/>
                </a:solidFill>
                <a:latin typeface="Arno Pro Smbd SmText" panose="02020702040506020403" pitchFamily="18" charset="0"/>
              </a:rPr>
              <a:t>52 субъекта РФ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22992" y="3656283"/>
            <a:ext cx="1207382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43" dirty="0">
                <a:solidFill>
                  <a:srgbClr val="226796"/>
                </a:solidFill>
                <a:latin typeface="Arno Pro Smbd SmText" panose="02020702040506020403" pitchFamily="18" charset="0"/>
              </a:rPr>
              <a:t>2015 год</a:t>
            </a:r>
          </a:p>
          <a:p>
            <a:pPr algn="ctr"/>
            <a:r>
              <a:rPr lang="ru-RU" sz="1143" dirty="0">
                <a:solidFill>
                  <a:srgbClr val="226796"/>
                </a:solidFill>
                <a:latin typeface="Arno Pro Smbd SmText" panose="02020702040506020403" pitchFamily="18" charset="0"/>
              </a:rPr>
              <a:t>54 субъекта РФ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44896" y="3877677"/>
            <a:ext cx="1290739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43" dirty="0">
                <a:solidFill>
                  <a:srgbClr val="226796"/>
                </a:solidFill>
                <a:latin typeface="Arno Pro Smbd SmText" panose="02020702040506020403" pitchFamily="18" charset="0"/>
              </a:rPr>
              <a:t>2016 год</a:t>
            </a:r>
          </a:p>
          <a:p>
            <a:pPr algn="ctr"/>
            <a:r>
              <a:rPr lang="ru-RU" sz="1143" dirty="0">
                <a:solidFill>
                  <a:srgbClr val="226796"/>
                </a:solidFill>
                <a:latin typeface="Arno Pro Smbd SmText" panose="02020702040506020403" pitchFamily="18" charset="0"/>
              </a:rPr>
              <a:t>69 субъектов РФ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5232" y="4232121"/>
            <a:ext cx="690382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24" dirty="0"/>
              <a:t>2014г.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3176" y="4418853"/>
            <a:ext cx="690382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24" dirty="0"/>
              <a:t>2015г.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3758" y="4640395"/>
            <a:ext cx="690382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24" dirty="0"/>
              <a:t>2016г.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40414" y="4235629"/>
            <a:ext cx="735266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24" dirty="0"/>
              <a:t> 2014г.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0997" y="4418853"/>
            <a:ext cx="690382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24" dirty="0"/>
              <a:t>2015г.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24410" y="4626468"/>
            <a:ext cx="735266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24" dirty="0"/>
              <a:t> 2016г.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1623" y="3011438"/>
            <a:ext cx="1638334" cy="297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34" i="1" dirty="0">
                <a:solidFill>
                  <a:srgbClr val="C00000"/>
                </a:solidFill>
              </a:rPr>
              <a:t>География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44892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9373" y="256185"/>
            <a:ext cx="10515600" cy="49041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</a:rPr>
              <a:t>ПОВЫШЕНИЕ ДОСТУПНОСТИ И КАЧЕСТВА ОБРАЗОВАНИЯ</a:t>
            </a:r>
            <a:br>
              <a:rPr lang="ru-RU" sz="2400" b="1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002060"/>
                </a:solidFill>
                <a:latin typeface="+mn-lt"/>
              </a:rPr>
              <a:t>В  СФЕРЕ  ФИЗИЧЕСКОГО ВОСПИТАНИЯ</a:t>
            </a:r>
            <a:br>
              <a:rPr lang="ru-RU" sz="2400" b="1" dirty="0">
                <a:solidFill>
                  <a:srgbClr val="002060"/>
                </a:solidFill>
                <a:latin typeface="+mn-lt"/>
              </a:rPr>
            </a:b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21712-4B04-4E5F-A3BC-D8F30268D7D7}" type="slidenum">
              <a:rPr lang="ru-RU" smtClean="0"/>
              <a:t>8</a:t>
            </a:fld>
            <a:endParaRPr lang="ru-RU" dirty="0"/>
          </a:p>
        </p:txBody>
      </p:sp>
      <p:pic>
        <p:nvPicPr>
          <p:cNvPr id="7" name="Picture 3" descr="ЛОГО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704" y="269982"/>
            <a:ext cx="470557" cy="5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17403" y="940364"/>
            <a:ext cx="3632857" cy="1407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Примерная программа  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по физической культуре начального, основного и среднего общего </a:t>
            </a:r>
            <a:r>
              <a:rPr lang="ru-RU" sz="1600" b="1" dirty="0" smtClean="0">
                <a:solidFill>
                  <a:srgbClr val="C00000"/>
                </a:solidFill>
                <a:cs typeface="Times New Roman" pitchFamily="18" charset="0"/>
              </a:rPr>
              <a:t>образования» 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-</a:t>
            </a: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внесена в реестр </a:t>
            </a:r>
            <a:r>
              <a:rPr lang="ru-RU" sz="1600" dirty="0" err="1">
                <a:solidFill>
                  <a:srgbClr val="002060"/>
                </a:solidFill>
                <a:cs typeface="Times New Roman" pitchFamily="18" charset="0"/>
              </a:rPr>
              <a:t>Минобрнауки</a:t>
            </a:r>
            <a:r>
              <a:rPr lang="ru-RU" sz="1600" dirty="0">
                <a:solidFill>
                  <a:srgbClr val="002060"/>
                </a:solidFill>
                <a:cs typeface="Times New Roman" pitchFamily="18" charset="0"/>
              </a:rPr>
              <a:t> России </a:t>
            </a:r>
            <a:endParaRPr lang="ru-RU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9" name="Picture 18" descr="http://57.regportal.pba.su/Files/GetImage?id=4aa8c6ab-2518-4ceb-9aca-48bbb9f2612f&amp;width=&amp;height=&amp;defImage=No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547" y="4119942"/>
            <a:ext cx="1422713" cy="9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11676" y="5075701"/>
            <a:ext cx="4338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Разработка </a:t>
            </a:r>
            <a:r>
              <a:rPr lang="ru-RU" sz="1600" b="1" dirty="0">
                <a:solidFill>
                  <a:srgbClr val="002060"/>
                </a:solidFill>
              </a:rPr>
              <a:t>и внедрение адаптированных дополнительных общеобразовательных программ, способствующих социализации детей с ОВЗ, детей-инвалидов с учетом их особых образовательных потребностей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12" y="4265554"/>
            <a:ext cx="4137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Видео-конспекты и технологические карты уроков: </a:t>
            </a:r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по ЗОЖ, волейболу,  теннису, единоборствам, подвижным играм, лыжному спорту,  фитнесу и др.</a:t>
            </a:r>
            <a:endParaRPr lang="ru-RU" sz="16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6418" y="3308946"/>
            <a:ext cx="4176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Обновление содержания дополнительных общеразвивающих и предпрофессиональных программ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1998" y="2240946"/>
            <a:ext cx="5460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Программно-методический комплекс (</a:t>
            </a:r>
            <a:r>
              <a:rPr lang="ru-RU" sz="1600" b="1" dirty="0">
                <a:solidFill>
                  <a:srgbClr val="C00000"/>
                </a:solidFill>
              </a:rPr>
              <a:t>рабочая программа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 начального, основного и среднего общего образования, состоящая из модуля Самбо; программа внеурочной деятельности; программа </a:t>
            </a:r>
            <a:r>
              <a:rPr lang="ru-RU" sz="1600" b="1" dirty="0" err="1">
                <a:solidFill>
                  <a:srgbClr val="C00000"/>
                </a:solidFill>
                <a:cs typeface="Times New Roman" pitchFamily="18" charset="0"/>
              </a:rPr>
              <a:t>допобразования</a:t>
            </a:r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)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6562" y="4244704"/>
            <a:ext cx="413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Методические рекомендации по различным направлениям физкультурно-спортивной деятельности</a:t>
            </a:r>
          </a:p>
        </p:txBody>
      </p:sp>
      <p:pic>
        <p:nvPicPr>
          <p:cNvPr id="18" name="Рисунок 17" descr="http://www.tourdnepr.com/images/stories/news_2012/february/14_volleybal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2" y="5545178"/>
            <a:ext cx="1117662" cy="90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0" descr="http://static8.depositphotos.com/1000563/910/v/950/depositphotos_9109559-Tennis-player.-Colored-Vector-illustration-for-designe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92" y="5519076"/>
            <a:ext cx="964730" cy="94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http://fitball.users.photofile.ru/photo/fitball/96480335/xlarge/11835616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07" y="5519076"/>
            <a:ext cx="1128868" cy="92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://fs105.rover.info/show/10252547/10252547.jpg?160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74" y="4316835"/>
            <a:ext cx="897301" cy="104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://nadezhda-sport.ru/sites/default/files/2013/runner.gif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98" y="5519076"/>
            <a:ext cx="982797" cy="90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://static1.repo.aif.ru/1/78/516797/c/8b1f76bce396df6ca0acb428e24fdaf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37" y="5342296"/>
            <a:ext cx="1527043" cy="101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31" y="1135952"/>
            <a:ext cx="1524232" cy="1016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://i.mr7.ru/photos/2013/06/Q47Ch0F6piHUo310RSqK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09" y="3317689"/>
            <a:ext cx="1460096" cy="9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1" y="1108078"/>
            <a:ext cx="1180898" cy="1477818"/>
          </a:xfrm>
          <a:prstGeom prst="rect">
            <a:avLst/>
          </a:prstGeom>
          <a:noFill/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447604" y="1077791"/>
            <a:ext cx="47933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Разработка Концепции </a:t>
            </a:r>
            <a:r>
              <a:rPr lang="ru-RU" sz="1600" b="1" dirty="0" smtClean="0">
                <a:solidFill>
                  <a:srgbClr val="C00000"/>
                </a:solidFill>
              </a:rPr>
              <a:t>модернизации учебного </a:t>
            </a:r>
            <a:r>
              <a:rPr lang="ru-RU" sz="1600" b="1" dirty="0">
                <a:solidFill>
                  <a:srgbClr val="C00000"/>
                </a:solidFill>
              </a:rPr>
              <a:t>предмета «Физическая культура»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 Российской </a:t>
            </a:r>
            <a:r>
              <a:rPr lang="ru-RU" sz="1600" b="1" dirty="0">
                <a:solidFill>
                  <a:srgbClr val="C00000"/>
                </a:solidFill>
              </a:rPr>
              <a:t>Федерации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(Приказ  </a:t>
            </a:r>
            <a:r>
              <a:rPr lang="ru-RU" sz="1400" dirty="0" err="1">
                <a:solidFill>
                  <a:srgbClr val="002060"/>
                </a:solidFill>
              </a:rPr>
              <a:t>Минобрнауки</a:t>
            </a:r>
            <a:r>
              <a:rPr lang="ru-RU" sz="1400" dirty="0">
                <a:solidFill>
                  <a:srgbClr val="002060"/>
                </a:solidFill>
              </a:rPr>
              <a:t> России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от  4 марта 2016  г. № 191)</a:t>
            </a:r>
          </a:p>
        </p:txBody>
      </p:sp>
      <p:pic>
        <p:nvPicPr>
          <p:cNvPr id="5128" name="Picture 8" descr="http://ic.pics.livejournal.com/emaleev/25126893/2978/2978_64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99" y="1594874"/>
            <a:ext cx="1228140" cy="9211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7" y="2902301"/>
            <a:ext cx="1559055" cy="1027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1806145" y="2852157"/>
            <a:ext cx="3871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Реализация приоритетного </a:t>
            </a:r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проекта «Доступное дополнительное образование для детей» </a:t>
            </a:r>
            <a:r>
              <a:rPr lang="ru-RU" sz="1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(физкультурно-спортивная направленность</a:t>
            </a:r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)</a:t>
            </a:r>
            <a:endParaRPr lang="ru-RU" sz="16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973" y="66644"/>
            <a:ext cx="11788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КОНЦЕПЦИИ ПРЕДМЕТНЫХ ОБЛАСТЕЙ  И УЧЕБНЫХ ПРЕДМЕТОВ В </a:t>
            </a:r>
            <a:r>
              <a:rPr lang="ru-RU" sz="2000" b="1" dirty="0" smtClean="0">
                <a:solidFill>
                  <a:srgbClr val="002060"/>
                </a:solidFill>
              </a:rPr>
              <a:t>2017 </a:t>
            </a:r>
            <a:r>
              <a:rPr lang="ru-RU" sz="2000" b="1" dirty="0">
                <a:solidFill>
                  <a:srgbClr val="002060"/>
                </a:solidFill>
              </a:rPr>
              <a:t>ГОДУ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55973" y="481634"/>
            <a:ext cx="4255709" cy="40589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lvl="2"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Перечень поручений Президента   Российской Федерации </a:t>
            </a:r>
          </a:p>
          <a:p>
            <a:pPr lvl="2"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В.В. Путина  </a:t>
            </a:r>
          </a:p>
          <a:p>
            <a:pPr lvl="2"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 итогам заседания </a:t>
            </a:r>
          </a:p>
          <a:p>
            <a:pPr lvl="2"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Государственного совета по вопросам совершенствования системы общего образования 23 декабря 2015 года</a:t>
            </a:r>
          </a:p>
          <a:p>
            <a:pPr algn="ctr"/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подпункт «а» пункт 1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       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разработать комплекс мер, направленных на систематическое обновление содержания общего образования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на основе результатов мониторинговых исследований и с учетом современных достижений науки и технологий, изменений запросов учащихся и общества, ориентированности на применение знаний, умений и навыков в реальных жизненных ситуациях. 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65" y="537662"/>
            <a:ext cx="1457199" cy="1944075"/>
          </a:xfrm>
          <a:prstGeom prst="rect">
            <a:avLst/>
          </a:prstGeom>
          <a:noFill/>
          <a:ln w="28575" cmpd="sng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ic.pics.livejournal.com/claudfrollo/12858415/1486/1486_9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7" y="686950"/>
            <a:ext cx="896075" cy="10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878861" y="4624277"/>
            <a:ext cx="2876336" cy="656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                      ОБЩЕСТВОЗНАНИЕ</a:t>
            </a:r>
          </a:p>
          <a:p>
            <a:pPr algn="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93142" y="6130975"/>
            <a:ext cx="1553220" cy="4472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                ИСКУССТВО</a:t>
            </a:r>
          </a:p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143320" y="5439125"/>
            <a:ext cx="1721041" cy="593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                     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                       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ТЕХНОЛОГИЯ</a:t>
            </a:r>
          </a:p>
          <a:p>
            <a:pPr algn="ctr"/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10594" y="5328601"/>
            <a:ext cx="2546466" cy="4143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                ГЕОГРАФИЯ</a:t>
            </a:r>
          </a:p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522805" y="3811736"/>
            <a:ext cx="3051410" cy="554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b="1" u="sng" dirty="0">
                <a:solidFill>
                  <a:schemeClr val="accent5">
                    <a:lumMod val="50000"/>
                  </a:schemeClr>
                </a:solidFill>
              </a:rPr>
              <a:t>ФИЗИЧЕСКАЯ КУЛЬТУРА</a:t>
            </a:r>
          </a:p>
          <a:p>
            <a:pPr algn="ctr"/>
            <a:endParaRPr lang="ru-RU" dirty="0"/>
          </a:p>
        </p:txBody>
      </p:sp>
      <p:pic>
        <p:nvPicPr>
          <p:cNvPr id="1032" name="Picture 8" descr="http://dshi-lobnya.muzkult.ru/img/upload/860/image_image_3767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27" y="5836072"/>
            <a:ext cx="691948" cy="58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goug52.rprim.gov.spb.ru/images4/social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44" y="4708048"/>
            <a:ext cx="773176" cy="67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ublishyourarticles.net/wp-content/uploads/2015/06/globe-geography-education-illustra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985" y="5105737"/>
            <a:ext cx="667090" cy="58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uchcollector-spb.ru/files/categories/gr3pain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7" y="5515989"/>
            <a:ext cx="757104" cy="61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deutsch-sprechen.ru/images/topic/spor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58" y="3557519"/>
            <a:ext cx="960956" cy="7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468" y="618562"/>
            <a:ext cx="838881" cy="972037"/>
          </a:xfrm>
          <a:prstGeom prst="rect">
            <a:avLst/>
          </a:prstGeom>
        </p:spPr>
      </p:pic>
      <p:pic>
        <p:nvPicPr>
          <p:cNvPr id="20" name="Рисунок 19" descr="C:\Users\User\Desktop\Протокол №1 (1)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t="3889"/>
          <a:stretch/>
        </p:blipFill>
        <p:spPr bwMode="auto">
          <a:xfrm>
            <a:off x="5271000" y="1565922"/>
            <a:ext cx="1443992" cy="183162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" b="2223"/>
          <a:stretch/>
        </p:blipFill>
        <p:spPr bwMode="auto">
          <a:xfrm>
            <a:off x="6284824" y="686950"/>
            <a:ext cx="1527372" cy="203478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659411" y="537662"/>
            <a:ext cx="4036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tabLst>
                <a:tab pos="185738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Приказ 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России</a:t>
            </a:r>
          </a:p>
          <a:p>
            <a:pPr algn="ctr" defTabSz="342900">
              <a:tabLst>
                <a:tab pos="185738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  4 марта 2016  г. № 191</a:t>
            </a:r>
          </a:p>
          <a:p>
            <a:pPr algn="ctr" defTabSz="342900">
              <a:tabLst>
                <a:tab pos="185738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«Об утверждении состава </a:t>
            </a:r>
          </a:p>
          <a:p>
            <a:pPr algn="ctr" defTabSz="342900">
              <a:tabLst>
                <a:tab pos="185738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рабочей группы по разработке</a:t>
            </a:r>
          </a:p>
          <a:p>
            <a:pPr algn="ctr" defTabSz="342900">
              <a:tabLst>
                <a:tab pos="185738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Концепции модернизации </a:t>
            </a:r>
          </a:p>
          <a:p>
            <a:pPr algn="ctr" defTabSz="342900">
              <a:tabLst>
                <a:tab pos="185738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содержания и технологий преподавания учебного предмета «Физическая культура» </a:t>
            </a:r>
          </a:p>
          <a:p>
            <a:pPr algn="ctr" defTabSz="342900">
              <a:tabLst>
                <a:tab pos="185738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общеобразовательных организациях Российской Федерации</a:t>
            </a:r>
          </a:p>
          <a:p>
            <a:pPr algn="ctr"/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45995" y="2862018"/>
            <a:ext cx="3125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Заседание рабочей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России: 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 марта2016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года,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25 октября 2016 года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http://www.hersones.org/wp-content/uploads/2014/03/9c3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07" y="2778815"/>
            <a:ext cx="2274671" cy="115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4206765" y="4502048"/>
            <a:ext cx="7737584" cy="21246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endParaRPr lang="ru-RU" dirty="0">
              <a:solidFill>
                <a:srgbClr val="002060"/>
              </a:solidFill>
            </a:endParaRPr>
          </a:p>
          <a:p>
            <a:pPr algn="ctr" eaLnBrk="0" fontAlgn="base" hangingPunct="0"/>
            <a:r>
              <a:rPr lang="ru-RU" sz="1600" dirty="0">
                <a:solidFill>
                  <a:srgbClr val="002060"/>
                </a:solidFill>
              </a:rPr>
              <a:t>Цель Концепции  </a:t>
            </a:r>
            <a:r>
              <a:rPr lang="ru-RU" sz="1600" b="1" dirty="0">
                <a:solidFill>
                  <a:srgbClr val="002060"/>
                </a:solidFill>
              </a:rPr>
              <a:t>– определение  приоритетов  государственной политики, </a:t>
            </a:r>
          </a:p>
          <a:p>
            <a:pPr algn="ctr" eaLnBrk="0" fontAlgn="base" hangingPunct="0"/>
            <a:r>
              <a:rPr lang="ru-RU" sz="1600" b="1" dirty="0">
                <a:solidFill>
                  <a:srgbClr val="002060"/>
                </a:solidFill>
              </a:rPr>
              <a:t> основных направлений и механизмов, обеспечивающих развитие  нормативно-правового, организационно-управленческого, материально-технического, научно-методического и кадрового обеспечения модернизации содержания и технологий преподавания учебного предмета «Физическая культура»</a:t>
            </a:r>
          </a:p>
          <a:p>
            <a:pPr algn="ctr" eaLnBrk="0" fontAlgn="base" hangingPunct="0"/>
            <a:r>
              <a:rPr lang="ru-RU" sz="1600" b="1" dirty="0">
                <a:solidFill>
                  <a:srgbClr val="002060"/>
                </a:solidFill>
              </a:rPr>
              <a:t> на основе консолидации усилий различных ведомств и институтов гражданского общества на федеральном, региональном и муниципальном уровнях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5837</TotalTime>
  <Words>2605</Words>
  <Application>Microsoft Office PowerPoint</Application>
  <PresentationFormat>Широкоэкранный</PresentationFormat>
  <Paragraphs>431</Paragraphs>
  <Slides>22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Arial</vt:lpstr>
      <vt:lpstr>Arial Black</vt:lpstr>
      <vt:lpstr>Arial Narrow</vt:lpstr>
      <vt:lpstr>Arno Pro Smbd SmText</vt:lpstr>
      <vt:lpstr>Bookman Old Style</vt:lpstr>
      <vt:lpstr>Brush Script Std</vt:lpstr>
      <vt:lpstr>Calibri</vt:lpstr>
      <vt:lpstr>Calibri Light</vt:lpstr>
      <vt:lpstr>Monotype Corsiva</vt:lpstr>
      <vt:lpstr>Segoe UI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 МЕХАНИЗМОВ  УПРАВЛЕНИЯ  РАЗВИТИЕМ  ФИЗИЧЕСКОГО  ВОСПИТАНИЯ   В СИСТЕМЕ ОБРАЗОВАНИЯ</vt:lpstr>
      <vt:lpstr>Презентация PowerPoint</vt:lpstr>
      <vt:lpstr>Презентация PowerPoint</vt:lpstr>
      <vt:lpstr> ПОВЫШЕНИЕ ДОСТУПНОСТИ И КАЧЕСТВА ОБРАЗОВАНИЯ В  СФЕРЕ  ФИЗИЧЕСКОГО ВОСПИТАНИЯ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Организации дополнительного образования  физкультурно-спортивной направленности в системе образования Российской Федерации  на 1 января 2017 года</vt:lpstr>
      <vt:lpstr>Презентация PowerPoint</vt:lpstr>
      <vt:lpstr>ИННОВАЦИОННАЯ ДЕЯТЕЛЬНОСТЬ  ПО ФИЗИЧЕСКОМУ ВОСПИТАНИЮ  </vt:lpstr>
      <vt:lpstr>Презентация PowerPoint</vt:lpstr>
      <vt:lpstr>СОЗДАНИЕ ЕДИНОЙ СИСТЕМЫ ФИЗКУЛЬТУРНО-СПОРТИВНЫХ МЕРОПРИЯТИЙ  СРЕДИ ОБУЧАЮЩИХСЯ В СИСТЕМЕ ОБРАЗОВАНИЯ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Zhalnin</dc:creator>
  <cp:lastModifiedBy>Valery Shpotin</cp:lastModifiedBy>
  <cp:revision>665</cp:revision>
  <cp:lastPrinted>2016-08-30T11:01:54Z</cp:lastPrinted>
  <dcterms:created xsi:type="dcterms:W3CDTF">2014-02-06T05:55:02Z</dcterms:created>
  <dcterms:modified xsi:type="dcterms:W3CDTF">2017-10-04T12:48:21Z</dcterms:modified>
</cp:coreProperties>
</file>