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1" r:id="rId3"/>
    <p:sldMasterId id="2147483783" r:id="rId4"/>
    <p:sldMasterId id="2147483822" r:id="rId5"/>
    <p:sldMasterId id="2147484037" r:id="rId6"/>
  </p:sldMasterIdLst>
  <p:sldIdLst>
    <p:sldId id="261" r:id="rId7"/>
    <p:sldId id="259" r:id="rId8"/>
    <p:sldId id="263" r:id="rId9"/>
    <p:sldId id="268" r:id="rId10"/>
    <p:sldId id="330" r:id="rId11"/>
    <p:sldId id="333" r:id="rId12"/>
    <p:sldId id="341" r:id="rId13"/>
    <p:sldId id="264" r:id="rId14"/>
    <p:sldId id="289" r:id="rId15"/>
    <p:sldId id="299" r:id="rId16"/>
    <p:sldId id="301" r:id="rId17"/>
    <p:sldId id="340" r:id="rId18"/>
    <p:sldId id="342" r:id="rId19"/>
    <p:sldId id="343" r:id="rId20"/>
    <p:sldId id="347" r:id="rId21"/>
    <p:sldId id="349" r:id="rId22"/>
    <p:sldId id="344" r:id="rId23"/>
    <p:sldId id="345" r:id="rId24"/>
    <p:sldId id="351" r:id="rId25"/>
    <p:sldId id="346" r:id="rId26"/>
    <p:sldId id="355" r:id="rId27"/>
    <p:sldId id="352" r:id="rId28"/>
    <p:sldId id="353" r:id="rId29"/>
    <p:sldId id="354" r:id="rId30"/>
    <p:sldId id="350" r:id="rId31"/>
    <p:sldId id="358" r:id="rId32"/>
    <p:sldId id="32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2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11653-6AB1-4FB4-810B-93D967862A1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DDEBC-BEC9-456C-AD57-7BFC246968D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11F59-3617-42A0-B670-5228BDBAAC0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AE231-37A8-4E79-A628-40FB5518302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7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23127-287D-4470-BF3A-907170D5C8E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D25D0-D8C6-4CCB-874B-AE5B5FC9957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B40BF-3BEA-40F4-A312-E2A01C4D6CC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2D3EE-22D3-4C10-B78D-EAB8ED98B5B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3C20F-941E-4903-B761-F947D4E567A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3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0DE0E-B6C7-432B-BB25-B55B24F2239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0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88B95-DAFB-4BAC-B0A1-FF8127D9F76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F4DEAC1-A991-4524-8DAC-EC72D602BA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E32B5C5-CC81-4514-96D3-E7C5A0770C2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3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1C22DB-7431-48C4-BE70-0F5AFEFE0BC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9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7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0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1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4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0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11653-6AB1-4FB4-810B-93D967862A1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DDEBC-BEC9-456C-AD57-7BFC246968D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11F59-3617-42A0-B670-5228BDBAAC0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AE231-37A8-4E79-A628-40FB5518302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23127-287D-4470-BF3A-907170D5C8E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D25D0-D8C6-4CCB-874B-AE5B5FC9957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B40BF-3BEA-40F4-A312-E2A01C4D6CC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8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2D3EE-22D3-4C10-B78D-EAB8ED98B5B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3C20F-941E-4903-B761-F947D4E567A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4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0DE0E-B6C7-432B-BB25-B55B24F2239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88B95-DAFB-4BAC-B0A1-FF8127D9F76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F4DEAC1-A991-4524-8DAC-EC72D602BA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E32B5C5-CC81-4514-96D3-E7C5A0770C2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1C22DB-7431-48C4-BE70-0F5AFEFE0BC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0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F49D72-8540-432A-9F61-09D363DB8B40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3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8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F49D72-8540-432A-9F61-09D363DB8B40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ОГОНЬ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71600" y="836712"/>
            <a:ext cx="7628384" cy="1902073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"Интеграция физического и военно-патриотического воспитания в гармоничном развитии и становлении личности школьника</a:t>
            </a:r>
            <a:r>
              <a:rPr lang="ru-RU" dirty="0" smtClean="0">
                <a:solidFill>
                  <a:srgbClr val="FF0000"/>
                </a:solidFill>
              </a:rPr>
              <a:t>"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2413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Кубинский военно-исторический клуб «Вечный огонь»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5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8" y="0"/>
            <a:ext cx="9268719" cy="686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8520" y="15331"/>
            <a:ext cx="44238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 </a:t>
            </a:r>
            <a:r>
              <a:rPr lang="ru-RU" sz="20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Но все же основной задачей </a:t>
            </a:r>
            <a:r>
              <a:rPr lang="ru-RU" sz="2000" b="1" dirty="0" err="1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КВИКа</a:t>
            </a:r>
            <a:endParaRPr lang="ru-RU" sz="2000" b="1" dirty="0">
              <a:solidFill>
                <a:srgbClr val="FF6600"/>
              </a:solidFill>
              <a:highlight>
                <a:srgbClr val="000000"/>
              </a:highlight>
              <a:latin typeface="Times New Roman"/>
            </a:endParaRPr>
          </a:p>
          <a:p>
            <a:pPr algn="ctr"/>
            <a:r>
              <a:rPr lang="ru-RU" sz="20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 стало участие во Всероссийском поисковом движении.</a:t>
            </a:r>
          </a:p>
          <a:p>
            <a:pPr algn="ctr"/>
            <a:r>
              <a:rPr lang="ru-RU" sz="20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 Вахты памяти проходят на местах ожесточенных боев</a:t>
            </a:r>
          </a:p>
          <a:p>
            <a:pPr algn="ctr"/>
            <a:r>
              <a:rPr lang="ru-RU" sz="20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 Великой Отечественной войны в </a:t>
            </a:r>
          </a:p>
          <a:p>
            <a:pPr algn="r"/>
            <a:r>
              <a:rPr lang="ru-RU" sz="20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Смоленской, Калужской, Тверской и</a:t>
            </a:r>
          </a:p>
          <a:p>
            <a:pPr algn="ctr"/>
            <a:r>
              <a:rPr lang="ru-RU" sz="20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 Новгородской области.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011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19" y="-9306"/>
            <a:ext cx="9268719" cy="686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9306"/>
            <a:ext cx="5883864" cy="39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19" y="1880510"/>
            <a:ext cx="3400575" cy="501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4221088"/>
            <a:ext cx="4032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Поисковая Вахта начинается ранней весной и заканчивается поздней осенью.</a:t>
            </a:r>
            <a:endParaRPr lang="ru-RU" sz="28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97" y="34816"/>
            <a:ext cx="4681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5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dirty="0"/>
              <a:t>Результат поисковой работы КВИК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243590"/>
              </p:ext>
            </p:extLst>
          </p:nvPr>
        </p:nvGraphicFramePr>
        <p:xfrm>
          <a:off x="457200" y="836715"/>
          <a:ext cx="8229600" cy="58244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2432">
                  <a:extLst>
                    <a:ext uri="{9D8B030D-6E8A-4147-A177-3AD203B41FA5}">
                      <a16:colId xmlns:a16="http://schemas.microsoft.com/office/drawing/2014/main" xmlns="" val="218443259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370900916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88402454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85010676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603585523"/>
                    </a:ext>
                  </a:extLst>
                </a:gridCol>
                <a:gridCol w="2818656">
                  <a:extLst>
                    <a:ext uri="{9D8B030D-6E8A-4147-A177-3AD203B41FA5}">
                      <a16:colId xmlns:a16="http://schemas.microsoft.com/office/drawing/2014/main" xmlns="" val="328651731"/>
                    </a:ext>
                  </a:extLst>
                </a:gridCol>
              </a:tblGrid>
              <a:tr h="11083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Период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Количество проведенных экспедиций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Суммарная продолжительность, суток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Общее</a:t>
                      </a:r>
                      <a:r>
                        <a:rPr lang="ru-RU" sz="1400" baseline="0" dirty="0"/>
                        <a:t> количество участников, чел.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Количество</a:t>
                      </a:r>
                      <a:r>
                        <a:rPr lang="ru-RU" sz="1400" baseline="0" dirty="0"/>
                        <a:t> найденных останков павших бойцов, шт.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Обеспечение </a:t>
                      </a:r>
                    </a:p>
                    <a:p>
                      <a:pPr algn="ctr"/>
                      <a:r>
                        <a:rPr lang="ru-RU" sz="1400" dirty="0"/>
                        <a:t>деятельности КВИК</a:t>
                      </a:r>
                    </a:p>
                    <a:p>
                      <a:pPr algn="ctr"/>
                      <a:r>
                        <a:rPr lang="ru-RU" sz="1400" dirty="0"/>
                        <a:t>в течение</a:t>
                      </a:r>
                      <a:r>
                        <a:rPr lang="ru-RU" sz="1400" baseline="0" dirty="0"/>
                        <a:t> 20 лет </a:t>
                      </a:r>
                    </a:p>
                    <a:p>
                      <a:pPr algn="ctr"/>
                      <a:r>
                        <a:rPr lang="ru-RU" sz="1400" baseline="0" dirty="0"/>
                        <a:t>существования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7774420"/>
                  </a:ext>
                </a:extLst>
              </a:tr>
              <a:tr h="61251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1997-2000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Выделение автотранспорта от ГАБТУ МО</a:t>
                      </a:r>
                      <a:r>
                        <a:rPr lang="ru-RU" sz="1400" baseline="0" dirty="0"/>
                        <a:t> РФ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44031"/>
                  </a:ext>
                </a:extLst>
              </a:tr>
              <a:tr h="57794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2001-2005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Выделение автотранспорта и почетного караула от ВДВ МО</a:t>
                      </a:r>
                      <a:r>
                        <a:rPr lang="ru-RU" sz="1400" baseline="0" dirty="0"/>
                        <a:t> РФ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9649106"/>
                  </a:ext>
                </a:extLst>
              </a:tr>
              <a:tr h="761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2006-2010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Адм. Кубинки - 2 раза выделялись продукты, переданы палатка, 5 спальных мешков и 5 ковриков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4286472"/>
                  </a:ext>
                </a:extLst>
              </a:tr>
              <a:tr h="198433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2011-2016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Адм. Кубинки - переданы 3 металлоискателя, поисковый магнит, 5 спальных мешков, 5 ковриков,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 полевых костюмов, 68 сухих пайков и около 15 кг круп, 50 банок мясных и 30 рыбных консервов.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КДМ Одинцово – продукты на 1 Вахту, футболки, 45000 руб.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9203696"/>
                  </a:ext>
                </a:extLst>
              </a:tr>
              <a:tr h="61251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429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7385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6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759068" cy="5839379"/>
          </a:xfrm>
        </p:spPr>
      </p:pic>
      <p:sp>
        <p:nvSpPr>
          <p:cNvPr id="2" name="Прямоугольник 1"/>
          <p:cNvSpPr/>
          <p:nvPr/>
        </p:nvSpPr>
        <p:spPr>
          <a:xfrm>
            <a:off x="79039" y="5733256"/>
            <a:ext cx="8759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Для подготовки молодых поисковиков проводятся учебно-тренировочные Вахты Памяти, на которых спортивные игры и эстафеты являются обязательным атрибутом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0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7029" y="944724"/>
            <a:ext cx="6048672" cy="4536504"/>
          </a:xfrm>
        </p:spPr>
      </p:pic>
      <p:sp>
        <p:nvSpPr>
          <p:cNvPr id="2" name="Прямоугольник 1"/>
          <p:cNvSpPr/>
          <p:nvPr/>
        </p:nvSpPr>
        <p:spPr>
          <a:xfrm>
            <a:off x="2253113" y="53063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Физическая зарядка и хорошая спортивная форма помогают ребятам вынести все нагрузки на Вахте Памяти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5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59" cy="5760640"/>
          </a:xfrm>
        </p:spPr>
      </p:pic>
      <p:sp>
        <p:nvSpPr>
          <p:cNvPr id="3" name="Прямоугольник 2"/>
          <p:cNvSpPr/>
          <p:nvPr/>
        </p:nvSpPr>
        <p:spPr>
          <a:xfrm>
            <a:off x="251521" y="5805264"/>
            <a:ext cx="8640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Лыжный поход по маршруту группы Зои Космодемьянской в форме и с макетами оружия периода ВОВ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71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48971" cy="5832648"/>
          </a:xfrm>
        </p:spPr>
      </p:pic>
      <p:sp>
        <p:nvSpPr>
          <p:cNvPr id="3" name="Прямоугольник 2"/>
          <p:cNvSpPr/>
          <p:nvPr/>
        </p:nvSpPr>
        <p:spPr>
          <a:xfrm>
            <a:off x="162094" y="5626114"/>
            <a:ext cx="8748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Отработка туристических навыков на лыжном переходе в комплексном уроке «живой истории»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8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58907"/>
            <a:ext cx="8532947" cy="5688632"/>
          </a:xfrm>
        </p:spPr>
      </p:pic>
      <p:sp>
        <p:nvSpPr>
          <p:cNvPr id="3" name="Прямоугольник 2"/>
          <p:cNvSpPr/>
          <p:nvPr/>
        </p:nvSpPr>
        <p:spPr>
          <a:xfrm>
            <a:off x="251519" y="5301208"/>
            <a:ext cx="8532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Лыжный поход </a:t>
            </a:r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в </a:t>
            </a:r>
            <a:r>
              <a:rPr lang="ru-RU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форме и с макетами оружия периода ВОВ </a:t>
            </a:r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по местам боевых действий Вяземского десанта 1942 г.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7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640959" cy="5760640"/>
          </a:xfrm>
        </p:spPr>
      </p:pic>
    </p:spTree>
    <p:extLst>
      <p:ext uri="{BB962C8B-B14F-4D97-AF65-F5344CB8AC3E}">
        <p14:creationId xmlns:p14="http://schemas.microsoft.com/office/powerpoint/2010/main" val="25121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820535" cy="5904656"/>
          </a:xfrm>
        </p:spPr>
      </p:pic>
      <p:sp>
        <p:nvSpPr>
          <p:cNvPr id="3" name="Прямоугольник 2"/>
          <p:cNvSpPr/>
          <p:nvPr/>
        </p:nvSpPr>
        <p:spPr>
          <a:xfrm>
            <a:off x="107503" y="5445224"/>
            <a:ext cx="889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Воссоздание военно-спортивных игр и соревнований –важный элемент массового физического воспитания молодежи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1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5"/>
            <a:ext cx="9970378" cy="677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66854"/>
            <a:ext cx="3347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  <a:ea typeface="Times New Roman"/>
              </a:rPr>
              <a:t>В начале своей деятельности клуб занимался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  <a:ea typeface="Times New Roman"/>
              </a:rPr>
              <a:t> реставрацией бронетехники времен  Второй мировой войны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  <a:ea typeface="Times New Roman"/>
              </a:rPr>
              <a:t>в центральном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  <a:ea typeface="Times New Roman"/>
              </a:rPr>
              <a:t> музее бронетанкового вооружения и техники Министерства обороны РФ 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86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1" y="116632"/>
            <a:ext cx="8638261" cy="5760640"/>
          </a:xfrm>
        </p:spPr>
      </p:pic>
      <p:sp>
        <p:nvSpPr>
          <p:cNvPr id="2" name="Прямоугольник 1"/>
          <p:cNvSpPr/>
          <p:nvPr/>
        </p:nvSpPr>
        <p:spPr>
          <a:xfrm>
            <a:off x="323528" y="530120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Возможность проявить имеют все участники соревнования – и юноши, и девушки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38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638492" cy="5766193"/>
          </a:xfrm>
        </p:spPr>
      </p:pic>
    </p:spTree>
    <p:extLst>
      <p:ext uri="{BB962C8B-B14F-4D97-AF65-F5344CB8AC3E}">
        <p14:creationId xmlns:p14="http://schemas.microsoft.com/office/powerpoint/2010/main" val="13595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8640"/>
            <a:ext cx="3963160" cy="5920278"/>
          </a:xfrm>
        </p:spPr>
      </p:pic>
      <p:sp>
        <p:nvSpPr>
          <p:cNvPr id="3" name="Прямоугольник 2"/>
          <p:cNvSpPr/>
          <p:nvPr/>
        </p:nvSpPr>
        <p:spPr>
          <a:xfrm>
            <a:off x="2323364" y="5517232"/>
            <a:ext cx="4912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Подтягивание в зависимости от возрастной группы – с автоматом за спиной или без него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4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32947" cy="5688632"/>
          </a:xfrm>
        </p:spPr>
      </p:pic>
      <p:sp>
        <p:nvSpPr>
          <p:cNvPr id="3" name="Прямоугольник 2"/>
          <p:cNvSpPr/>
          <p:nvPr/>
        </p:nvSpPr>
        <p:spPr>
          <a:xfrm>
            <a:off x="310141" y="5373216"/>
            <a:ext cx="8546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Военно-спортивная эстафета среди учащихся общеобразовательных школ Москвы и области на территории музея бронетанковой техники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5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640959" cy="5760640"/>
          </a:xfrm>
        </p:spPr>
      </p:pic>
    </p:spTree>
    <p:extLst>
      <p:ext uri="{BB962C8B-B14F-4D97-AF65-F5344CB8AC3E}">
        <p14:creationId xmlns:p14="http://schemas.microsoft.com/office/powerpoint/2010/main" val="41014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05400" cy="5760640"/>
          </a:xfrm>
        </p:spPr>
      </p:pic>
    </p:spTree>
    <p:extLst>
      <p:ext uri="{BB962C8B-B14F-4D97-AF65-F5344CB8AC3E}">
        <p14:creationId xmlns:p14="http://schemas.microsoft.com/office/powerpoint/2010/main" val="382807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30424" cy="5760640"/>
          </a:xfrm>
        </p:spPr>
      </p:pic>
      <p:sp>
        <p:nvSpPr>
          <p:cNvPr id="3" name="Прямоугольник 2"/>
          <p:cNvSpPr/>
          <p:nvPr/>
        </p:nvSpPr>
        <p:spPr>
          <a:xfrm>
            <a:off x="251520" y="5301208"/>
            <a:ext cx="8630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Элементы горной и стрелковой подготовки связаны в одном этапе военно-спортивной эстафеты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39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677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8520" y="-243408"/>
            <a:ext cx="9249207" cy="807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наташа\квик\23феврталя 2013\0_84d84_4ab3e7ed_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75188"/>
            <a:ext cx="10051213" cy="67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0132" y="5661248"/>
            <a:ext cx="8943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  <a:ea typeface="Times New Roman"/>
              </a:rPr>
              <a:t>Разный формат мероприятий позволил ребятам научиться владеть стрелковым оружием, специальными средствами, а наиболее подготовленные научились управлять танками и бронемашинами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9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Бросок в прошлое или назад в будущее\Реконструкция\x_b8b033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197" y="0"/>
            <a:ext cx="10329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540569" y="5949280"/>
            <a:ext cx="97201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Участие в организации и проведении военно-патриотической акции «Первый в Армии»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0"/>
            <a:ext cx="10694179" cy="7129452"/>
          </a:xfrm>
        </p:spPr>
      </p:pic>
      <p:sp>
        <p:nvSpPr>
          <p:cNvPr id="3" name="Прямоугольник 2"/>
          <p:cNvSpPr/>
          <p:nvPr/>
        </p:nvSpPr>
        <p:spPr>
          <a:xfrm>
            <a:off x="-542068" y="5744457"/>
            <a:ext cx="9686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С 2006 г. КВИК ежегодно проводит «живой урок истории» - марш-поход по маршруту выход  частей РККА из Вяземского котла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0"/>
            <a:ext cx="10296732" cy="6886118"/>
          </a:xfrm>
        </p:spPr>
      </p:pic>
    </p:spTree>
    <p:extLst>
      <p:ext uri="{BB962C8B-B14F-4D97-AF65-F5344CB8AC3E}">
        <p14:creationId xmlns:p14="http://schemas.microsoft.com/office/powerpoint/2010/main" val="22648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97" y="3400864"/>
            <a:ext cx="84406" cy="5627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" y="256488"/>
            <a:ext cx="9065828" cy="6268856"/>
          </a:xfrm>
        </p:spPr>
      </p:pic>
    </p:spTree>
    <p:extLst>
      <p:ext uri="{BB962C8B-B14F-4D97-AF65-F5344CB8AC3E}">
        <p14:creationId xmlns:p14="http://schemas.microsoft.com/office/powerpoint/2010/main" val="3403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9" y="-171401"/>
            <a:ext cx="5314306" cy="397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4168" y="116632"/>
            <a:ext cx="2546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  <a:ea typeface="Times New Roman"/>
              </a:rPr>
              <a:t>Почётный караул </a:t>
            </a:r>
          </a:p>
          <a:p>
            <a:pPr algn="ctr"/>
            <a:r>
              <a:rPr lang="ru-RU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  <a:ea typeface="Times New Roman"/>
              </a:rPr>
              <a:t>9 мая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17" y="1083811"/>
            <a:ext cx="3791721" cy="571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16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3" y="184666"/>
            <a:ext cx="39604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В рамках поисковой работы возрастал интерес ребят к изучению родного края, истории страны. Развитием этого направления стали поисково-исследовательские работы с преподавателями школы. Победителем районной научно-практической конференции  обучающихся «Луч» в 2004 году стал </a:t>
            </a:r>
            <a:r>
              <a:rPr lang="ru-RU" b="1" dirty="0" err="1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Москавец</a:t>
            </a:r>
            <a:r>
              <a:rPr lang="ru-RU" b="1" dirty="0">
                <a:solidFill>
                  <a:srgbClr val="FF6600"/>
                </a:solidFill>
                <a:highlight>
                  <a:srgbClr val="000000"/>
                </a:highlight>
                <a:latin typeface="Times New Roman"/>
              </a:rPr>
              <a:t> Алексей с работой «Наш край в дни обороны Москвы»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48" y="0"/>
            <a:ext cx="4766671" cy="718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3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487</Words>
  <Application>Microsoft Office PowerPoint</Application>
  <PresentationFormat>Экран (4:3)</PresentationFormat>
  <Paragraphs>69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Calibri</vt:lpstr>
      <vt:lpstr>Times New Roman</vt:lpstr>
      <vt:lpstr>1_Тема Office</vt:lpstr>
      <vt:lpstr>Оформление по умолчанию</vt:lpstr>
      <vt:lpstr>4_Тема Office</vt:lpstr>
      <vt:lpstr>10_Тема Office</vt:lpstr>
      <vt:lpstr>2_Оформление по умолчанию</vt:lpstr>
      <vt:lpstr>23_Тема Office</vt:lpstr>
      <vt:lpstr>"Интеграция физического и военно-патриотического воспитания в гармоничном развитии и становлении личности школьника"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 поисковой работы КВИК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Кобяков Алексей</cp:lastModifiedBy>
  <cp:revision>69</cp:revision>
  <dcterms:created xsi:type="dcterms:W3CDTF">2014-10-08T11:07:28Z</dcterms:created>
  <dcterms:modified xsi:type="dcterms:W3CDTF">2018-04-18T16:03:00Z</dcterms:modified>
</cp:coreProperties>
</file>