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2" r:id="rId2"/>
    <p:sldId id="333" r:id="rId3"/>
    <p:sldId id="360" r:id="rId4"/>
    <p:sldId id="361" r:id="rId5"/>
    <p:sldId id="362" r:id="rId6"/>
    <p:sldId id="364" r:id="rId7"/>
    <p:sldId id="352" r:id="rId8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3F3"/>
    <a:srgbClr val="DAF3F4"/>
    <a:srgbClr val="F2F9B3"/>
    <a:srgbClr val="FFFF00"/>
    <a:srgbClr val="FFFFDD"/>
    <a:srgbClr val="CDF3E5"/>
    <a:srgbClr val="FFFFCC"/>
    <a:srgbClr val="FFFFFF"/>
    <a:srgbClr val="F3F6F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119" autoAdjust="0"/>
  </p:normalViewPr>
  <p:slideViewPr>
    <p:cSldViewPr snapToGrid="0">
      <p:cViewPr varScale="1">
        <p:scale>
          <a:sx n="73" d="100"/>
          <a:sy n="73" d="100"/>
        </p:scale>
        <p:origin x="618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11143-61A7-49CC-ADF3-895665FE7297}" type="datetimeFigureOut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C967-0902-4822-A674-C31BA16166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5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14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DB0A-277C-43B3-BE3F-AC235DC1C430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A8E-DC58-459E-9FC8-03AB4B291A1B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450-51B4-410C-BD48-7DD59C0A05CC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3714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C9D-ADB6-4025-9E3D-73DFB0918A76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095D-FB7C-4804-B799-691128558FB0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13A2-4359-4FFE-835C-FD3861630D2D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5556-17A0-4AD3-9C8C-9137F506B308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2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484D-B469-478D-A9F1-54957FFA51C3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7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C0AA-9EA3-4565-9BED-E35A7973641E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4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2101-8AAC-4B48-A996-19845E1D4677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8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FE20-1ABA-45B0-BDD0-E2D148ADC326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3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EE25-1839-4AF2-8D89-4CBA4E007F30}" type="datetime1">
              <a:rPr lang="ru-RU" smtClean="0"/>
              <a:pPr/>
              <a:t>13.04.2017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5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g"/><Relationship Id="rId3" Type="http://schemas.openxmlformats.org/officeDocument/2006/relationships/image" Target="../media/image10.png"/><Relationship Id="rId21" Type="http://schemas.openxmlformats.org/officeDocument/2006/relationships/image" Target="../media/image29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1.pn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391" y="468873"/>
            <a:ext cx="603360" cy="7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3874" y="236341"/>
            <a:ext cx="90147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МИНИСТЕРСТВО ОБРАЗОВАНИЯ И НАУКИ  РОССИЙСКОЙ ФЕДЕРАЦИИ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25362"/>
            <a:ext cx="2743200" cy="365125"/>
          </a:xfrm>
        </p:spPr>
        <p:txBody>
          <a:bodyPr/>
          <a:lstStyle/>
          <a:p>
            <a:fld id="{DC821712-4B04-4E5F-A3BC-D8F30268D7D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326571" y="2148506"/>
            <a:ext cx="10850831" cy="23255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Приоритетный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проект </a:t>
            </a:r>
            <a:endParaRPr lang="ru-RU" sz="32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Доступное дополнительное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образование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для детей»  </a:t>
            </a:r>
            <a:endParaRPr lang="ru-RU" sz="32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системе развития  дополнительного образования физкультурно-спортивной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направленности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9961" y="5979275"/>
            <a:ext cx="7672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Федченко Николай Семенович -</a:t>
            </a:r>
            <a:r>
              <a:rPr lang="ru-RU" sz="1600" dirty="0">
                <a:solidFill>
                  <a:srgbClr val="002060"/>
                </a:solidFill>
              </a:rPr>
              <a:t> директор  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ФГБУ  «Федеральный центр организационно-методического обеспечения физического воспитания», </a:t>
            </a:r>
            <a:r>
              <a:rPr lang="ru-RU" sz="1600" dirty="0" err="1">
                <a:solidFill>
                  <a:srgbClr val="002060"/>
                </a:solidFill>
              </a:rPr>
              <a:t>к.п.н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8" y="152635"/>
            <a:ext cx="1003589" cy="11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893" y="1065541"/>
            <a:ext cx="10085543" cy="566402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+mj-lt"/>
              </a:rPr>
              <a:t>Постановление Совета Федерации Федерального Собрания РФ от 27 октября 2008 г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+mj-lt"/>
              </a:rPr>
              <a:t> N 367-СФ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"О приоритетах Концепции долгосрочного социально-экономического развития Российской Федерации до 2020 года"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Концепция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развития дополнительного образования детей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(утв. распоряжением Правительства Российской Федерации от 4 сентября 2014 г. № 1726-р)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План мероприятий на 2015-2020 годы по реализации Концепции развития дополнительного образования детей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(утв. распоряжением Правительства Российской Федерации от 24 апреля 2015 г. № 726-р)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Стратегия развития воспитания в Российской Федерации на период до 2025 года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(утв. распоряжением Правительства Российской Федерации от 29 мая 2015 г. N 996-р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+mj-lt"/>
              </a:rPr>
              <a:t>Паспорт приоритетного проекта «Доступное дополнительное образование для детей» </a:t>
            </a:r>
            <a:endParaRPr lang="ru-RU" sz="1800" b="1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(утв. Президиумом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Совета при  Президенте Российской Федерации по стратегическому развитию и приоритетным проектам  (протокол от 30 ноября 2016 г. №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11)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Федеральный закон «Об образовании в Российской Федерации»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от 29 декабря 2012 № 273-ФЗ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Федеральный </a:t>
            </a:r>
            <a:r>
              <a:rPr lang="ru-RU" sz="1800" b="1" dirty="0">
                <a:solidFill>
                  <a:srgbClr val="0070C0"/>
                </a:solidFill>
                <a:latin typeface="+mj-lt"/>
              </a:rPr>
              <a:t>закон «О физической культуре и спорте в Российской Федерации»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от 4 декабря 2007 № 329-ФЗ (в редакции 02.07.2013 г.)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054990" y="1035112"/>
            <a:ext cx="206257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МИНИСТЕРСТВО ОБРАЗОВАНИЯ И НАУКИ РОССИЙСКОЙ ФЕДЕРАЦИИ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33" y="5101240"/>
            <a:ext cx="1903088" cy="1276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03" y="3414680"/>
            <a:ext cx="1956518" cy="139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5" descr="Путин и Сигал посетили центр образования &quot;Самбо-70&quot; - Газета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51" y="1720944"/>
            <a:ext cx="1956518" cy="1398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3645" y="168869"/>
            <a:ext cx="5461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ОСНОВОПОЛАГАЮЩИЕ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ДОКУМЕНТЫ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328245" y="6492875"/>
            <a:ext cx="2743200" cy="365125"/>
          </a:xfrm>
        </p:spPr>
        <p:txBody>
          <a:bodyPr/>
          <a:lstStyle/>
          <a:p>
            <a:fld id="{DC821712-4B04-4E5F-A3BC-D8F30268D7D7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205" y="-17776"/>
            <a:ext cx="998143" cy="1156578"/>
          </a:xfrm>
          <a:prstGeom prst="rect">
            <a:avLst/>
          </a:prstGeom>
        </p:spPr>
      </p:pic>
      <p:pic>
        <p:nvPicPr>
          <p:cNvPr id="1026" name="Picture 2" descr="http://www.playing-field.ru/img/2015/051905/56311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2555" r="21339" b="3502"/>
          <a:stretch/>
        </p:blipFill>
        <p:spPr bwMode="auto">
          <a:xfrm>
            <a:off x="191418" y="37396"/>
            <a:ext cx="992777" cy="10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01625" y="636588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5501" y="5538651"/>
            <a:ext cx="3631558" cy="1044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рганизации</a:t>
            </a:r>
            <a:r>
              <a:rPr lang="ru-RU" b="1" dirty="0">
                <a:solidFill>
                  <a:srgbClr val="002060"/>
                </a:solidFill>
              </a:rPr>
              <a:t>, участвующие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дополнительном образовании детей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625" y="3972710"/>
            <a:ext cx="3605433" cy="971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униципальные </a:t>
            </a:r>
            <a:r>
              <a:rPr lang="ru-RU" b="1" dirty="0">
                <a:solidFill>
                  <a:srgbClr val="002060"/>
                </a:solidFill>
              </a:rPr>
              <a:t>(опорные) центры дополнительного образования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6487" y="2244701"/>
            <a:ext cx="3605433" cy="10220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одельный </a:t>
            </a:r>
            <a:r>
              <a:rPr lang="ru-RU" b="1" dirty="0">
                <a:solidFill>
                  <a:srgbClr val="002060"/>
                </a:solidFill>
              </a:rPr>
              <a:t>региональный центр дополнительного образования </a:t>
            </a:r>
            <a:r>
              <a:rPr lang="ru-RU" b="1" dirty="0" smtClean="0">
                <a:solidFill>
                  <a:srgbClr val="002060"/>
                </a:solidFill>
              </a:rPr>
              <a:t>детей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7" y="15390"/>
            <a:ext cx="754968" cy="8748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49227" y="129626"/>
            <a:ext cx="907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ПРИОРИТЕТНЫЙ ПРОЕКТ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«ДОСТУПНОЕ ДОПОЛНИТЕЛЬНОЕ ОБРАЗОВАНИЕ ДЛЯ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ДЕТЕЙ»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0"/>
          <p:cNvSpPr/>
          <p:nvPr/>
        </p:nvSpPr>
        <p:spPr>
          <a:xfrm>
            <a:off x="887165" y="778257"/>
            <a:ext cx="10791029" cy="10884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77"/>
            <a:r>
              <a:rPr lang="ru-RU" b="1" dirty="0" smtClean="0">
                <a:solidFill>
                  <a:srgbClr val="002060"/>
                </a:solidFill>
              </a:rPr>
              <a:t>     Создание федеральных ресурсных (модельных) центров </a:t>
            </a:r>
            <a:r>
              <a:rPr lang="ru-RU" b="1" dirty="0">
                <a:solidFill>
                  <a:srgbClr val="002060"/>
                </a:solidFill>
              </a:rPr>
              <a:t>дополнительного образования детей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defTabSz="914377"/>
            <a:r>
              <a:rPr lang="ru-RU" sz="1600" dirty="0" smtClean="0">
                <a:solidFill>
                  <a:srgbClr val="002060"/>
                </a:solidFill>
              </a:rPr>
              <a:t> обеспечивающих </a:t>
            </a:r>
            <a:r>
              <a:rPr lang="ru-RU" sz="1600" dirty="0">
                <a:solidFill>
                  <a:srgbClr val="002060"/>
                </a:solidFill>
              </a:rPr>
              <a:t>общую координацию развития системы дополнительного образования </a:t>
            </a:r>
            <a:r>
              <a:rPr lang="ru-RU" sz="1600" dirty="0" smtClean="0">
                <a:solidFill>
                  <a:srgbClr val="002060"/>
                </a:solidFill>
              </a:rPr>
              <a:t>детей по направлениям</a:t>
            </a: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defTabSz="914377"/>
            <a:r>
              <a:rPr lang="ru-RU" sz="1400" i="1" dirty="0" smtClean="0">
                <a:solidFill>
                  <a:srgbClr val="002060"/>
                </a:solidFill>
              </a:rPr>
              <a:t>                                         (Соглашения </a:t>
            </a:r>
            <a:r>
              <a:rPr lang="ru-RU" sz="1400" i="1" dirty="0">
                <a:solidFill>
                  <a:srgbClr val="002060"/>
                </a:solidFill>
              </a:rPr>
              <a:t>между федеральным ресурсным и региональными модельными </a:t>
            </a:r>
            <a:r>
              <a:rPr lang="ru-RU" sz="1400" i="1" dirty="0" smtClean="0">
                <a:solidFill>
                  <a:srgbClr val="002060"/>
                </a:solidFill>
              </a:rPr>
              <a:t>центрами)</a:t>
            </a:r>
            <a:endParaRPr lang="ru-RU" sz="14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8"/>
          <p:cNvSpPr/>
          <p:nvPr/>
        </p:nvSpPr>
        <p:spPr>
          <a:xfrm>
            <a:off x="4232366" y="5462312"/>
            <a:ext cx="7707085" cy="1197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rgbClr val="002060"/>
                </a:solidFill>
              </a:rPr>
              <a:t>образовательные организации разных типов, организации спорта, культуры, научные организации, общественные организации и организации реального сектора экономики, реализующие дополнительные общеразвивающие программы для детей или </a:t>
            </a:r>
            <a:r>
              <a:rPr lang="ru-RU" sz="1400" i="1" dirty="0" smtClean="0">
                <a:solidFill>
                  <a:srgbClr val="002060"/>
                </a:solidFill>
              </a:rPr>
              <a:t>участвующие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ru-RU" sz="1400" i="1" dirty="0">
                <a:solidFill>
                  <a:srgbClr val="002060"/>
                </a:solidFill>
              </a:rPr>
              <a:t>в их реализации, в том числе с использованием механизмов сетевого </a:t>
            </a:r>
            <a:r>
              <a:rPr lang="ru-RU" sz="1400" i="1" dirty="0" smtClean="0">
                <a:solidFill>
                  <a:srgbClr val="002060"/>
                </a:solidFill>
              </a:rPr>
              <a:t>взаимодействия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32366" y="2016612"/>
            <a:ext cx="7707085" cy="17634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2060"/>
                </a:solidFill>
              </a:rPr>
              <a:t> разработка </a:t>
            </a:r>
            <a:r>
              <a:rPr lang="ru-RU" sz="1400" i="1" dirty="0">
                <a:solidFill>
                  <a:srgbClr val="002060"/>
                </a:solidFill>
              </a:rPr>
              <a:t>и </a:t>
            </a:r>
            <a:r>
              <a:rPr lang="ru-RU" sz="1400" i="1" dirty="0" smtClean="0">
                <a:solidFill>
                  <a:srgbClr val="002060"/>
                </a:solidFill>
              </a:rPr>
              <a:t>реализация </a:t>
            </a:r>
            <a:r>
              <a:rPr lang="ru-RU" sz="1400" i="1" dirty="0">
                <a:solidFill>
                  <a:srgbClr val="002060"/>
                </a:solidFill>
              </a:rPr>
              <a:t>современных дополнительных общеобразовательных </a:t>
            </a:r>
            <a:r>
              <a:rPr lang="ru-RU" sz="1400" i="1" dirty="0" smtClean="0">
                <a:solidFill>
                  <a:srgbClr val="002060"/>
                </a:solidFill>
              </a:rPr>
              <a:t>программ</a:t>
            </a:r>
            <a:r>
              <a:rPr lang="ru-RU" sz="1400" i="1" dirty="0">
                <a:solidFill>
                  <a:srgbClr val="002060"/>
                </a:solidFill>
              </a:rPr>
              <a:t>;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2060"/>
                </a:solidFill>
              </a:rPr>
              <a:t>осуществление программного, методического, кадрового, информационного </a:t>
            </a:r>
            <a:r>
              <a:rPr lang="ru-RU" sz="1400" i="1" dirty="0">
                <a:solidFill>
                  <a:srgbClr val="002060"/>
                </a:solidFill>
              </a:rPr>
              <a:t>и организационное сопровождение развития региональной системы дополнительного образования </a:t>
            </a:r>
            <a:r>
              <a:rPr lang="ru-RU" sz="1400" i="1" dirty="0" smtClean="0">
                <a:solidFill>
                  <a:srgbClr val="002060"/>
                </a:solidFill>
              </a:rPr>
              <a:t>детей;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ru-RU" sz="1400" i="1" dirty="0">
                <a:solidFill>
                  <a:srgbClr val="002060"/>
                </a:solidFill>
              </a:rPr>
              <a:t>деятельность на основе взаимодействия с федеральным модельным центром и муниципальными (опорными) </a:t>
            </a:r>
            <a:r>
              <a:rPr lang="ru-RU" sz="1400" i="1" dirty="0" smtClean="0">
                <a:solidFill>
                  <a:srgbClr val="002060"/>
                </a:solidFill>
              </a:rPr>
              <a:t>центрами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32366" y="3927846"/>
            <a:ext cx="7707087" cy="13103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обеспечение реализации </a:t>
            </a:r>
            <a:r>
              <a:rPr lang="ru-RU" sz="1400" i="1" dirty="0">
                <a:solidFill>
                  <a:srgbClr val="002060"/>
                </a:solidFill>
              </a:rPr>
              <a:t>современных дополнительных общеобразовательных </a:t>
            </a:r>
            <a:r>
              <a:rPr lang="ru-RU" sz="1400" i="1" dirty="0" smtClean="0">
                <a:solidFill>
                  <a:srgbClr val="002060"/>
                </a:solidFill>
              </a:rPr>
              <a:t>программ;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осуществление внедрения </a:t>
            </a:r>
            <a:r>
              <a:rPr lang="ru-RU" sz="1400" i="1" dirty="0">
                <a:solidFill>
                  <a:srgbClr val="002060"/>
                </a:solidFill>
              </a:rPr>
              <a:t>новых практик дополнительного образования в деятельность муниципальных образовательных </a:t>
            </a:r>
            <a:r>
              <a:rPr lang="ru-RU" sz="1400" i="1" dirty="0" smtClean="0">
                <a:solidFill>
                  <a:srgbClr val="002060"/>
                </a:solidFill>
              </a:rPr>
              <a:t>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i="1" dirty="0" smtClean="0">
                <a:solidFill>
                  <a:srgbClr val="002060"/>
                </a:solidFill>
              </a:rPr>
              <a:t> координация </a:t>
            </a:r>
            <a:r>
              <a:rPr lang="ru-RU" sz="1400" i="1" dirty="0">
                <a:solidFill>
                  <a:srgbClr val="002060"/>
                </a:solidFill>
              </a:rPr>
              <a:t>информирования семей и вовлечения детей в систему дополнительного образования </a:t>
            </a:r>
            <a:r>
              <a:rPr lang="ru-RU" sz="1400" i="1" dirty="0" smtClean="0">
                <a:solidFill>
                  <a:srgbClr val="002060"/>
                </a:solidFill>
              </a:rPr>
              <a:t>детей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5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04" y="1045416"/>
            <a:ext cx="440580" cy="5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01625" y="636588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9998" y="4587721"/>
            <a:ext cx="1727615" cy="7180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7" y="15390"/>
            <a:ext cx="754968" cy="8748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49227" y="129626"/>
            <a:ext cx="90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ПРИОРИТЕТНЫЙ ПРОЕКТ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«ДОСТУПНОЕ ДОПОЛНИТЕЛЬНОЕ ОБРАЗОВАНИЕ ДЛЯ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ДЕТЕЙ»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0"/>
          <p:cNvSpPr/>
          <p:nvPr/>
        </p:nvSpPr>
        <p:spPr>
          <a:xfrm>
            <a:off x="887165" y="874745"/>
            <a:ext cx="10791029" cy="13200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r>
              <a:rPr lang="ru-RU" sz="2000" b="1" dirty="0" smtClean="0">
                <a:solidFill>
                  <a:srgbClr val="002060"/>
                </a:solidFill>
              </a:rPr>
              <a:t>ФГБУ «Федеральный </a:t>
            </a:r>
            <a:r>
              <a:rPr lang="ru-RU" sz="2000" b="1" dirty="0">
                <a:solidFill>
                  <a:srgbClr val="002060"/>
                </a:solidFill>
              </a:rPr>
              <a:t>центр организационно-методического </a:t>
            </a:r>
            <a:r>
              <a:rPr lang="ru-RU" sz="2000" b="1" dirty="0" smtClean="0">
                <a:solidFill>
                  <a:srgbClr val="002060"/>
                </a:solidFill>
              </a:rPr>
              <a:t>обеспечения</a:t>
            </a:r>
          </a:p>
          <a:p>
            <a:pPr algn="ctr" defTabSz="914377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физического </a:t>
            </a:r>
            <a:r>
              <a:rPr lang="ru-RU" sz="2000" b="1" dirty="0" smtClean="0">
                <a:solidFill>
                  <a:srgbClr val="002060"/>
                </a:solidFill>
              </a:rPr>
              <a:t>воспитания» </a:t>
            </a:r>
            <a:endParaRPr lang="ru-RU" sz="20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8"/>
          <p:cNvSpPr/>
          <p:nvPr/>
        </p:nvSpPr>
        <p:spPr>
          <a:xfrm>
            <a:off x="1363081" y="4734883"/>
            <a:ext cx="10562390" cy="19192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</a:rPr>
              <a:t>информационное</a:t>
            </a:r>
            <a:r>
              <a:rPr lang="ru-RU" sz="1600" b="1" dirty="0">
                <a:solidFill>
                  <a:srgbClr val="002060"/>
                </a:solidFill>
              </a:rPr>
              <a:t>, аналитическое и экспертное сопровождение </a:t>
            </a:r>
            <a:r>
              <a:rPr lang="ru-RU" sz="1600" dirty="0">
                <a:solidFill>
                  <a:srgbClr val="002060"/>
                </a:solidFill>
              </a:rPr>
              <a:t>реализации  государственной образовательной политики в сфере дополнительного образования детей, деятельности </a:t>
            </a:r>
            <a:r>
              <a:rPr lang="ru-RU" sz="1600" dirty="0" err="1">
                <a:solidFill>
                  <a:srgbClr val="002060"/>
                </a:solidFill>
              </a:rPr>
              <a:t>Минобрнауки</a:t>
            </a:r>
            <a:r>
              <a:rPr lang="ru-RU" sz="1600" dirty="0">
                <a:solidFill>
                  <a:srgbClr val="002060"/>
                </a:solidFill>
              </a:rPr>
              <a:t> России;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600" b="1" dirty="0">
                <a:solidFill>
                  <a:srgbClr val="002060"/>
                </a:solidFill>
              </a:rPr>
              <a:t>методологических и методических подходов </a:t>
            </a:r>
            <a:r>
              <a:rPr lang="ru-RU" sz="1600" dirty="0">
                <a:solidFill>
                  <a:srgbClr val="002060"/>
                </a:solidFill>
              </a:rPr>
              <a:t>к управлению развитием дополнительным образованием детей, содержанию дополнительного образования физкультурно-спортивной направленности;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</a:rPr>
              <a:t>координация </a:t>
            </a:r>
            <a:r>
              <a:rPr lang="ru-RU" sz="1600" b="1" dirty="0">
                <a:solidFill>
                  <a:srgbClr val="002060"/>
                </a:solidFill>
              </a:rPr>
              <a:t>сетевого взаимодействия и поддержка организаций и педагогов</a:t>
            </a:r>
            <a:r>
              <a:rPr lang="ru-RU" sz="1600" dirty="0">
                <a:solidFill>
                  <a:srgbClr val="002060"/>
                </a:solidFill>
              </a:rPr>
              <a:t>, реализующих программы дополнительного образования физкультурно-спортивной направленности;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   развитие  </a:t>
            </a:r>
            <a:r>
              <a:rPr lang="ru-RU" sz="1600" b="1" dirty="0">
                <a:solidFill>
                  <a:srgbClr val="002060"/>
                </a:solidFill>
              </a:rPr>
              <a:t>кадрового потенциала </a:t>
            </a:r>
            <a:r>
              <a:rPr lang="ru-RU" sz="1600" dirty="0">
                <a:solidFill>
                  <a:srgbClr val="002060"/>
                </a:solidFill>
              </a:rPr>
              <a:t>специалистов физкультурно-спортивного профиля</a:t>
            </a:r>
            <a:r>
              <a:rPr lang="ru-RU" sz="1600" dirty="0"/>
              <a:t>. </a:t>
            </a:r>
          </a:p>
        </p:txBody>
      </p:sp>
      <p:pic>
        <p:nvPicPr>
          <p:cNvPr id="25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929" y="1103709"/>
            <a:ext cx="561626" cy="69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0"/>
          <p:cNvSpPr/>
          <p:nvPr/>
        </p:nvSpPr>
        <p:spPr>
          <a:xfrm>
            <a:off x="1100507" y="1957107"/>
            <a:ext cx="4859306" cy="10970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r>
              <a:rPr lang="ru-RU" b="1" dirty="0" smtClean="0">
                <a:solidFill>
                  <a:srgbClr val="002060"/>
                </a:solidFill>
              </a:rPr>
              <a:t>Федеральный ресурсный центр </a:t>
            </a:r>
            <a:r>
              <a:rPr lang="ru-RU" b="1" dirty="0">
                <a:solidFill>
                  <a:srgbClr val="002060"/>
                </a:solidFill>
              </a:rPr>
              <a:t>в сфере дополнительного образования детей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 defTabSz="914377"/>
            <a:r>
              <a:rPr lang="ru-RU" b="1" dirty="0" smtClean="0">
                <a:solidFill>
                  <a:srgbClr val="002060"/>
                </a:solidFill>
              </a:rPr>
              <a:t>физкультурно-спортивной </a:t>
            </a:r>
            <a:r>
              <a:rPr lang="ru-RU" b="1" dirty="0">
                <a:solidFill>
                  <a:srgbClr val="002060"/>
                </a:solidFill>
              </a:rPr>
              <a:t>направленности </a:t>
            </a:r>
            <a:endParaRPr lang="ru-RU" sz="14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 bwMode="auto">
          <a:xfrm>
            <a:off x="6087607" y="1972100"/>
            <a:ext cx="2545243" cy="1067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Координаторы физического воспитания в субъектах РФ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краевые,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областные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ДЮСШ, СДЮШОР, ДООЦ, ДЮКФП) </a:t>
            </a: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 bwMode="auto">
          <a:xfrm>
            <a:off x="8881667" y="1965763"/>
            <a:ext cx="2547709" cy="11055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исполнительной власти субъектов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1625" y="3256470"/>
            <a:ext cx="1705988" cy="729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Цель: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63081" y="3429016"/>
            <a:ext cx="10562390" cy="11333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научно-методическое </a:t>
            </a:r>
            <a:r>
              <a:rPr lang="ru-RU" b="1" dirty="0">
                <a:solidFill>
                  <a:srgbClr val="002060"/>
                </a:solidFill>
              </a:rPr>
              <a:t>обеспечение реализации государственной политики в сфере дополнительного образования, координации деятельности образовательных организаций, реализующих дополнительные общеобразовательные и предпрофессиональные программы физкультурно-спортивной </a:t>
            </a:r>
            <a:r>
              <a:rPr lang="ru-RU" b="1" dirty="0" smtClean="0">
                <a:solidFill>
                  <a:srgbClr val="002060"/>
                </a:solidFill>
              </a:rPr>
              <a:t>направленности 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"/>
          <p:cNvSpPr/>
          <p:nvPr/>
        </p:nvSpPr>
        <p:spPr>
          <a:xfrm>
            <a:off x="3568611" y="1186116"/>
            <a:ext cx="6350177" cy="10902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77015" y="2103768"/>
            <a:ext cx="265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0" name="AutoShape 2" descr="http://ru.stockfresh.com/thumbs/anatolym/3939534_3D-%D0%BD%D0%B5%D0%B1%D0%BE%D0%BB%D1%8C%D1%88%D0%BE%D0%B9-%D0%BB%D1%8E%D0%B4%D0%B8-%D0%BA%D0%BE%D0%BC%D0%B0%D0%BD%D0%B4%D0%B0-%D0%BC%D0%B5%D1%85%D0%B0%D0%BD%D0%B8%D0%B7%D0%B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4" descr="http://ru.stockfresh.com/thumbs/anatolym/3939534_3D-%D0%BD%D0%B5%D0%B1%D0%BE%D0%BB%D1%8C%D1%88%D0%BE%D0%B9-%D0%BB%D1%8E%D0%B4%D0%B8-%D0%BA%D0%BE%D0%BC%D0%B0%D0%BD%D0%B4%D0%B0-%D0%BC%D0%B5%D1%85%D0%B0%D0%BD%D0%B8%D0%B7%D0%B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8308"/>
            <a:ext cx="982997" cy="11390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9227" y="129626"/>
            <a:ext cx="90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ПРИОРИТЕТНЫЙ ПРОЕКТ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«ДОСТУПНОЕ ДОПОЛНИТЕЛЬНОЕ ОБРАЗОВАНИЕ ДЛЯ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ДЕТЕЙ»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0"/>
          <p:cNvSpPr/>
          <p:nvPr/>
        </p:nvSpPr>
        <p:spPr>
          <a:xfrm>
            <a:off x="1555751" y="848818"/>
            <a:ext cx="9188450" cy="10350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ФУНКЦИИ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</a:t>
            </a:r>
            <a:r>
              <a:rPr lang="ru-RU" b="1" dirty="0" smtClean="0">
                <a:solidFill>
                  <a:srgbClr val="002060"/>
                </a:solidFill>
              </a:rPr>
              <a:t>Федеральный </a:t>
            </a:r>
            <a:r>
              <a:rPr lang="ru-RU" b="1" dirty="0">
                <a:solidFill>
                  <a:srgbClr val="002060"/>
                </a:solidFill>
              </a:rPr>
              <a:t>ресурсный центр в сфере дополнительного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образования </a:t>
            </a:r>
            <a:r>
              <a:rPr lang="ru-RU" b="1" dirty="0">
                <a:solidFill>
                  <a:srgbClr val="002060"/>
                </a:solidFill>
              </a:rPr>
              <a:t>детей </a:t>
            </a:r>
            <a:r>
              <a:rPr lang="ru-RU" b="1" dirty="0" smtClean="0">
                <a:solidFill>
                  <a:srgbClr val="002060"/>
                </a:solidFill>
              </a:rPr>
              <a:t>физкультурно-спортивной </a:t>
            </a:r>
            <a:r>
              <a:rPr lang="ru-RU" b="1" dirty="0">
                <a:solidFill>
                  <a:srgbClr val="002060"/>
                </a:solidFill>
              </a:rPr>
              <a:t>направленности </a:t>
            </a:r>
            <a:endParaRPr lang="ru-RU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18" name="Picture 3" descr="ЛОГО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22" y="956736"/>
            <a:ext cx="658332" cy="8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68300" y="1997364"/>
            <a:ext cx="2374898" cy="10220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аучно-методическое сопровождение:</a:t>
            </a:r>
            <a:endParaRPr lang="ru-RU" sz="16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8300" y="4458281"/>
            <a:ext cx="2374899" cy="9688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Координация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сетевого взаимодействия: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8300" y="5681660"/>
            <a:ext cx="2374899" cy="10133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кадрового потенциала:</a:t>
            </a:r>
            <a:endParaRPr lang="ru-RU" sz="16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6789" y="3273887"/>
            <a:ext cx="2374899" cy="9299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Информационное </a:t>
            </a:r>
            <a:endParaRPr lang="ru-RU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аналитическое сопровождение:</a:t>
            </a:r>
            <a:endParaRPr lang="ru-RU" sz="16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8" descr="http://57.regportal.pba.su/Files/GetImage?id=4aa8c6ab-2518-4ceb-9aca-48bbb9f2612f&amp;width=&amp;height=&amp;defImage=No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9" y="2401635"/>
            <a:ext cx="1564301" cy="996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41" y="2023929"/>
            <a:ext cx="1580105" cy="1019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59" y="2041440"/>
            <a:ext cx="1438172" cy="1044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06" y="2041441"/>
            <a:ext cx="1652638" cy="1026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18" y="2441137"/>
            <a:ext cx="1603825" cy="97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65" y="3672721"/>
            <a:ext cx="1555274" cy="1027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91" y="3263727"/>
            <a:ext cx="1559055" cy="1027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 descr="http://www.verve4growth.co.uk/assets/Uploads/canstockphoto1836368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41" y="4491366"/>
            <a:ext cx="1601158" cy="1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28" y="3239285"/>
            <a:ext cx="1636234" cy="1096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05" y="3670003"/>
            <a:ext cx="1608153" cy="1076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 descr="http://worldtranslation.org/uploads/Image/News/Business/kak%20otkrit%20buro%20perevodov1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59" y="3264097"/>
            <a:ext cx="1456596" cy="1026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41" y="5051192"/>
            <a:ext cx="1498939" cy="1075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2" descr="C:\Users\User\Desktop\картинки\corso-allenator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39" y="4513601"/>
            <a:ext cx="1546723" cy="107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69" y="4520244"/>
            <a:ext cx="1456596" cy="1061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04" y="5051192"/>
            <a:ext cx="1608153" cy="1258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Рисунок 35" descr="http://www.jatrgovac.com/usdocs/globalna-kretanja-ilustracija-003.jp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53" y="5681660"/>
            <a:ext cx="1574153" cy="1004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59" y="5690783"/>
            <a:ext cx="1480006" cy="1013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38" y="5690783"/>
            <a:ext cx="1546723" cy="995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4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12847" y="244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12" descr="http://pressplus.ru/wp-content/uploads/2014/07/200867562.dk9ns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0" y="947482"/>
            <a:ext cx="2020983" cy="129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56675" y="1101156"/>
            <a:ext cx="2577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ОБРАЗОВАННЫЕ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 ЗДОРОВЫЕ ДЕТИ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– ВЕЛИКАЯ РОССИЯ!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bohan.irkobl.ru/upload/medialibrary/fe1/fe100acd02ac58e1eaba6a9c451a5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8" y="957560"/>
            <a:ext cx="1871304" cy="1285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170328" y="2484958"/>
            <a:ext cx="7769547" cy="7241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Увеличение охвата детей, регулярно занимающихся физической культурой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спортом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364" y="2481060"/>
            <a:ext cx="3766321" cy="13149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Разнообразие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форм дополнительного образования физкультурно-спортивной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направленности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5149" y="3378986"/>
            <a:ext cx="5286046" cy="1618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Совершенствование организации и проведения  общественно-значимых мероприятий в области физической культуры и спорта среди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бучающихся; конференции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форумы, семинары, фестивали, конкурсы федерального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международного  уровня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76949" y="5397938"/>
            <a:ext cx="7115755" cy="13125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условий для личностного роста и реализации физических и творческих способностей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детей; выявления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одаренных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детей;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социализации детей с ограниченными возможностями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здоровья; детей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находящихся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трудной жизненной ситуации 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866" y="5397938"/>
            <a:ext cx="4765419" cy="13125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Создание  пространства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инновационной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экспериментальной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деятельности</a:t>
            </a:r>
          </a:p>
          <a:p>
            <a:pPr lvl="0"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дополнительном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образовании физкультурно-спортивной направленности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3.bp.blogspot.com/-It-8btvxOek/TtOud3fIQEI/AAAAAAAABgE/VG8IjINE5n0/s1600/russ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17" y="919017"/>
            <a:ext cx="2147697" cy="132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http://animalsfoto.com/photo/5e/5e5dfab36b898d51a4d32c7079b627f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77" y="4267652"/>
            <a:ext cx="1260920" cy="895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http://pandaland.kz/assets/user_images/Zhuldy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26" y="3370250"/>
            <a:ext cx="1201056" cy="81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http://ug-mama.ru/sites/ug-mama/files/d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51" y="4353890"/>
            <a:ext cx="1191005" cy="834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cccp1.ru/wp-content/uploads/2014/07/4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67" y="3370633"/>
            <a:ext cx="990194" cy="1400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В Абакане джинсовый магазин стал залом самбо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" b="12131"/>
          <a:stretch/>
        </p:blipFill>
        <p:spPr bwMode="auto">
          <a:xfrm>
            <a:off x="264274" y="4353890"/>
            <a:ext cx="1120884" cy="79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5" descr="Путин и Сигал посетили центр образования &quot;Самбо-70&quot; - Газета…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725" y="919017"/>
            <a:ext cx="1943401" cy="132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mamaclub.ua/photos_orig/mamaclub/materials/0/86/8618/8618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86" y="3933196"/>
            <a:ext cx="1167061" cy="841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29389" y="73118"/>
            <a:ext cx="11113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ПЕРСПЕКТИВЫ ДЕЯТЕЛЬНОСТИ ФЕДЕРАЛЬНОГО РЕСУРСНОГО ЦЕНТРА В СФЕРЕ ДОПОЛНИТЕЛЬНОГО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ОБРАЗОВАНИЯ ДЕТЕЙ ФИЗКУЛЬТУРНО-СПОРТИВНОЙ НАПРАВЛЕННОСТИ </a:t>
            </a:r>
            <a:endParaRPr lang="ru-RU" i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" name="Picture 3" descr="ЛОГО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21" y="120471"/>
            <a:ext cx="417974" cy="52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" y="66415"/>
            <a:ext cx="542175" cy="6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i="1" dirty="0">
                <a:solidFill>
                  <a:srgbClr val="002060"/>
                </a:solidFill>
                <a:latin typeface="+mn-lt"/>
              </a:rPr>
              <a:t>БЛАГОДАРЮ ЗА ВНИМАНИЕ!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Контактная информация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ФГБУ «ФЦОМОФВ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Адрес:  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105094, г. Москва, Семёновская   набережная, д. 3/1, </a:t>
            </a:r>
            <a:r>
              <a:rPr lang="ru-RU" sz="2800" dirty="0" err="1">
                <a:solidFill>
                  <a:srgbClr val="002060"/>
                </a:solidFill>
                <a:latin typeface="+mn-lt"/>
              </a:rPr>
              <a:t>кор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. 4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Телефон:  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+7 (495) 360-72-46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</a:rPr>
              <a:t>Сайт: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http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://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фцомофв.рф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/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en-US" sz="2800" b="1" dirty="0">
                <a:solidFill>
                  <a:srgbClr val="002060"/>
                </a:solidFill>
                <a:latin typeface="+mn-lt"/>
              </a:rPr>
              <a:t>E-mail: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fcomofv@mail.ru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4" y="319727"/>
            <a:ext cx="964029" cy="12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1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5565</TotalTime>
  <Words>526</Words>
  <Application>Microsoft Office PowerPoint</Application>
  <PresentationFormat>Широкоэкранный</PresentationFormat>
  <Paragraphs>92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БЛАГОДАРЮ ЗА ВНИМАНИЕ!    Контактная информация ФГБУ «ФЦОМОФВ» Адрес:  105094, г. Москва, Семёновская   набережная, д. 3/1, кор. 4  Телефон:  +7 (495) 360-72-46 Сайт: http://фцомофв.рф/ E-mail: fcomofv@mail.ru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Zhalnin</dc:creator>
  <cp:lastModifiedBy>Пользователь Windows</cp:lastModifiedBy>
  <cp:revision>639</cp:revision>
  <cp:lastPrinted>2016-08-30T11:01:54Z</cp:lastPrinted>
  <dcterms:created xsi:type="dcterms:W3CDTF">2014-02-06T05:55:02Z</dcterms:created>
  <dcterms:modified xsi:type="dcterms:W3CDTF">2017-04-12T22:17:43Z</dcterms:modified>
</cp:coreProperties>
</file>