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68" r:id="rId4"/>
    <p:sldId id="265" r:id="rId5"/>
    <p:sldId id="262" r:id="rId6"/>
    <p:sldId id="275" r:id="rId7"/>
    <p:sldId id="267" r:id="rId8"/>
    <p:sldId id="276" r:id="rId9"/>
    <p:sldId id="274" r:id="rId10"/>
    <p:sldId id="273" r:id="rId11"/>
    <p:sldId id="269" r:id="rId12"/>
  </p:sldIdLst>
  <p:sldSz cx="18288000" cy="10287000"/>
  <p:notesSz cx="6858000" cy="9144000"/>
  <p:embeddedFontLst>
    <p:embeddedFont>
      <p:font typeface="Arimo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Montserrat Semi-Bold" panose="020B0604020202020204" charset="-52"/>
      <p:regular r:id="rId22"/>
    </p:embeddedFont>
    <p:embeddedFont>
      <p:font typeface="Montserrat Semi-Bold Bold" panose="020B0604020202020204" charset="-52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Light" panose="020B0306030504020204" pitchFamily="34" charset="0"/>
      <p:regular r:id="rId28"/>
      <p:italic r:id="rId29"/>
    </p:embeddedFont>
    <p:embeddedFont>
      <p:font typeface="Raleway" pitchFamily="2" charset="-52"/>
      <p:regular r:id="rId30"/>
      <p:bold r:id="rId31"/>
      <p:italic r:id="rId32"/>
      <p:boldItalic r:id="rId33"/>
    </p:embeddedFont>
    <p:embeddedFont>
      <p:font typeface="Raleway Bold" charset="-52"/>
      <p:regular r:id="rId34"/>
    </p:embeddedFont>
    <p:embeddedFont>
      <p:font typeface="Raleway Thin" pitchFamily="2" charset="-52"/>
      <p:regular r:id="rId35"/>
      <p: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Bold" panose="02000000000000000000" charset="0"/>
      <p:regular r:id="rId41"/>
      <p:bold r:id="rId42"/>
    </p:embeddedFont>
    <p:embeddedFont>
      <p:font typeface="Tex Gyre Adventor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font" Target="fonts/font3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font" Target="fonts/font3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theme" Target="theme/theme1.xml"/><Relationship Id="rId20" Type="http://schemas.openxmlformats.org/officeDocument/2006/relationships/font" Target="fonts/font8.fntdata"/><Relationship Id="rId41" Type="http://schemas.openxmlformats.org/officeDocument/2006/relationships/font" Target="fonts/font2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77;&#1080;&#1087;-&#1092;&#1082;&#1080;&#1089;.&#1088;&#1092;/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4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0365D254-2096-4107-BB58-331A1609E362}"/>
              </a:ext>
            </a:extLst>
          </p:cNvPr>
          <p:cNvSpPr txBox="1"/>
          <p:nvPr/>
        </p:nvSpPr>
        <p:spPr>
          <a:xfrm>
            <a:off x="1323431" y="6764205"/>
            <a:ext cx="1636088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spc="-192">
                <a:solidFill>
                  <a:srgbClr val="FFFFFF"/>
                </a:solidFill>
                <a:latin typeface="Raleway"/>
              </a:rPr>
              <a:t>Создание условий для развития кадрового потенциала </a:t>
            </a:r>
          </a:p>
          <a:p>
            <a:r>
              <a:rPr lang="ru-RU" sz="4000" spc="-192">
                <a:solidFill>
                  <a:srgbClr val="FFFFFF"/>
                </a:solidFill>
                <a:latin typeface="Raleway"/>
              </a:rPr>
              <a:t>и профессиональных компетенций руководителей и заместителей руководителей профессиональных образовательных организаций, руководителей студенческих спортивных клубов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926F2F4-64B9-4279-A642-BB57E223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7725" y="5231805"/>
            <a:ext cx="860306" cy="1095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2C834E-E805-453F-8229-85FDF5E9BE93}"/>
              </a:ext>
            </a:extLst>
          </p:cNvPr>
          <p:cNvSpPr txBox="1"/>
          <p:nvPr/>
        </p:nvSpPr>
        <p:spPr>
          <a:xfrm>
            <a:off x="1066800" y="5346263"/>
            <a:ext cx="9274628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1800" spc="74">
                <a:solidFill>
                  <a:srgbClr val="FFFFFF"/>
                </a:solidFill>
                <a:latin typeface="Roboto Bold"/>
              </a:rPr>
              <a:t>ФГБУ «ФЦОМОФВ»</a:t>
            </a:r>
            <a:endParaRPr lang="en-US" sz="1800" spc="74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765C2A29-680C-42AE-88C2-737865E13E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356" b="26870"/>
          <a:stretch>
            <a:fillRect/>
          </a:stretch>
        </p:blipFill>
        <p:spPr>
          <a:xfrm>
            <a:off x="0" y="-163131"/>
            <a:ext cx="18288000" cy="521832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849600" y="9155268"/>
            <a:ext cx="3042138" cy="629670"/>
            <a:chOff x="0" y="0"/>
            <a:chExt cx="4056184" cy="839560"/>
          </a:xfrm>
        </p:grpSpPr>
        <p:sp>
          <p:nvSpPr>
            <p:cNvPr id="6" name="TextBox 6"/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4494970" y="5265595"/>
            <a:ext cx="11582400" cy="1096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ru-RU" sz="2400">
                <a:solidFill>
                  <a:srgbClr val="FFFFFF"/>
                </a:solidFill>
                <a:latin typeface="Raleway Thin"/>
              </a:rPr>
              <a:t>Обучающий семинар в формате ВКС на тему: «Основные вопросы создания и развития студенческих спортивных клубов в профессиональных образовательных организациях»</a:t>
            </a:r>
            <a:endParaRPr lang="en-US" sz="2400">
              <a:solidFill>
                <a:srgbClr val="FFFFFF"/>
              </a:solidFill>
              <a:latin typeface="Raleway Th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E200298F-E76C-89EE-7BBA-FE991DACEC0A}"/>
              </a:ext>
            </a:extLst>
          </p:cNvPr>
          <p:cNvGrpSpPr/>
          <p:nvPr/>
        </p:nvGrpSpPr>
        <p:grpSpPr>
          <a:xfrm>
            <a:off x="13063" y="-27214"/>
            <a:ext cx="18264516" cy="10287000"/>
            <a:chOff x="0" y="0"/>
            <a:chExt cx="2097254" cy="3479800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AC1D3867-233F-595D-FF65-EAAA9A3DDCB1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3913693" y="1644339"/>
            <a:ext cx="4164520" cy="416452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>
                <a:alpha val="40000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41494" y="1842534"/>
            <a:ext cx="4425212" cy="4425212"/>
            <a:chOff x="-2540" y="-2540"/>
            <a:chExt cx="6355080" cy="6355080"/>
          </a:xfrm>
          <a:solidFill>
            <a:srgbClr val="FFC000"/>
          </a:solidFill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760494" y="2013288"/>
            <a:ext cx="4444975" cy="444495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276600" y="485944"/>
            <a:ext cx="11551175" cy="79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648" spc="26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СОЦИАЛЬНОЕ ПРОЕКТИРОВАНИЕ В ОБЛАСТИ ФИЗИЧЕСКОЙ КУЛЬТУРЫ И СПОРТА: «ОТ ИДЕИДО ГРАНТА»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834" y="2246092"/>
            <a:ext cx="8963212" cy="146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9"/>
              </a:lnSpc>
            </a:pPr>
            <a:r>
              <a:rPr lang="en-US" sz="2086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Курс повышения квалификации объёмом 72 ак.ч.</a:t>
            </a:r>
          </a:p>
          <a:p>
            <a:pPr>
              <a:lnSpc>
                <a:spcPts val="3129"/>
              </a:lnSpc>
            </a:pPr>
            <a:r>
              <a:rPr lang="en-US" sz="1518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Форма: заочная с применением дистанционных технологий</a:t>
            </a:r>
          </a:p>
          <a:p>
            <a:pPr>
              <a:lnSpc>
                <a:spcPts val="3129"/>
              </a:lnSpc>
            </a:pPr>
            <a:r>
              <a:rPr lang="en-US" sz="1518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Документ – свидетельство о повышении квалификации установленного образца.</a:t>
            </a:r>
          </a:p>
          <a:p>
            <a:pPr>
              <a:lnSpc>
                <a:spcPts val="2425"/>
              </a:lnSpc>
            </a:pPr>
            <a:endParaRPr lang="en-US" sz="1518">
              <a:solidFill>
                <a:srgbClr val="FFD034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214644" y="6846390"/>
            <a:ext cx="5536675" cy="2183825"/>
            <a:chOff x="0" y="9525"/>
            <a:chExt cx="7382233" cy="291176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25"/>
              <a:ext cx="7382233" cy="1390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r>
                <a:rPr lang="en-US" sz="3494" spc="349">
                  <a:solidFill>
                    <a:srgbClr val="FFFFFF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ИВАНОВ СЕРГЕЙ АЛЕКСЕЕВИЧ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483718"/>
              <a:ext cx="7382233" cy="143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r>
                <a:rPr lang="en-US" sz="1900">
                  <a:solidFill>
                    <a:schemeClr val="bg1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заместитель директора Ассоциации развития финансовой грамотности, эксперт грантовых конкурсов Росмолодежи и Мэра Москвы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2733" y="7603195"/>
            <a:ext cx="10724534" cy="16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8"/>
              </a:lnSpc>
            </a:pPr>
            <a:r>
              <a:rPr lang="en-US" sz="20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РАМКАХ КУРСА СЛУШАТЕЛИ ПОЗНАКОМЯТСЯ С РАЗЛИЧНЫМИ ПОДХОДАМИ И МЕТОДИКАМИ РАЗРАБОТКИ И РЕАЛИЗАЦИИ СОЦИАЛЬНЫХ ПРОЕКТОВ, ПРОАНАЛИЗИРУЮТ ЛУЧШИЕ ПРАКТИКИ </a:t>
            </a:r>
            <a:r>
              <a:rPr lang="en-US" sz="20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 СМОГУТ САМОСТОЯТЕЛЬНО РАЗРАБОТАТЬ ПРОЕКТЫ С ЦЕЛЬЮ ДАЛЬНЕЙШЕЙ</a:t>
            </a:r>
            <a:r>
              <a:rPr lang="ru-RU" sz="20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РЕАЛИЗАЦИИ</a:t>
            </a:r>
            <a:endParaRPr lang="en-US" sz="2000" spc="12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312733" y="4055140"/>
            <a:ext cx="3890799" cy="2507600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17" name="TextBox 17"/>
          <p:cNvSpPr txBox="1"/>
          <p:nvPr/>
        </p:nvSpPr>
        <p:spPr>
          <a:xfrm>
            <a:off x="693632" y="4395457"/>
            <a:ext cx="320138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«СОЦИАЛЬНОЕ ПРОЕКТИРОВАНИЕ,</a:t>
            </a:r>
          </a:p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КАК ИНСТРУМЕНТ РАЗВИТИЯ ДЕЯТЕЛЬНОСТИ ОРГАНИЗАЦИЙ ФИЗИЧЕСКОЙ КУЛЬТУРЫ </a:t>
            </a:r>
          </a:p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 СПОРТА»</a:t>
            </a:r>
          </a:p>
          <a:p>
            <a:pPr algn="ctr">
              <a:lnSpc>
                <a:spcPts val="1835"/>
              </a:lnSpc>
            </a:pPr>
            <a:endParaRPr lang="en-US" sz="1600" spc="152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4409735" y="4055140"/>
            <a:ext cx="3880809" cy="2507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TextBox 19"/>
          <p:cNvSpPr txBox="1"/>
          <p:nvPr/>
        </p:nvSpPr>
        <p:spPr>
          <a:xfrm>
            <a:off x="4661094" y="5431269"/>
            <a:ext cx="320138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«ПАСПОРТ СОЦИАЛЬНОГО ПРОЕКТА»</a:t>
            </a:r>
          </a:p>
          <a:p>
            <a:pPr algn="ctr">
              <a:lnSpc>
                <a:spcPts val="1835"/>
              </a:lnSpc>
            </a:pPr>
            <a:endParaRPr lang="en-US" sz="1600" spc="152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519733" y="4675696"/>
            <a:ext cx="374318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</a:pPr>
            <a:r>
              <a:rPr lang="en-US" sz="16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«РАЗРАБОТКА СОЦИАЛЬНОГО ПРОЕКТА»</a:t>
            </a:r>
          </a:p>
          <a:p>
            <a:pPr algn="ctr">
              <a:lnSpc>
                <a:spcPts val="1893"/>
              </a:lnSpc>
            </a:pPr>
            <a:endParaRPr lang="en-US" sz="1600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>
              <a:lnSpc>
                <a:spcPts val="1893"/>
              </a:lnSpc>
            </a:pPr>
            <a:endParaRPr lang="en-US" sz="1600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8451758" y="4055140"/>
            <a:ext cx="3880809" cy="2507600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22" name="TextBox 22"/>
          <p:cNvSpPr txBox="1"/>
          <p:nvPr/>
        </p:nvSpPr>
        <p:spPr>
          <a:xfrm>
            <a:off x="8561177" y="4687637"/>
            <a:ext cx="3661970" cy="100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3"/>
              </a:lnSpc>
            </a:pPr>
            <a:r>
              <a:rPr lang="en-US" sz="1600" spc="166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«РАЗВИТИЕ ФИЗИЧЕСКОЙ КУЛЬТУРЫ </a:t>
            </a:r>
            <a:r>
              <a:rPr lang="en-US" sz="1600" spc="105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 СПОРТА ЧЕРЕЗ СОЦИАЛЬНОЕ ПРОЕКТИРОВАНИЕ»</a:t>
            </a:r>
          </a:p>
        </p:txBody>
      </p:sp>
      <p:pic>
        <p:nvPicPr>
          <p:cNvPr id="28" name="Picture 19">
            <a:extLst>
              <a:ext uri="{FF2B5EF4-FFF2-40B4-BE49-F238E27FC236}">
                <a16:creationId xmlns:a16="http://schemas.microsoft.com/office/drawing/2014/main" id="{F3D58DE0-0393-E494-CEBF-AA985BBF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2">
            <a:extLst>
              <a:ext uri="{FF2B5EF4-FFF2-40B4-BE49-F238E27FC236}">
                <a16:creationId xmlns:a16="http://schemas.microsoft.com/office/drawing/2014/main" id="{AC42C64D-C633-41EB-9A58-1C6035C8A005}"/>
              </a:ext>
            </a:extLst>
          </p:cNvPr>
          <p:cNvGrpSpPr/>
          <p:nvPr/>
        </p:nvGrpSpPr>
        <p:grpSpPr>
          <a:xfrm>
            <a:off x="0" y="0"/>
            <a:ext cx="6199911" cy="10287000"/>
            <a:chOff x="0" y="0"/>
            <a:chExt cx="2097254" cy="3479800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3F1BFD18-EE0F-419A-AC2D-897509F174A6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sp>
        <p:nvSpPr>
          <p:cNvPr id="17" name="AutoShape 3">
            <a:extLst>
              <a:ext uri="{FF2B5EF4-FFF2-40B4-BE49-F238E27FC236}">
                <a16:creationId xmlns:a16="http://schemas.microsoft.com/office/drawing/2014/main" id="{4E73D891-B0D7-4FED-AAF9-23C164E9238C}"/>
              </a:ext>
            </a:extLst>
          </p:cNvPr>
          <p:cNvSpPr/>
          <p:nvPr/>
        </p:nvSpPr>
        <p:spPr>
          <a:xfrm>
            <a:off x="10861317" y="4848185"/>
            <a:ext cx="5709365" cy="9525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id="19" name="AutoShape 5">
            <a:extLst>
              <a:ext uri="{FF2B5EF4-FFF2-40B4-BE49-F238E27FC236}">
                <a16:creationId xmlns:a16="http://schemas.microsoft.com/office/drawing/2014/main" id="{5ECD1255-0CE2-48C9-9797-66842517D9BB}"/>
              </a:ext>
            </a:extLst>
          </p:cNvPr>
          <p:cNvSpPr/>
          <p:nvPr/>
        </p:nvSpPr>
        <p:spPr>
          <a:xfrm>
            <a:off x="10861317" y="8360569"/>
            <a:ext cx="5709365" cy="9525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pic>
        <p:nvPicPr>
          <p:cNvPr id="43" name="Picture 3">
            <a:extLst>
              <a:ext uri="{FF2B5EF4-FFF2-40B4-BE49-F238E27FC236}">
                <a16:creationId xmlns:a16="http://schemas.microsoft.com/office/drawing/2014/main" id="{C63E8258-170E-42DD-821A-E92C8D668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98512" y="102573"/>
            <a:ext cx="565223" cy="885676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717CAB6-C15E-4B8C-AC2E-3E9C545E2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64391"/>
              </p:ext>
            </p:extLst>
          </p:nvPr>
        </p:nvGraphicFramePr>
        <p:xfrm>
          <a:off x="6334520" y="1681168"/>
          <a:ext cx="11402289" cy="8271953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446289">
                  <a:extLst>
                    <a:ext uri="{9D8B030D-6E8A-4147-A177-3AD203B41FA5}">
                      <a16:colId xmlns:a16="http://schemas.microsoft.com/office/drawing/2014/main" val="2724550111"/>
                    </a:ext>
                  </a:extLst>
                </a:gridCol>
                <a:gridCol w="1739117">
                  <a:extLst>
                    <a:ext uri="{9D8B030D-6E8A-4147-A177-3AD203B41FA5}">
                      <a16:colId xmlns:a16="http://schemas.microsoft.com/office/drawing/2014/main" val="3060298261"/>
                    </a:ext>
                  </a:extLst>
                </a:gridCol>
                <a:gridCol w="5263395">
                  <a:extLst>
                    <a:ext uri="{9D8B030D-6E8A-4147-A177-3AD203B41FA5}">
                      <a16:colId xmlns:a16="http://schemas.microsoft.com/office/drawing/2014/main" val="3432848558"/>
                    </a:ext>
                  </a:extLst>
                </a:gridCol>
                <a:gridCol w="1969318">
                  <a:extLst>
                    <a:ext uri="{9D8B030D-6E8A-4147-A177-3AD203B41FA5}">
                      <a16:colId xmlns:a16="http://schemas.microsoft.com/office/drawing/2014/main" val="4170450717"/>
                    </a:ext>
                  </a:extLst>
                </a:gridCol>
                <a:gridCol w="634905">
                  <a:extLst>
                    <a:ext uri="{9D8B030D-6E8A-4147-A177-3AD203B41FA5}">
                      <a16:colId xmlns:a16="http://schemas.microsoft.com/office/drawing/2014/main" val="3212261506"/>
                    </a:ext>
                  </a:extLst>
                </a:gridCol>
                <a:gridCol w="1349265">
                  <a:extLst>
                    <a:ext uri="{9D8B030D-6E8A-4147-A177-3AD203B41FA5}">
                      <a16:colId xmlns:a16="http://schemas.microsoft.com/office/drawing/2014/main" val="2488308828"/>
                    </a:ext>
                  </a:extLst>
                </a:gridCol>
              </a:tblGrid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Отдел 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Наименование программы 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Ответственный Куратор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Дата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86789"/>
                  </a:ext>
                </a:extLst>
              </a:tr>
              <a:tr h="75135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развития ДЮС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Нормативно-правовое и организационно-методическое обеспечение деятельности организаций дополнительного образования физкультурно-спортивной направленности в рамках Федерального закона от 30.04.2021 № 127-ФЗ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Ратников А.А.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262026"/>
                  </a:ext>
                </a:extLst>
              </a:tr>
              <a:tr h="56351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Организация и проведение учебного процесса по дополнительным общеобразовательным программам в области физической культуры и спорта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Ратников А.А.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530138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Разработка дополнительных образовательных программ спортивной подготовки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Ратников А.А.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36 ак.ч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01.09.2022 г.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00363"/>
                  </a:ext>
                </a:extLst>
              </a:tr>
              <a:tr h="314234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Отел развития школьного спорта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Создание и организация деятельности школьных спортивных клубов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Саляхутдинов Р.Н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757086"/>
                  </a:ext>
                </a:extLst>
              </a:tr>
              <a:tr h="314234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Создание и организация деятельности студенческих спортивных клубов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Саляхутдинов Р.Н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99012"/>
                  </a:ext>
                </a:extLst>
              </a:tr>
              <a:tr h="56351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Программы ПК в рамках взаимодействия с общероссийскими общественными федерациями по видам спорта</a:t>
                      </a:r>
                    </a:p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(по отдельному плану) 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Малых О.И. 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16 -72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427038"/>
                  </a:ext>
                </a:extLst>
              </a:tr>
              <a:tr h="314234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СМР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Организация и проведение спортивно-массовых мероприятий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Чернякова Ю.С.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36467"/>
                  </a:ext>
                </a:extLst>
              </a:tr>
              <a:tr h="75135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ОМР. ФРЦ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Организация и методика обучения плаванию в образовательных организациях в условиях реализации Примерной рабочей программы учебного предмета «Физическая культура» (модуль «Плавание»), включающей 36-часовую программу обучения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Анисимова М.В.</a:t>
                      </a:r>
                    </a:p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827130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Профориентационная деятельность по направлению «физическая культура и спорт в образовании»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Анисимова М.В.</a:t>
                      </a:r>
                    </a:p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Мельникова О.И.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000760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развития ДО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Организация и проведение занятий адаптивной физической культурой с детьми с ОВЗ в дополнительном образовании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Малых О.И.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01.09.2022 г.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60618"/>
                  </a:ext>
                </a:extLst>
              </a:tr>
              <a:tr h="112703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Подготовка к профессиональным конкурсам по направлению физическая культура и спорт в образовании: «Мастерская победителя» («Сердце отдаю детям», 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Малых О.И.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534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Авторские программы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Современные технологии преподавания учебного предмета «Физическая культура» в общеобразовательных организациях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Анисимова М.В.</a:t>
                      </a:r>
                    </a:p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Малахаева О.А.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01.09.2022 г.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438167"/>
                  </a:ext>
                </a:extLst>
              </a:tr>
              <a:tr h="471352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Методика преподавания учебного предмета «Физическая культура» в общеобразовательных организациях по линии учебников (А.П. Матвеева)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Матвеев А.П.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72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512801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Организация и методика проведения занятий по тэг-регби в условиях общеобразовательной организации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Нечувилин С.Б.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48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24172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Социальное проектирование в области физической культуры и спорта: от идеи до гранта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Иванов С.А.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72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774370"/>
                  </a:ext>
                </a:extLst>
              </a:tr>
              <a:tr h="471352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Теоретические и организационно-методические основы физической культуры обучающихся с ограниченными возможностями здоровья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Водяницкая О.И.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69706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C81136EA-7916-4DE4-A552-5958B8898EB9}"/>
              </a:ext>
            </a:extLst>
          </p:cNvPr>
          <p:cNvSpPr txBox="1"/>
          <p:nvPr/>
        </p:nvSpPr>
        <p:spPr>
          <a:xfrm>
            <a:off x="6615844" y="566274"/>
            <a:ext cx="3200400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Июль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FFC000"/>
                </a:solidFill>
                <a:latin typeface="Raleway Bold"/>
              </a:rPr>
              <a:t>5 программ </a:t>
            </a:r>
            <a:endParaRPr kumimoji="0" lang="en-US" sz="2638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68CF61-07AA-4816-8EE7-E10FC4788B9C}"/>
              </a:ext>
            </a:extLst>
          </p:cNvPr>
          <p:cNvSpPr txBox="1"/>
          <p:nvPr/>
        </p:nvSpPr>
        <p:spPr>
          <a:xfrm>
            <a:off x="10026932" y="583510"/>
            <a:ext cx="3200400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Август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F0"/>
                </a:solidFill>
                <a:latin typeface="Raleway Bold"/>
              </a:rPr>
              <a:t>8 программ </a:t>
            </a:r>
            <a:endParaRPr kumimoji="0" lang="en-US" sz="2638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82E4C-6E5D-4691-8426-580AC10C8528}"/>
              </a:ext>
            </a:extLst>
          </p:cNvPr>
          <p:cNvSpPr txBox="1"/>
          <p:nvPr/>
        </p:nvSpPr>
        <p:spPr>
          <a:xfrm>
            <a:off x="13767351" y="564235"/>
            <a:ext cx="4121724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Сентябрь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50"/>
                </a:solidFill>
                <a:latin typeface="Raleway Bold"/>
              </a:rPr>
              <a:t>3 программы </a:t>
            </a:r>
            <a:endParaRPr kumimoji="0" lang="en-US" sz="2638" b="0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F327594A-E9A8-4713-B46C-09E2553AE8CC}"/>
              </a:ext>
            </a:extLst>
          </p:cNvPr>
          <p:cNvSpPr txBox="1"/>
          <p:nvPr/>
        </p:nvSpPr>
        <p:spPr>
          <a:xfrm>
            <a:off x="196774" y="196496"/>
            <a:ext cx="5562600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6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ПЛАН-ГРАФИК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168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6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по организации образовательной деятельности по дополнительным профессиональным программа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7E8127-4312-4747-9B8A-1A6F7F486BDA}"/>
              </a:ext>
            </a:extLst>
          </p:cNvPr>
          <p:cNvSpPr txBox="1"/>
          <p:nvPr/>
        </p:nvSpPr>
        <p:spPr>
          <a:xfrm>
            <a:off x="6569256" y="98692"/>
            <a:ext cx="113198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68" normalizeH="0" baseline="0" noProof="0">
                <a:ln>
                  <a:noFill/>
                </a:ln>
                <a:effectLst/>
                <a:uLnTx/>
                <a:uFillTx/>
                <a:latin typeface="Raleway"/>
                <a:ea typeface="+mn-ea"/>
                <a:cs typeface="+mn-cs"/>
              </a:rPr>
              <a:t>План-график 2022 год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F8EF4B9D-D8F2-57D1-B026-28EE740745F4}"/>
              </a:ext>
            </a:extLst>
          </p:cNvPr>
          <p:cNvGrpSpPr/>
          <p:nvPr/>
        </p:nvGrpSpPr>
        <p:grpSpPr>
          <a:xfrm>
            <a:off x="186835" y="3220817"/>
            <a:ext cx="3042138" cy="629670"/>
            <a:chOff x="0" y="0"/>
            <a:chExt cx="4056184" cy="839560"/>
          </a:xfrm>
        </p:grpSpPr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B27C9E2-970B-A256-9B62-4653D5DE5EF8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8115A446-C3F9-167D-200C-E7C58F350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21" name="TextBox 3">
            <a:extLst>
              <a:ext uri="{FF2B5EF4-FFF2-40B4-BE49-F238E27FC236}">
                <a16:creationId xmlns:a16="http://schemas.microsoft.com/office/drawing/2014/main" id="{D7F37DB4-AC50-253D-9E89-650F564FA3B6}"/>
              </a:ext>
            </a:extLst>
          </p:cNvPr>
          <p:cNvSpPr txBox="1"/>
          <p:nvPr/>
        </p:nvSpPr>
        <p:spPr>
          <a:xfrm>
            <a:off x="196774" y="4383952"/>
            <a:ext cx="466962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spc="-192">
                <a:solidFill>
                  <a:schemeClr val="bg1"/>
                </a:solidFill>
                <a:latin typeface="Raleway"/>
              </a:rPr>
              <a:t>Обучающий семинар</a:t>
            </a:r>
            <a:endParaRPr lang="en-US" sz="3600" spc="-192">
              <a:solidFill>
                <a:schemeClr val="bg1"/>
              </a:solidFill>
              <a:latin typeface="Raleway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C53AAB-8D4A-BE33-16E6-E549DE40DF37}"/>
              </a:ext>
            </a:extLst>
          </p:cNvPr>
          <p:cNvSpPr txBox="1"/>
          <p:nvPr/>
        </p:nvSpPr>
        <p:spPr>
          <a:xfrm>
            <a:off x="186835" y="5462910"/>
            <a:ext cx="5101738" cy="302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Август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F0"/>
                </a:solidFill>
                <a:latin typeface="Raleway Bold"/>
              </a:rPr>
              <a:t>ПОВЫШЕНИЕ ПРОФЕССИОНАЛЬНЫХ КОМПЕТЕНЦИЙ  СПЕЦИАЛИСТОВ 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F0"/>
                </a:solidFill>
                <a:latin typeface="Raleway Bold"/>
              </a:rPr>
              <a:t>ФИЗКУЛЬТУРНО-СПОРТИВНОГО ПРОФИЛЯ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973CAC-F0D4-1835-BB00-B03E29BB7D46}"/>
              </a:ext>
            </a:extLst>
          </p:cNvPr>
          <p:cNvSpPr txBox="1"/>
          <p:nvPr/>
        </p:nvSpPr>
        <p:spPr>
          <a:xfrm>
            <a:off x="3004578" y="3299730"/>
            <a:ext cx="3200400" cy="407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01.07.2022 г.</a:t>
            </a:r>
          </a:p>
        </p:txBody>
      </p:sp>
    </p:spTree>
    <p:extLst>
      <p:ext uri="{BB962C8B-B14F-4D97-AF65-F5344CB8AC3E}">
        <p14:creationId xmlns:p14="http://schemas.microsoft.com/office/powerpoint/2010/main" val="356402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1F72EB0F-1BD1-4B0E-89B4-9D953DFA954B}"/>
              </a:ext>
            </a:extLst>
          </p:cNvPr>
          <p:cNvSpPr/>
          <p:nvPr/>
        </p:nvSpPr>
        <p:spPr>
          <a:xfrm>
            <a:off x="9754666" y="0"/>
            <a:ext cx="8550751" cy="10433541"/>
          </a:xfrm>
          <a:custGeom>
            <a:avLst/>
            <a:gdLst/>
            <a:ahLst/>
            <a:cxnLst/>
            <a:rect l="l" t="t" r="r" b="b"/>
            <a:pathLst>
              <a:path w="1732090" h="3529371">
                <a:moveTo>
                  <a:pt x="0" y="0"/>
                </a:moveTo>
                <a:lnTo>
                  <a:pt x="1732090" y="0"/>
                </a:lnTo>
                <a:lnTo>
                  <a:pt x="1732090" y="3529371"/>
                </a:lnTo>
                <a:lnTo>
                  <a:pt x="0" y="3529371"/>
                </a:lnTo>
                <a:close/>
              </a:path>
            </a:pathLst>
          </a:custGeom>
          <a:solidFill>
            <a:srgbClr val="0B1E60"/>
          </a:solidFill>
        </p:spPr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A74783-085F-2D64-E98C-29EC24BE4A8D}"/>
              </a:ext>
            </a:extLst>
          </p:cNvPr>
          <p:cNvGrpSpPr/>
          <p:nvPr/>
        </p:nvGrpSpPr>
        <p:grpSpPr>
          <a:xfrm>
            <a:off x="16929" y="2975359"/>
            <a:ext cx="8671445" cy="1810670"/>
            <a:chOff x="11409" y="-146977"/>
            <a:chExt cx="8671445" cy="1810670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778E6788-9400-4AEB-93DB-69C8CEE469CF}"/>
                </a:ext>
              </a:extLst>
            </p:cNvPr>
            <p:cNvGrpSpPr/>
            <p:nvPr/>
          </p:nvGrpSpPr>
          <p:grpSpPr>
            <a:xfrm>
              <a:off x="11409" y="-77595"/>
              <a:ext cx="8550751" cy="1741288"/>
              <a:chOff x="2311" y="-247499"/>
              <a:chExt cx="1732090" cy="6345208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7CCAF4C5-C2A4-46E2-A00A-07BE724D6814}"/>
                  </a:ext>
                </a:extLst>
              </p:cNvPr>
              <p:cNvSpPr/>
              <p:nvPr/>
            </p:nvSpPr>
            <p:spPr>
              <a:xfrm>
                <a:off x="2311" y="-247499"/>
                <a:ext cx="1732090" cy="6345208"/>
              </a:xfrm>
              <a:custGeom>
                <a:avLst/>
                <a:gdLst/>
                <a:ahLst/>
                <a:cxnLst/>
                <a:rect l="l" t="t" r="r" b="b"/>
                <a:pathLst>
                  <a:path w="1732090" h="3529371">
                    <a:moveTo>
                      <a:pt x="0" y="0"/>
                    </a:moveTo>
                    <a:lnTo>
                      <a:pt x="1732090" y="0"/>
                    </a:lnTo>
                    <a:lnTo>
                      <a:pt x="1732090" y="3529371"/>
                    </a:lnTo>
                    <a:lnTo>
                      <a:pt x="0" y="3529371"/>
                    </a:lnTo>
                    <a:close/>
                  </a:path>
                </a:pathLst>
              </a:custGeom>
              <a:solidFill>
                <a:srgbClr val="0B1E60"/>
              </a:solidFill>
            </p:spPr>
          </p:sp>
        </p:grpSp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1E5BDCE0-D6C6-4269-B2C2-1A3199ABECB1}"/>
                </a:ext>
              </a:extLst>
            </p:cNvPr>
            <p:cNvGrpSpPr/>
            <p:nvPr/>
          </p:nvGrpSpPr>
          <p:grpSpPr>
            <a:xfrm>
              <a:off x="142397" y="-146977"/>
              <a:ext cx="8540457" cy="1467367"/>
              <a:chOff x="-57756" y="-1200079"/>
              <a:chExt cx="11409409" cy="3482589"/>
            </a:xfrm>
          </p:grpSpPr>
          <p:sp>
            <p:nvSpPr>
              <p:cNvPr id="17" name="TextBox 4">
                <a:extLst>
                  <a:ext uri="{FF2B5EF4-FFF2-40B4-BE49-F238E27FC236}">
                    <a16:creationId xmlns:a16="http://schemas.microsoft.com/office/drawing/2014/main" id="{F400D14C-C9F6-4ECA-9EB8-A0205D80F3A8}"/>
                  </a:ext>
                </a:extLst>
              </p:cNvPr>
              <p:cNvSpPr txBox="1"/>
              <p:nvPr/>
            </p:nvSpPr>
            <p:spPr>
              <a:xfrm>
                <a:off x="0" y="-1200079"/>
                <a:ext cx="11351653" cy="110908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4159"/>
                  </a:lnSpc>
                  <a:spcBef>
                    <a:spcPct val="0"/>
                  </a:spcBef>
                </a:pPr>
                <a:r>
                  <a:rPr lang="ru-RU" sz="2000" u="none">
                    <a:solidFill>
                      <a:schemeClr val="bg1"/>
                    </a:solidFill>
                    <a:latin typeface="Montserrat Semi-Bold"/>
                  </a:rPr>
                  <a:t>Приоритетная цель</a:t>
                </a:r>
                <a:endParaRPr lang="en-US" sz="2000" u="none">
                  <a:solidFill>
                    <a:srgbClr val="0B1E60"/>
                  </a:solidFill>
                  <a:latin typeface="Montserrat Semi-Bold"/>
                </a:endParaRPr>
              </a:p>
            </p:txBody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A2CA3132-72EC-4079-AC7D-CE2CD7560140}"/>
                  </a:ext>
                </a:extLst>
              </p:cNvPr>
              <p:cNvSpPr txBox="1"/>
              <p:nvPr/>
            </p:nvSpPr>
            <p:spPr>
              <a:xfrm>
                <a:off x="-57756" y="-54976"/>
                <a:ext cx="11359027" cy="23374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ru-RU" sz="1600" spc="-127">
                    <a:solidFill>
                      <a:schemeClr val="bg1"/>
                    </a:solidFill>
                    <a:latin typeface="Raleway"/>
                  </a:rPr>
                  <a:t>Развитие профессиональных компетенций и кадрового потенциала образовательных организаций  </a:t>
                </a:r>
              </a:p>
              <a:p>
                <a:pPr>
                  <a:spcBef>
                    <a:spcPct val="0"/>
                  </a:spcBef>
                </a:pPr>
                <a:r>
                  <a:rPr lang="ru-RU" sz="1600" spc="-127">
                    <a:solidFill>
                      <a:schemeClr val="bg1"/>
                    </a:solidFill>
                    <a:latin typeface="Raleway"/>
                  </a:rPr>
                  <a:t>Обеспечение профессионального развития управленческих и педагогических кадров </a:t>
                </a:r>
              </a:p>
              <a:p>
                <a:pPr>
                  <a:spcBef>
                    <a:spcPct val="0"/>
                  </a:spcBef>
                </a:pPr>
                <a:r>
                  <a:rPr lang="ru-RU" sz="1600" spc="-127">
                    <a:solidFill>
                      <a:schemeClr val="bg1"/>
                    </a:solidFill>
                    <a:latin typeface="Raleway"/>
                  </a:rPr>
                  <a:t>при внедрении новых цифровых решений и технологий</a:t>
                </a:r>
              </a:p>
              <a:p>
                <a:pPr>
                  <a:spcBef>
                    <a:spcPct val="0"/>
                  </a:spcBef>
                </a:pPr>
                <a:endParaRPr lang="ru-RU" sz="1600" spc="-127">
                  <a:solidFill>
                    <a:schemeClr val="bg1"/>
                  </a:solidFill>
                  <a:latin typeface="Raleway"/>
                </a:endParaRPr>
              </a:p>
            </p:txBody>
          </p:sp>
        </p:grp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FED0DD4B-7CB5-0C23-9832-0A07E18C1D4A}"/>
              </a:ext>
            </a:extLst>
          </p:cNvPr>
          <p:cNvSpPr txBox="1"/>
          <p:nvPr/>
        </p:nvSpPr>
        <p:spPr>
          <a:xfrm>
            <a:off x="393653" y="1750628"/>
            <a:ext cx="81396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Привлечение обучающихся образовательных организаций к систематическим занятиям физической культурой и массовым спортом, формирования у них потребности  в здоровом образе жизни, развития студенческого самоуправления, а также развития и популяризации традиций региона в области физической культуры и спорта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2EA30560-E5B1-4836-B344-822CA13A0435}"/>
              </a:ext>
            </a:extLst>
          </p:cNvPr>
          <p:cNvGrpSpPr/>
          <p:nvPr/>
        </p:nvGrpSpPr>
        <p:grpSpPr>
          <a:xfrm>
            <a:off x="-11407" y="-45862"/>
            <a:ext cx="8550751" cy="1319563"/>
            <a:chOff x="0" y="0"/>
            <a:chExt cx="1732090" cy="3529371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11E8455C-217F-4CA7-9F3C-65C43E2BAC36}"/>
                </a:ext>
              </a:extLst>
            </p:cNvPr>
            <p:cNvSpPr/>
            <p:nvPr/>
          </p:nvSpPr>
          <p:spPr>
            <a:xfrm>
              <a:off x="0" y="0"/>
              <a:ext cx="1732090" cy="3529371"/>
            </a:xfrm>
            <a:custGeom>
              <a:avLst/>
              <a:gdLst/>
              <a:ahLst/>
              <a:cxnLst/>
              <a:rect l="l" t="t" r="r" b="b"/>
              <a:pathLst>
                <a:path w="1732090" h="3529371">
                  <a:moveTo>
                    <a:pt x="0" y="0"/>
                  </a:moveTo>
                  <a:lnTo>
                    <a:pt x="1732090" y="0"/>
                  </a:lnTo>
                  <a:lnTo>
                    <a:pt x="1732090" y="3529371"/>
                  </a:lnTo>
                  <a:lnTo>
                    <a:pt x="0" y="3529371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6BA045-7959-DF69-0EA0-0176B1192267}"/>
              </a:ext>
            </a:extLst>
          </p:cNvPr>
          <p:cNvSpPr txBox="1"/>
          <p:nvPr/>
        </p:nvSpPr>
        <p:spPr>
          <a:xfrm>
            <a:off x="907649" y="143394"/>
            <a:ext cx="9271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spc="-134">
                <a:solidFill>
                  <a:schemeClr val="bg1"/>
                </a:solidFill>
                <a:latin typeface="Raleway"/>
              </a:rPr>
              <a:t>«Основные вопросы создания и развития </a:t>
            </a:r>
          </a:p>
          <a:p>
            <a:pPr>
              <a:spcBef>
                <a:spcPct val="0"/>
              </a:spcBef>
            </a:pPr>
            <a:r>
              <a:rPr lang="ru-RU" sz="1800" spc="-134">
                <a:solidFill>
                  <a:schemeClr val="bg1"/>
                </a:solidFill>
                <a:latin typeface="Raleway"/>
              </a:rPr>
              <a:t>студенческих спортивных клубов</a:t>
            </a:r>
          </a:p>
          <a:p>
            <a:pPr>
              <a:spcBef>
                <a:spcPct val="0"/>
              </a:spcBef>
            </a:pPr>
            <a:r>
              <a:rPr lang="ru-RU" sz="1800" spc="-134">
                <a:solidFill>
                  <a:schemeClr val="bg1"/>
                </a:solidFill>
                <a:latin typeface="Raleway"/>
              </a:rPr>
              <a:t>в профессиональных образовательных организациях»</a:t>
            </a:r>
            <a:endParaRPr lang="ru-RU" sz="1100" spc="-134">
              <a:solidFill>
                <a:schemeClr val="bg1"/>
              </a:solidFill>
              <a:latin typeface="Raleway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F36895-2120-9D6D-A3E0-71969CD00762}"/>
              </a:ext>
            </a:extLst>
          </p:cNvPr>
          <p:cNvSpPr txBox="1"/>
          <p:nvPr/>
        </p:nvSpPr>
        <p:spPr>
          <a:xfrm>
            <a:off x="-616807" y="1088966"/>
            <a:ext cx="5183691" cy="5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Студенческий спортивный клуб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D4E5A7BB-C9C4-6544-DEFB-CA7EF5BF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5630" y="131878"/>
            <a:ext cx="722019" cy="912952"/>
          </a:xfrm>
          <a:prstGeom prst="rect">
            <a:avLst/>
          </a:prstGeom>
        </p:spPr>
      </p:pic>
      <p:sp>
        <p:nvSpPr>
          <p:cNvPr id="33" name="Прямоугольник 32" descr="Group">
            <a:extLst>
              <a:ext uri="{FF2B5EF4-FFF2-40B4-BE49-F238E27FC236}">
                <a16:creationId xmlns:a16="http://schemas.microsoft.com/office/drawing/2014/main" id="{D71A4E9D-8849-5ED8-2C8E-BF7DA7147E4F}"/>
              </a:ext>
            </a:extLst>
          </p:cNvPr>
          <p:cNvSpPr/>
          <p:nvPr/>
        </p:nvSpPr>
        <p:spPr>
          <a:xfrm>
            <a:off x="6457683" y="86294"/>
            <a:ext cx="1043437" cy="104343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8E00B71A-DD2D-5C6B-6246-794648E79BFE}"/>
              </a:ext>
            </a:extLst>
          </p:cNvPr>
          <p:cNvSpPr txBox="1"/>
          <p:nvPr/>
        </p:nvSpPr>
        <p:spPr>
          <a:xfrm>
            <a:off x="9664683" y="113306"/>
            <a:ext cx="6790195" cy="2320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ОВЫШЕНИ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ПРОФЕССИОНАЛЬНЫХ КОМПЕТЕНЦИЙ  СПЕЦИАЛИСТОВ </a:t>
            </a:r>
          </a:p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ФИЗКУЛЬТУРНО-СПОРТИВНОГО ПРОФИЛЯ</a:t>
            </a:r>
          </a:p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83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6" name="Group 5">
            <a:extLst>
              <a:ext uri="{FF2B5EF4-FFF2-40B4-BE49-F238E27FC236}">
                <a16:creationId xmlns:a16="http://schemas.microsoft.com/office/drawing/2014/main" id="{81135581-15C2-AD6B-D098-1DFC93930D48}"/>
              </a:ext>
            </a:extLst>
          </p:cNvPr>
          <p:cNvGrpSpPr/>
          <p:nvPr/>
        </p:nvGrpSpPr>
        <p:grpSpPr>
          <a:xfrm>
            <a:off x="15745811" y="9258300"/>
            <a:ext cx="3042138" cy="629670"/>
            <a:chOff x="0" y="0"/>
            <a:chExt cx="4056184" cy="839560"/>
          </a:xfrm>
        </p:grpSpPr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917AE4D3-7DE0-C793-4188-CDE9C3C5BFB6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C6ED63F6-9658-BD62-692A-CD3D55953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40" name="TextBox 16">
            <a:extLst>
              <a:ext uri="{FF2B5EF4-FFF2-40B4-BE49-F238E27FC236}">
                <a16:creationId xmlns:a16="http://schemas.microsoft.com/office/drawing/2014/main" id="{F7D02C26-AAA0-083C-020E-C7E43D7CB1C7}"/>
              </a:ext>
            </a:extLst>
          </p:cNvPr>
          <p:cNvSpPr txBox="1"/>
          <p:nvPr/>
        </p:nvSpPr>
        <p:spPr>
          <a:xfrm>
            <a:off x="10060738" y="2405973"/>
            <a:ext cx="8095159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ФГБУ «ФЦОМОФВ» – федеральное государственное учреждение, координирующее деятельность по развитию физической культуры и спорта           в сфере общего и дополнительного образования на территории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ФГБУ «ФЦОМОФВ»  сотрудничает с ведущими специалистами в области теории и методики физического воспитания, авторами учебников, учебных пособий, методических рекомендаций, лучшими специалистами-практиками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Программы дополнительного профессионального образования сформированы с учетом современных требований к деятельности в сфере образования физкультурно-спортивной направленности, обеспечены комплектом учебно-методических материалов с возможностью их использования после окончания обучения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Качество и актуальность предлагаемых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программ и нормативных методических материалов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1C7CC10-BBDD-2A63-6334-BCDB3D5FD0D8}"/>
              </a:ext>
            </a:extLst>
          </p:cNvPr>
          <p:cNvGrpSpPr/>
          <p:nvPr/>
        </p:nvGrpSpPr>
        <p:grpSpPr>
          <a:xfrm>
            <a:off x="16930" y="5469561"/>
            <a:ext cx="5582126" cy="3646584"/>
            <a:chOff x="50222" y="517"/>
            <a:chExt cx="9420739" cy="1485902"/>
          </a:xfrm>
        </p:grpSpPr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7A3D4F42-3DBE-FD43-BF32-B2541C701422}"/>
                </a:ext>
              </a:extLst>
            </p:cNvPr>
            <p:cNvGrpSpPr/>
            <p:nvPr/>
          </p:nvGrpSpPr>
          <p:grpSpPr>
            <a:xfrm>
              <a:off x="50222" y="517"/>
              <a:ext cx="8550751" cy="1485902"/>
              <a:chOff x="4218" y="1227"/>
              <a:chExt cx="1732090" cy="3529371"/>
            </a:xfrm>
          </p:grpSpPr>
          <p:sp>
            <p:nvSpPr>
              <p:cNvPr id="46" name="Freeform 4">
                <a:extLst>
                  <a:ext uri="{FF2B5EF4-FFF2-40B4-BE49-F238E27FC236}">
                    <a16:creationId xmlns:a16="http://schemas.microsoft.com/office/drawing/2014/main" id="{AC38CECB-A588-D3A7-4522-044B95CAF23E}"/>
                  </a:ext>
                </a:extLst>
              </p:cNvPr>
              <p:cNvSpPr/>
              <p:nvPr/>
            </p:nvSpPr>
            <p:spPr>
              <a:xfrm>
                <a:off x="4218" y="1227"/>
                <a:ext cx="1732090" cy="3529371"/>
              </a:xfrm>
              <a:custGeom>
                <a:avLst/>
                <a:gdLst/>
                <a:ahLst/>
                <a:cxnLst/>
                <a:rect l="l" t="t" r="r" b="b"/>
                <a:pathLst>
                  <a:path w="1732090" h="3529371">
                    <a:moveTo>
                      <a:pt x="0" y="0"/>
                    </a:moveTo>
                    <a:lnTo>
                      <a:pt x="1732090" y="0"/>
                    </a:lnTo>
                    <a:lnTo>
                      <a:pt x="1732090" y="3529371"/>
                    </a:lnTo>
                    <a:lnTo>
                      <a:pt x="0" y="3529371"/>
                    </a:lnTo>
                    <a:close/>
                  </a:path>
                </a:pathLst>
              </a:custGeom>
              <a:solidFill>
                <a:srgbClr val="0B1E60"/>
              </a:solidFill>
            </p:spPr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111532-3B4D-F96E-3768-5C864EDCC85A}"/>
                </a:ext>
              </a:extLst>
            </p:cNvPr>
            <p:cNvSpPr txBox="1"/>
            <p:nvPr/>
          </p:nvSpPr>
          <p:spPr>
            <a:xfrm>
              <a:off x="199215" y="147378"/>
              <a:ext cx="9271746" cy="546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chemeClr val="bg1"/>
                  </a:solidFill>
                  <a:latin typeface="Raleway"/>
                </a:rPr>
                <a:t>ФГБУ «ФЦОМОФВ» </a:t>
              </a:r>
            </a:p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chemeClr val="bg1"/>
                  </a:solidFill>
                  <a:latin typeface="Raleway"/>
                </a:rPr>
                <a:t>осуществляет образовательные услуги по дополнительным профессиональным программам</a:t>
              </a:r>
              <a:r>
                <a:rPr lang="ru-RU" sz="1100" spc="-134">
                  <a:solidFill>
                    <a:schemeClr val="bg1"/>
                  </a:solidFill>
                  <a:latin typeface="Raleway"/>
                </a:rPr>
                <a:t>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3923796-70DE-B3D8-126A-965272B18E8F}"/>
                </a:ext>
              </a:extLst>
            </p:cNvPr>
            <p:cNvSpPr txBox="1"/>
            <p:nvPr/>
          </p:nvSpPr>
          <p:spPr>
            <a:xfrm>
              <a:off x="74843" y="703110"/>
              <a:ext cx="9334478" cy="376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rgbClr val="FFC000"/>
                  </a:solidFill>
                  <a:latin typeface="Raleway"/>
                </a:rPr>
                <a:t>Лицензии № 039814 от 26 декабря 2018 г., </a:t>
              </a:r>
            </a:p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rgbClr val="FFC000"/>
                  </a:solidFill>
                  <a:latin typeface="Raleway"/>
                </a:rPr>
                <a:t>выданной Департаментом образования </a:t>
              </a:r>
            </a:p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rgbClr val="FFC000"/>
                  </a:solidFill>
                  <a:latin typeface="Raleway"/>
                </a:rPr>
                <a:t>города Москвы</a:t>
              </a:r>
              <a:endParaRPr lang="en-US" sz="1800" spc="-134">
                <a:solidFill>
                  <a:srgbClr val="FFC000"/>
                </a:solidFill>
                <a:latin typeface="Raleway"/>
              </a:endParaRPr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CF8AED7-7293-0114-C626-B8751778FF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833" t="25555" r="34584" b="23689"/>
          <a:stretch/>
        </p:blipFill>
        <p:spPr>
          <a:xfrm>
            <a:off x="5599055" y="4870464"/>
            <a:ext cx="3544945" cy="5166480"/>
          </a:xfrm>
          <a:prstGeom prst="rect">
            <a:avLst/>
          </a:prstGeom>
        </p:spPr>
      </p:pic>
      <p:pic>
        <p:nvPicPr>
          <p:cNvPr id="52" name="Рисунок 51" descr="Театр со сплошной заливкой">
            <a:extLst>
              <a:ext uri="{FF2B5EF4-FFF2-40B4-BE49-F238E27FC236}">
                <a16:creationId xmlns:a16="http://schemas.microsoft.com/office/drawing/2014/main" id="{1FE0F0DD-8077-7A3D-A24C-3C2977B0C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569918" y="347903"/>
            <a:ext cx="1100282" cy="11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4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B5B4D58C-3FDC-485F-8C43-7A883DF66603}"/>
              </a:ext>
            </a:extLst>
          </p:cNvPr>
          <p:cNvGrpSpPr/>
          <p:nvPr/>
        </p:nvGrpSpPr>
        <p:grpSpPr>
          <a:xfrm>
            <a:off x="6144429" y="-12381"/>
            <a:ext cx="12143571" cy="1488356"/>
            <a:chOff x="0" y="0"/>
            <a:chExt cx="2097254" cy="3479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4F96FFD9-8E5D-4BAE-ABCD-BF28580BAA19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3063" y="-16754"/>
            <a:ext cx="6199911" cy="10287000"/>
            <a:chOff x="0" y="0"/>
            <a:chExt cx="209725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306820" y="195974"/>
            <a:ext cx="11649086" cy="10402649"/>
            <a:chOff x="-840797" y="-3406176"/>
            <a:chExt cx="10157128" cy="13870201"/>
          </a:xfrm>
        </p:grpSpPr>
        <p:sp>
          <p:nvSpPr>
            <p:cNvPr id="5" name="TextBox 5"/>
            <p:cNvSpPr txBox="1"/>
            <p:nvPr/>
          </p:nvSpPr>
          <p:spPr>
            <a:xfrm>
              <a:off x="-840797" y="-1216097"/>
              <a:ext cx="10127807" cy="116801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1. Нормативно-правовое и организационно-методическое обеспечение деятельности организаций дополнительного образования физкультурно-спортивной направленности в рамках Федерального закона от 30.04.2021 № 127-ФЗ - 36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2.  Организация и проведение учебного процесса по дополнительным общеобразовательным программам в области физической культуры и спорта - 36 ак.ч.</a:t>
              </a:r>
            </a:p>
            <a:p>
              <a:pPr marL="482282" marR="0" lvl="1" indent="-2286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 startAt="3"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Разработка дополнительных образовательных программ спортивной подготовки - 36 ак.ч.</a:t>
              </a:r>
            </a:p>
            <a:p>
              <a:pPr marL="482282" marR="0" lvl="1" indent="-2286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 startAt="4"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Создание и организация деятельности школьных спортивных клубов -16 ак.ч.</a:t>
              </a:r>
            </a:p>
            <a:p>
              <a:pPr marL="482282" marR="0" lvl="1" indent="-2286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 startAt="4"/>
                <a:tabLst/>
                <a:defRPr/>
              </a:pPr>
              <a:r>
                <a:rPr kumimoji="0" lang="ru-RU" sz="135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Создание и организация деятельности студенческих спортивных клубов 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-16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6. Теоретические и организационно-методические основы физической культуры обучающихся с ограниченными возможностями здоровья- 36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7. Организация и проведение занятий адаптивной физической культурой с детьми с ОВЗ в дополнительном образовании - 36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8. Организация и проведение спортивно-массовых мероприятий -36 ак.ч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9. Организация и методика обучения плаванию в образовательных организациях в условиях реализации Примерной рабочей программы учебного предмета «Физическая культура» (модуль «Плавание»), включающей 36-часовую программу обучения - 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36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srgbClr val="FF0000"/>
                  </a:solidFill>
                  <a:latin typeface="Montserrat Semi-Bold"/>
                </a:rPr>
                <a:t>10. Профориентационная деятельность по направлению «Физическая культура и спорт в образовании»- 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11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. 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Подготовка к профессиональным конкурсам по направлению физическая культура и спорт в образовании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: «Мастерская победителя» («Сердце отдаю детям», 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 -16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srgbClr val="FF0000"/>
                  </a:solidFill>
                  <a:latin typeface="Montserrat Semi-Bold"/>
                </a:rPr>
                <a:t>12. Современные технологии преподавания учебного предмета «Физическая культура» в общеобразовательных организациях- 36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13.  Методика преподавания учебного предмета «Физическая культура» в общеобразовательных организациях по линии учебников  (А.П. Матвеева)- 72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14. Организация и методика проведения занятий по тэг-регби в условиях общеобразовательной организации - 48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15. Социальное проектирование в области физической культуры и спорта: от идеи до гранта -72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16. Программы ПК в рамках взаимодействия с общероссийскими общественными федерациями по видам спорта 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540479" y="-3406176"/>
              <a:ext cx="9856810" cy="841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81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3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76AE892A-98FA-4169-9D8F-EA2DF0602400}"/>
              </a:ext>
            </a:extLst>
          </p:cNvPr>
          <p:cNvGrpSpPr/>
          <p:nvPr/>
        </p:nvGrpSpPr>
        <p:grpSpPr>
          <a:xfrm>
            <a:off x="338222" y="1390730"/>
            <a:ext cx="4859372" cy="1953829"/>
            <a:chOff x="0" y="330918"/>
            <a:chExt cx="6479162" cy="2605106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098BC50E-BEDF-49D7-8088-C1576452E522}"/>
                </a:ext>
              </a:extLst>
            </p:cNvPr>
            <p:cNvSpPr txBox="1"/>
            <p:nvPr/>
          </p:nvSpPr>
          <p:spPr>
            <a:xfrm>
              <a:off x="0" y="2429294"/>
              <a:ext cx="6343797" cy="50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07D49F6E-4E0F-474B-A1D2-906842FEFC84}"/>
                </a:ext>
              </a:extLst>
            </p:cNvPr>
            <p:cNvSpPr txBox="1"/>
            <p:nvPr/>
          </p:nvSpPr>
          <p:spPr>
            <a:xfrm>
              <a:off x="135365" y="330918"/>
              <a:ext cx="6343797" cy="198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624" b="0" i="0" u="none" strike="noStrike" kern="1200" cap="none" spc="-13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Категории слушателей </a:t>
              </a:r>
              <a:endParaRPr kumimoji="0" lang="en-US" sz="4624" b="0" i="0" u="none" strike="noStrike" kern="1200" cap="none" spc="-13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4811C332-A41C-485C-BB8F-DE6827B8664B}"/>
              </a:ext>
            </a:extLst>
          </p:cNvPr>
          <p:cNvGrpSpPr/>
          <p:nvPr/>
        </p:nvGrpSpPr>
        <p:grpSpPr>
          <a:xfrm>
            <a:off x="36254" y="3549625"/>
            <a:ext cx="5715000" cy="2931572"/>
            <a:chOff x="-478285" y="-397065"/>
            <a:chExt cx="10404250" cy="3908763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3906436B-DA44-41E3-9010-81BF96128FF2}"/>
                </a:ext>
              </a:extLst>
            </p:cNvPr>
            <p:cNvSpPr txBox="1"/>
            <p:nvPr/>
          </p:nvSpPr>
          <p:spPr>
            <a:xfrm>
              <a:off x="-478285" y="-397065"/>
              <a:ext cx="10404250" cy="3908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руководители образовательных организаций 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руководители школьных и студенческих  спортивных клубов 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учителя физической культуры 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педагоги дополнительного образования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тренеры-преподаватели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методисты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педагоги-организаторы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402040B-7304-445C-8FE2-0A0DE3734099}"/>
                </a:ext>
              </a:extLst>
            </p:cNvPr>
            <p:cNvSpPr txBox="1"/>
            <p:nvPr/>
          </p:nvSpPr>
          <p:spPr>
            <a:xfrm>
              <a:off x="0" y="-47625"/>
              <a:ext cx="9856809" cy="949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81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75" b="0" i="0" u="none" strike="noStrike" kern="1200" cap="none" spc="-134" normalizeH="0" baseline="0" noProof="0">
                <a:ln>
                  <a:noFill/>
                </a:ln>
                <a:solidFill>
                  <a:srgbClr val="0B1E60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sp>
        <p:nvSpPr>
          <p:cNvPr id="16" name="TextBox 3">
            <a:extLst>
              <a:ext uri="{FF2B5EF4-FFF2-40B4-BE49-F238E27FC236}">
                <a16:creationId xmlns:a16="http://schemas.microsoft.com/office/drawing/2014/main" id="{D441A72A-C4C2-446C-B797-E08C89117CDF}"/>
              </a:ext>
            </a:extLst>
          </p:cNvPr>
          <p:cNvSpPr txBox="1"/>
          <p:nvPr/>
        </p:nvSpPr>
        <p:spPr>
          <a:xfrm>
            <a:off x="6620892" y="223188"/>
            <a:ext cx="872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-19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Программы повышения квалификации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-19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16 программ</a:t>
            </a:r>
            <a:endParaRPr kumimoji="0" lang="en-US" sz="3600" b="0" i="0" u="none" strike="noStrike" kern="1200" cap="none" spc="-192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3EB87352-91A5-45CD-83B2-02471407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0981" y="255948"/>
            <a:ext cx="911082" cy="1152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A5F715-5FAE-4EDC-B902-9EACA445448F}"/>
              </a:ext>
            </a:extLst>
          </p:cNvPr>
          <p:cNvSpPr txBox="1"/>
          <p:nvPr/>
        </p:nvSpPr>
        <p:spPr>
          <a:xfrm>
            <a:off x="16383000" y="29746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9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2022 год</a:t>
            </a:r>
            <a:endParaRPr kumimoji="0" lang="en-US" sz="3200" b="0" i="0" u="none" strike="noStrike" kern="1200" cap="none" spc="-192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A7C5FB81-7FEF-A96F-4606-3DB6C1F462EB}"/>
              </a:ext>
            </a:extLst>
          </p:cNvPr>
          <p:cNvGrpSpPr/>
          <p:nvPr/>
        </p:nvGrpSpPr>
        <p:grpSpPr>
          <a:xfrm>
            <a:off x="14401802" y="678292"/>
            <a:ext cx="3042138" cy="645319"/>
            <a:chOff x="0" y="-9526"/>
            <a:chExt cx="4056184" cy="860425"/>
          </a:xfrm>
        </p:grpSpPr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04838F77-57FC-5D04-8B83-2D45EB7BA2BF}"/>
                </a:ext>
              </a:extLst>
            </p:cNvPr>
            <p:cNvSpPr txBox="1"/>
            <p:nvPr/>
          </p:nvSpPr>
          <p:spPr>
            <a:xfrm>
              <a:off x="889407" y="-9526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B3EF35B0-8E54-43A6-3793-0CC938680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pic>
        <p:nvPicPr>
          <p:cNvPr id="28" name="Рисунок 27" descr="Театр со сплошной заливкой">
            <a:extLst>
              <a:ext uri="{FF2B5EF4-FFF2-40B4-BE49-F238E27FC236}">
                <a16:creationId xmlns:a16="http://schemas.microsoft.com/office/drawing/2014/main" id="{801B65B0-FF7F-89C3-1B7C-58513BFA1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6330" y="364804"/>
            <a:ext cx="1100282" cy="1100282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F585F0E-E5DD-5C40-7EA9-EF91A089E21E}"/>
              </a:ext>
            </a:extLst>
          </p:cNvPr>
          <p:cNvGrpSpPr/>
          <p:nvPr/>
        </p:nvGrpSpPr>
        <p:grpSpPr>
          <a:xfrm>
            <a:off x="227811" y="3101413"/>
            <a:ext cx="4845692" cy="382271"/>
            <a:chOff x="9327508" y="4292600"/>
            <a:chExt cx="4845692" cy="382271"/>
          </a:xfrm>
        </p:grpSpPr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EEA30BF1-ACE7-1788-68D3-E58E41B7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4292600"/>
              <a:ext cx="606325" cy="382271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3720D91E-1B12-7D7F-552F-FCD6F1F2EDB6}"/>
                </a:ext>
              </a:extLst>
            </p:cNvPr>
            <p:cNvCxnSpPr/>
            <p:nvPr/>
          </p:nvCxnSpPr>
          <p:spPr>
            <a:xfrm>
              <a:off x="120707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3E09B68-B277-9A25-50C0-75436107563E}"/>
                </a:ext>
              </a:extLst>
            </p:cNvPr>
            <p:cNvCxnSpPr/>
            <p:nvPr/>
          </p:nvCxnSpPr>
          <p:spPr>
            <a:xfrm>
              <a:off x="93275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CE82A09-380D-0236-FAFF-9907E6C9D64E}"/>
              </a:ext>
            </a:extLst>
          </p:cNvPr>
          <p:cNvSpPr txBox="1"/>
          <p:nvPr/>
        </p:nvSpPr>
        <p:spPr>
          <a:xfrm>
            <a:off x="876522" y="6218578"/>
            <a:ext cx="4463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 окончании обучения выдается  удостоверение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государственного образца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44430-8786-7D29-3D48-EEADFB3877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84" t="13615" r="10833" b="11648"/>
          <a:stretch/>
        </p:blipFill>
        <p:spPr>
          <a:xfrm>
            <a:off x="524442" y="7218604"/>
            <a:ext cx="5188825" cy="282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8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">
            <a:extLst>
              <a:ext uri="{FF2B5EF4-FFF2-40B4-BE49-F238E27FC236}">
                <a16:creationId xmlns:a16="http://schemas.microsoft.com/office/drawing/2014/main" id="{9653F8F7-C2B5-4A7E-9E03-A49A4EF54331}"/>
              </a:ext>
            </a:extLst>
          </p:cNvPr>
          <p:cNvGrpSpPr/>
          <p:nvPr/>
        </p:nvGrpSpPr>
        <p:grpSpPr>
          <a:xfrm>
            <a:off x="6401593" y="255948"/>
            <a:ext cx="7180140" cy="856564"/>
            <a:chOff x="0" y="0"/>
            <a:chExt cx="1732090" cy="3529371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366A3C4E-9961-4540-992B-E993E5F9FD17}"/>
                </a:ext>
              </a:extLst>
            </p:cNvPr>
            <p:cNvSpPr/>
            <p:nvPr/>
          </p:nvSpPr>
          <p:spPr>
            <a:xfrm>
              <a:off x="0" y="0"/>
              <a:ext cx="1732090" cy="3529371"/>
            </a:xfrm>
            <a:custGeom>
              <a:avLst/>
              <a:gdLst/>
              <a:ahLst/>
              <a:cxnLst/>
              <a:rect l="l" t="t" r="r" b="b"/>
              <a:pathLst>
                <a:path w="1732090" h="3529371">
                  <a:moveTo>
                    <a:pt x="0" y="0"/>
                  </a:moveTo>
                  <a:lnTo>
                    <a:pt x="1732090" y="0"/>
                  </a:lnTo>
                  <a:lnTo>
                    <a:pt x="1732090" y="3529371"/>
                  </a:lnTo>
                  <a:lnTo>
                    <a:pt x="0" y="3529371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3063" y="-27214"/>
            <a:ext cx="6199911" cy="10287000"/>
            <a:chOff x="0" y="0"/>
            <a:chExt cx="209725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76AE892A-98FA-4169-9D8F-EA2DF0602400}"/>
              </a:ext>
            </a:extLst>
          </p:cNvPr>
          <p:cNvGrpSpPr/>
          <p:nvPr/>
        </p:nvGrpSpPr>
        <p:grpSpPr>
          <a:xfrm>
            <a:off x="609600" y="649083"/>
            <a:ext cx="4757848" cy="2195192"/>
            <a:chOff x="0" y="9101"/>
            <a:chExt cx="6343797" cy="2926923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098BC50E-BEDF-49D7-8088-C1576452E522}"/>
                </a:ext>
              </a:extLst>
            </p:cNvPr>
            <p:cNvSpPr txBox="1"/>
            <p:nvPr/>
          </p:nvSpPr>
          <p:spPr>
            <a:xfrm>
              <a:off x="0" y="2429294"/>
              <a:ext cx="6343797" cy="50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2"/>
                </a:lnSpc>
                <a:spcBef>
                  <a:spcPct val="0"/>
                </a:spcBef>
              </a:pPr>
              <a:r>
                <a:rPr lang="en-US" sz="2325">
                  <a:solidFill>
                    <a:srgbClr val="FFFFFF"/>
                  </a:solidFill>
                  <a:latin typeface="Raleway Thin"/>
                </a:rPr>
                <a:t> 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07D49F6E-4E0F-474B-A1D2-906842FEFC84}"/>
                </a:ext>
              </a:extLst>
            </p:cNvPr>
            <p:cNvSpPr txBox="1"/>
            <p:nvPr/>
          </p:nvSpPr>
          <p:spPr>
            <a:xfrm>
              <a:off x="0" y="9101"/>
              <a:ext cx="6343797" cy="198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12"/>
                </a:lnSpc>
                <a:spcBef>
                  <a:spcPct val="0"/>
                </a:spcBef>
              </a:pPr>
              <a:r>
                <a:rPr lang="ru-RU" sz="4624" spc="-138">
                  <a:solidFill>
                    <a:srgbClr val="FFFFFF"/>
                  </a:solidFill>
                  <a:latin typeface="Raleway"/>
                </a:rPr>
                <a:t>Участники семинаров</a:t>
              </a:r>
              <a:endParaRPr lang="en-US" sz="4624" spc="-138">
                <a:solidFill>
                  <a:srgbClr val="FFFFFF"/>
                </a:solidFill>
                <a:latin typeface="Raleway"/>
              </a:endParaRPr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4811C332-A41C-485C-BB8F-DE6827B8664B}"/>
              </a:ext>
            </a:extLst>
          </p:cNvPr>
          <p:cNvGrpSpPr/>
          <p:nvPr/>
        </p:nvGrpSpPr>
        <p:grpSpPr>
          <a:xfrm>
            <a:off x="268581" y="3214484"/>
            <a:ext cx="5715000" cy="4841886"/>
            <a:chOff x="-277447" y="-47625"/>
            <a:chExt cx="10404250" cy="6455849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3906436B-DA44-41E3-9010-81BF96128FF2}"/>
                </a:ext>
              </a:extLst>
            </p:cNvPr>
            <p:cNvSpPr txBox="1"/>
            <p:nvPr/>
          </p:nvSpPr>
          <p:spPr>
            <a:xfrm>
              <a:off x="-277447" y="960578"/>
              <a:ext cx="10404250" cy="5447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руководители образовательных организаций 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руководители школьных спортивных клубов 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учителя физической культуры 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педагоги дополнительного образования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тренеры-преподаватели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методисты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педагоги-организаторы</a:t>
              </a:r>
            </a:p>
            <a:p>
              <a:pPr algn="l">
                <a:lnSpc>
                  <a:spcPts val="2730"/>
                </a:lnSpc>
              </a:pPr>
              <a:endParaRPr lang="en-US" sz="2349">
                <a:solidFill>
                  <a:srgbClr val="000000"/>
                </a:solidFill>
                <a:latin typeface="Montserrat Semi-Bold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402040B-7304-445C-8FE2-0A0DE3734099}"/>
                </a:ext>
              </a:extLst>
            </p:cNvPr>
            <p:cNvSpPr txBox="1"/>
            <p:nvPr/>
          </p:nvSpPr>
          <p:spPr>
            <a:xfrm>
              <a:off x="0" y="-47625"/>
              <a:ext cx="9856809" cy="949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7"/>
                </a:lnSpc>
                <a:spcBef>
                  <a:spcPct val="0"/>
                </a:spcBef>
              </a:pPr>
              <a:endParaRPr lang="en-US" sz="4475" spc="-134">
                <a:solidFill>
                  <a:srgbClr val="0B1E60"/>
                </a:solidFill>
                <a:latin typeface="Raleway"/>
              </a:endParaRPr>
            </a:p>
          </p:txBody>
        </p:sp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61147A90-7882-44BD-B203-CFB06A9FCA6B}"/>
              </a:ext>
            </a:extLst>
          </p:cNvPr>
          <p:cNvGrpSpPr/>
          <p:nvPr/>
        </p:nvGrpSpPr>
        <p:grpSpPr>
          <a:xfrm>
            <a:off x="6172200" y="1408170"/>
            <a:ext cx="11819509" cy="8741419"/>
            <a:chOff x="-780972" y="-3406176"/>
            <a:chExt cx="11265711" cy="11655227"/>
          </a:xfrm>
        </p:grpSpPr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92D87DDC-B187-4431-BDB2-6645A80FB3B7}"/>
                </a:ext>
              </a:extLst>
            </p:cNvPr>
            <p:cNvSpPr txBox="1"/>
            <p:nvPr/>
          </p:nvSpPr>
          <p:spPr>
            <a:xfrm>
              <a:off x="-780972" y="-3292571"/>
              <a:ext cx="11265711" cy="11541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1. Открытие студенческих спортивных клубов в профессиональных образовательных организациях.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2. «Обучение плаванию в общеобразовательных организациях на основе примерной рабочей программы учебного предмета физическая культура (модуль «Плавание») (36-часовая программа обучения плаванию одобренная решением ФУМО по образованию протокол от 24.12.2020 № 5/20.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3. «Применение современных технологий и методик адаптивной физической культуры и спорта для повышения уровня физической подготовленности лиц с ОВЗ и инвалидов, и их вовлечение в параолимпийское движение».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4. Проектная деятельность в рамках учебного предмета «Физическая культура» по  модулям: «Футбол», «Хоккей» , «Плавание» , «Гандбол» , «Самбо».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5. «Механизм реализации примерных дополнительных образовательных программ спортивной подготовки».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6. «Структура и содержание дополнительных образовательных программ спортивной подготовки для организаций дополнительного образования физкультурно-спортивной направленности (спортивных школ)».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7. «Организация образовательной деятельности для обучающихся с ограниченными возможностями здоровья по дополнительным общеразвивающим программам в области физической культуры и спорта и дополнительным образовательным программам спортивной подготовки».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8. «Организация спортивного отбора и ориентации в системе дополнительного образования физкультурно-спортивной направленности».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9. Обучающий семинар с директорами общеобразовательных организаций, являющихся получателями субсидии из федерального бюджета на создание в общеобразовательных организациях расположенных в сельской местности и малых городах условий для занятий физической культурой и спортом.                           (Тема: "Заполнение форм ежемесячного отчета в системе ЕИП").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10. «Компьютерный спорт в школу». «Компьютерный спорт за здоровый образ жизни».</a:t>
              </a:r>
            </a:p>
            <a:p>
              <a:pPr algn="l">
                <a:lnSpc>
                  <a:spcPts val="2730"/>
                </a:lnSpc>
              </a:pPr>
              <a:endParaRPr lang="en-US" sz="2349">
                <a:solidFill>
                  <a:srgbClr val="000000"/>
                </a:solidFill>
                <a:latin typeface="Montserrat Semi-Bold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F707C7FC-0A86-4F19-8591-837368E55802}"/>
                </a:ext>
              </a:extLst>
            </p:cNvPr>
            <p:cNvSpPr txBox="1"/>
            <p:nvPr/>
          </p:nvSpPr>
          <p:spPr>
            <a:xfrm>
              <a:off x="-540479" y="-3406176"/>
              <a:ext cx="9856810" cy="841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7"/>
                </a:lnSpc>
                <a:spcBef>
                  <a:spcPct val="0"/>
                </a:spcBef>
              </a:pPr>
              <a:endParaRPr lang="en-US" sz="2400" spc="-134">
                <a:latin typeface="Raleway"/>
              </a:endParaRPr>
            </a:p>
          </p:txBody>
        </p:sp>
      </p:grpSp>
      <p:sp>
        <p:nvSpPr>
          <p:cNvPr id="22" name="TextBox 3">
            <a:extLst>
              <a:ext uri="{FF2B5EF4-FFF2-40B4-BE49-F238E27FC236}">
                <a16:creationId xmlns:a16="http://schemas.microsoft.com/office/drawing/2014/main" id="{B1B8F351-90A2-4D6C-8DB1-589A2B12A066}"/>
              </a:ext>
            </a:extLst>
          </p:cNvPr>
          <p:cNvSpPr txBox="1"/>
          <p:nvPr/>
        </p:nvSpPr>
        <p:spPr>
          <a:xfrm>
            <a:off x="6418056" y="338003"/>
            <a:ext cx="87249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spc="-192">
                <a:solidFill>
                  <a:schemeClr val="bg1"/>
                </a:solidFill>
                <a:latin typeface="Raleway"/>
              </a:rPr>
              <a:t>Обучающие семинары</a:t>
            </a:r>
            <a:endParaRPr lang="en-US" sz="3600" spc="-192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3EB87352-91A5-45CD-83B2-02471407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0981" y="255948"/>
            <a:ext cx="911082" cy="1152012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B940B51-7A7A-C41D-B789-E22712254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4600" y="2230630"/>
            <a:ext cx="1511604" cy="1071865"/>
          </a:xfrm>
          <a:prstGeom prst="rect">
            <a:avLst/>
          </a:prstGeom>
        </p:spPr>
      </p:pic>
      <p:grpSp>
        <p:nvGrpSpPr>
          <p:cNvPr id="23" name="Group 5">
            <a:extLst>
              <a:ext uri="{FF2B5EF4-FFF2-40B4-BE49-F238E27FC236}">
                <a16:creationId xmlns:a16="http://schemas.microsoft.com/office/drawing/2014/main" id="{B4B4838A-8F63-EE0D-DDCD-B926845C1D11}"/>
              </a:ext>
            </a:extLst>
          </p:cNvPr>
          <p:cNvGrpSpPr/>
          <p:nvPr/>
        </p:nvGrpSpPr>
        <p:grpSpPr>
          <a:xfrm>
            <a:off x="326108" y="9023156"/>
            <a:ext cx="3042138" cy="629670"/>
            <a:chOff x="0" y="0"/>
            <a:chExt cx="4056184" cy="839560"/>
          </a:xfrm>
        </p:grpSpPr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B7006A5B-6E7B-1A45-B7FE-22AD992B4907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A6895343-795B-1BFE-3A88-9360C7F9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207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FD31CAEF-B9A8-F0DC-9462-FF5014BF9726}"/>
              </a:ext>
            </a:extLst>
          </p:cNvPr>
          <p:cNvGrpSpPr/>
          <p:nvPr/>
        </p:nvGrpSpPr>
        <p:grpSpPr>
          <a:xfrm>
            <a:off x="13063" y="-27214"/>
            <a:ext cx="18264516" cy="10287000"/>
            <a:chOff x="0" y="0"/>
            <a:chExt cx="2097254" cy="3479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4F3ACD2-AED6-9330-ADBD-564B1C80D4D2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53DB41C-2A6B-3906-5561-539906979DEE}"/>
              </a:ext>
            </a:extLst>
          </p:cNvPr>
          <p:cNvGrpSpPr/>
          <p:nvPr/>
        </p:nvGrpSpPr>
        <p:grpSpPr>
          <a:xfrm>
            <a:off x="14038539" y="293186"/>
            <a:ext cx="3123142" cy="2851941"/>
            <a:chOff x="12977950" y="3356572"/>
            <a:chExt cx="3609653" cy="3378219"/>
          </a:xfrm>
        </p:grpSpPr>
        <p:grpSp>
          <p:nvGrpSpPr>
            <p:cNvPr id="2" name="Group 2"/>
            <p:cNvGrpSpPr/>
            <p:nvPr/>
          </p:nvGrpSpPr>
          <p:grpSpPr>
            <a:xfrm>
              <a:off x="13288322" y="3356572"/>
              <a:ext cx="3299281" cy="3227344"/>
              <a:chOff x="0" y="0"/>
              <a:chExt cx="6350000" cy="6350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>
                  <a:alpha val="40000"/>
                </a:srgbClr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2977950" y="3690506"/>
              <a:ext cx="3044297" cy="3044285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6735" t="-45912" r="-19300" b="-48941"/>
                </a:stretch>
              </a:blip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1323509" y="226010"/>
            <a:ext cx="12599956" cy="2173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ru-RU" sz="2448" spc="24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Создание и организация деятельности студенческих спортивных клубов </a:t>
            </a:r>
          </a:p>
          <a:p>
            <a:pPr>
              <a:lnSpc>
                <a:spcPts val="2938"/>
              </a:lnSpc>
            </a:pPr>
            <a:r>
              <a:rPr lang="ru-RU" sz="2448" spc="24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профессиональных образовательных организациях</a:t>
            </a:r>
          </a:p>
          <a:p>
            <a:pPr>
              <a:lnSpc>
                <a:spcPts val="2938"/>
              </a:lnSpc>
            </a:pPr>
            <a:r>
              <a:rPr lang="ru-RU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Категория слушателей: </a:t>
            </a:r>
          </a:p>
          <a:p>
            <a:pPr>
              <a:lnSpc>
                <a:spcPts val="2938"/>
              </a:lnSpc>
            </a:pPr>
            <a:r>
              <a:rPr lang="ru-RU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руководители и заместители руководителей образовательных организаций, </a:t>
            </a:r>
          </a:p>
          <a:p>
            <a:pPr>
              <a:lnSpc>
                <a:spcPts val="2938"/>
              </a:lnSpc>
            </a:pPr>
            <a:r>
              <a:rPr lang="ru-RU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руководители студенческих спортивных клубов</a:t>
            </a:r>
            <a:endParaRPr lang="en-US" spc="12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ts val="2938"/>
              </a:lnSpc>
            </a:pPr>
            <a:endParaRPr lang="en-US" sz="1200" spc="12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3509" y="2125740"/>
            <a:ext cx="10404271" cy="1147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1">
                <a:solidFill>
                  <a:srgbClr val="FFD034"/>
                </a:solidFill>
                <a:latin typeface="Tex Gyre Adventor"/>
              </a:rPr>
              <a:t>Программа -</a:t>
            </a:r>
            <a:r>
              <a:rPr lang="en-US" sz="2101">
                <a:solidFill>
                  <a:srgbClr val="FFD034"/>
                </a:solidFill>
                <a:latin typeface="Tex Gyre Adventor"/>
              </a:rPr>
              <a:t> объём  16 ак.ч.</a:t>
            </a:r>
          </a:p>
          <a:p>
            <a:pPr>
              <a:lnSpc>
                <a:spcPct val="150000"/>
              </a:lnSpc>
            </a:pPr>
            <a:r>
              <a:rPr lang="en-US" sz="1529">
                <a:solidFill>
                  <a:srgbClr val="FFD034"/>
                </a:solidFill>
                <a:latin typeface="Arimo"/>
              </a:rPr>
              <a:t>Форма</a:t>
            </a:r>
            <a:r>
              <a:rPr lang="ru-RU" sz="1529">
                <a:solidFill>
                  <a:srgbClr val="FFD034"/>
                </a:solidFill>
                <a:latin typeface="Arimo"/>
              </a:rPr>
              <a:t> обучения - заочная с использованием дистанционных образовательных технологий в полном объеме</a:t>
            </a:r>
            <a:endParaRPr lang="en-US" sz="1529">
              <a:solidFill>
                <a:srgbClr val="FFD034"/>
              </a:solidFill>
              <a:latin typeface="Arimo"/>
            </a:endParaRPr>
          </a:p>
          <a:p>
            <a:pPr>
              <a:lnSpc>
                <a:spcPct val="150000"/>
              </a:lnSpc>
            </a:pPr>
            <a:endParaRPr lang="en-US" sz="1529">
              <a:solidFill>
                <a:srgbClr val="FFD034"/>
              </a:solidFill>
              <a:latin typeface="Arimo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214644" y="6839246"/>
            <a:ext cx="5536675" cy="387474"/>
            <a:chOff x="0" y="0"/>
            <a:chExt cx="7382233" cy="5166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7382233" cy="690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83630"/>
              <a:ext cx="7382233" cy="42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9335" y="3273042"/>
            <a:ext cx="13334321" cy="2143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ПРОГРАММА </a:t>
            </a:r>
            <a:r>
              <a:rPr lang="ru-RU" sz="16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ОРИЕНТИРОВАНА НА </a:t>
            </a:r>
            <a:r>
              <a:rPr lang="ru-RU" sz="16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ФОРМИРОВАНИЕ КОМПЕТЕНЦИИ СЛУШАТЕЛЕЙ, НЕОБХОДИМЫЕ ДЛЯ ЭФФЕКТИВНОГО УПРАВЛЕНИЯ СТУДЕНЧЕСКИМ СПОРТИВНЫМ КЛУБОМ В СООТВЕТСТВИИ  С СОВРЕМЕННЫМИ ТРЕБОВАНИЯМИ СИСТЕМЫ ОБРАЗОВАНИЯ В ПРОФЕССИОНАЛЬНЫХ ОБРАЗОВАТЕЛЬНЫХ ОРГАНИЗАЦИЯХ  НА ОСВОЕНИЕ  ОСНОВНЫХ ПРОЦЕССОВ УПРАВЛЕНИЯ СТУДЕНЧЕСКИМ СПОРТИВНЫМ КЛУБОМ</a:t>
            </a:r>
            <a:r>
              <a:rPr lang="ru-RU" sz="16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sz="1600" spc="12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2578"/>
              </a:lnSpc>
            </a:pPr>
            <a:endParaRPr lang="en-US" sz="1600" spc="120">
              <a:solidFill>
                <a:srgbClr val="FFFFFF"/>
              </a:solidFill>
              <a:latin typeface="Arimo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4E69564-2B92-07AE-9A8D-67DD35384F7B}"/>
              </a:ext>
            </a:extLst>
          </p:cNvPr>
          <p:cNvGrpSpPr/>
          <p:nvPr/>
        </p:nvGrpSpPr>
        <p:grpSpPr>
          <a:xfrm>
            <a:off x="150601" y="5725571"/>
            <a:ext cx="5191602" cy="4066128"/>
            <a:chOff x="297266" y="3743200"/>
            <a:chExt cx="3837604" cy="2905279"/>
          </a:xfrm>
        </p:grpSpPr>
        <p:sp>
          <p:nvSpPr>
            <p:cNvPr id="8" name="AutoShape 8"/>
            <p:cNvSpPr/>
            <p:nvPr/>
          </p:nvSpPr>
          <p:spPr>
            <a:xfrm>
              <a:off x="297266" y="3743200"/>
              <a:ext cx="3837604" cy="2905279"/>
            </a:xfrm>
            <a:prstGeom prst="rect">
              <a:avLst/>
            </a:prstGeom>
            <a:solidFill>
              <a:srgbClr val="38B6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470148" y="4088360"/>
              <a:ext cx="3554166" cy="18413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Актуальность </a:t>
              </a:r>
            </a:p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изучения Программы определяется </a:t>
              </a:r>
              <a:r>
                <a:rPr lang="ru-RU" sz="1400" u="sng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необходимостью непрерывного профессионального роста руководящих кадров </a:t>
              </a: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при реализации проектов в сфере дополнительного образования: содержание основных процессов создания ССК от инициации до завершения, доступные руководителю ССК практические инструменты и методы, ключевые документы: их назначение, структура    содержание</a:t>
              </a:r>
              <a:endParaRPr lang="ru-RU" sz="1577" spc="157">
                <a:solidFill>
                  <a:schemeClr val="tx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785698F-185F-D29C-ABE9-D2C1D99509E9}"/>
              </a:ext>
            </a:extLst>
          </p:cNvPr>
          <p:cNvGrpSpPr/>
          <p:nvPr/>
        </p:nvGrpSpPr>
        <p:grpSpPr>
          <a:xfrm>
            <a:off x="5716607" y="5725572"/>
            <a:ext cx="6964759" cy="4066128"/>
            <a:chOff x="4621331" y="4208851"/>
            <a:chExt cx="3775612" cy="3050940"/>
          </a:xfrm>
        </p:grpSpPr>
        <p:sp>
          <p:nvSpPr>
            <p:cNvPr id="6" name="AutoShape 6"/>
            <p:cNvSpPr/>
            <p:nvPr/>
          </p:nvSpPr>
          <p:spPr>
            <a:xfrm>
              <a:off x="4621331" y="4208851"/>
              <a:ext cx="3775612" cy="3050940"/>
            </a:xfrm>
            <a:prstGeom prst="rect">
              <a:avLst/>
            </a:prstGeom>
            <a:solidFill>
              <a:srgbClr val="FFD03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4737330" y="4370679"/>
              <a:ext cx="3522601" cy="2544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1. Понимать и применять современную методологию создания ССК и ее ключевые процедуры, инструменты, подходы.</a:t>
              </a:r>
            </a:p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2. Пользоваться основными инструментами создания ССК на практике. </a:t>
              </a:r>
            </a:p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3. Эффективно планировать и оценивать состояние развития ССК.</a:t>
              </a:r>
            </a:p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4. Управлять ССК в условиях ограниченных ресурсов, работая в команде и взаимодействуя с другими участниками ССК.</a:t>
              </a:r>
            </a:p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5. Управлять функциональными областями – интеграцией, содержанием, сроками, затратами, качеством, персоналом, рисками, коммуникациями.</a:t>
              </a:r>
            </a:p>
            <a:p>
              <a:pPr>
                <a:lnSpc>
                  <a:spcPts val="1893"/>
                </a:lnSpc>
                <a:spcBef>
                  <a:spcPct val="0"/>
                </a:spcBef>
              </a:pPr>
              <a:r>
                <a:rPr lang="ru-RU" sz="1400" spc="157">
                  <a:solidFill>
                    <a:schemeClr val="tx2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6. Самостоятельно разрабатывать нормативное сопровождение деятельности ССК, осуществлять планирование и контроль, управлять коммуникациями, затратами и командой ССК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210213" y="3350307"/>
            <a:ext cx="4675752" cy="81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400" spc="27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ФЕДЧЕНКО НИКОЛАЙ СЕМЕНОВИЧ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12163" y="4177266"/>
            <a:ext cx="5212433" cy="6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00">
                <a:solidFill>
                  <a:srgbClr val="FFFFFF"/>
                </a:solidFill>
                <a:latin typeface="Open Sans Light"/>
              </a:rPr>
              <a:t>Директор ФГБУ «ФЦОМОФВ»</a:t>
            </a:r>
          </a:p>
          <a:p>
            <a:pPr algn="ctr">
              <a:lnSpc>
                <a:spcPts val="2804"/>
              </a:lnSpc>
            </a:pPr>
            <a:r>
              <a:rPr lang="en-US" sz="1600">
                <a:solidFill>
                  <a:srgbClr val="FFFFFF"/>
                </a:solidFill>
                <a:latin typeface="Open Sans Light"/>
              </a:rPr>
              <a:t>Кандидат педагогических наук</a:t>
            </a: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342EC066-A704-2FC6-ED31-DCBE501F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  <p:grpSp>
        <p:nvGrpSpPr>
          <p:cNvPr id="31" name="Group 2">
            <a:extLst>
              <a:ext uri="{FF2B5EF4-FFF2-40B4-BE49-F238E27FC236}">
                <a16:creationId xmlns:a16="http://schemas.microsoft.com/office/drawing/2014/main" id="{FB135EA8-F2B2-4794-5FF0-85FCC607B0BF}"/>
              </a:ext>
            </a:extLst>
          </p:cNvPr>
          <p:cNvGrpSpPr/>
          <p:nvPr/>
        </p:nvGrpSpPr>
        <p:grpSpPr>
          <a:xfrm>
            <a:off x="14006114" y="5107166"/>
            <a:ext cx="3276745" cy="3043283"/>
            <a:chOff x="0" y="0"/>
            <a:chExt cx="6350000" cy="6350000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FB5E8C0D-7ECC-456F-A452-6E120B1221E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8B6FF">
                <a:alpha val="40000"/>
              </a:srgbClr>
            </a:solidFill>
          </p:spPr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D65295-EAE7-DBE4-23A0-ED98289DF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7" t="46296" r="59583" b="20371"/>
          <a:stretch/>
        </p:blipFill>
        <p:spPr>
          <a:xfrm>
            <a:off x="13792201" y="5174877"/>
            <a:ext cx="3012967" cy="3245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8" name="Group 15">
            <a:extLst>
              <a:ext uri="{FF2B5EF4-FFF2-40B4-BE49-F238E27FC236}">
                <a16:creationId xmlns:a16="http://schemas.microsoft.com/office/drawing/2014/main" id="{08202EC9-2CAD-B37B-34A2-2FD823F3200E}"/>
              </a:ext>
            </a:extLst>
          </p:cNvPr>
          <p:cNvGrpSpPr>
            <a:grpSpLocks noChangeAspect="1"/>
          </p:cNvGrpSpPr>
          <p:nvPr/>
        </p:nvGrpSpPr>
        <p:grpSpPr>
          <a:xfrm>
            <a:off x="13478366" y="5166271"/>
            <a:ext cx="3343038" cy="3343038"/>
            <a:chOff x="-2540" y="-2540"/>
            <a:chExt cx="6355080" cy="6355080"/>
          </a:xfrm>
        </p:grpSpPr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02E5F7A4-6801-5A19-9130-714719C48803}"/>
                </a:ext>
              </a:extLst>
            </p:cNvPr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D034"/>
            </a:solidFill>
          </p:spPr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id="{9230BF11-CF8D-0D9E-7213-AA5FA2003C1F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017" y="151566"/>
            <a:ext cx="3182129" cy="3182129"/>
            <a:chOff x="-2540" y="-2540"/>
            <a:chExt cx="6355080" cy="6355080"/>
          </a:xfrm>
        </p:grpSpPr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9EEDEE4E-AD64-2E15-F6A2-25F7B4D470D4}"/>
                </a:ext>
              </a:extLst>
            </p:cNvPr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D034"/>
            </a:solidFill>
          </p:spPr>
        </p:sp>
      </p:grpSp>
      <p:sp>
        <p:nvSpPr>
          <p:cNvPr id="42" name="TextBox 18">
            <a:extLst>
              <a:ext uri="{FF2B5EF4-FFF2-40B4-BE49-F238E27FC236}">
                <a16:creationId xmlns:a16="http://schemas.microsoft.com/office/drawing/2014/main" id="{993CDC75-99D6-55E8-A08C-446E51C0BD1B}"/>
              </a:ext>
            </a:extLst>
          </p:cNvPr>
          <p:cNvSpPr txBox="1"/>
          <p:nvPr/>
        </p:nvSpPr>
        <p:spPr>
          <a:xfrm>
            <a:off x="13055771" y="8574489"/>
            <a:ext cx="4675752" cy="81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ru-RU" sz="2400" spc="27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ИВАНОВА ОЛЕСЯ АНАТОЛЬЕВНА</a:t>
            </a:r>
            <a:endParaRPr lang="en-US" sz="2400" spc="27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E3610C22-88FB-CFBE-B39B-010FAFF65E6F}"/>
              </a:ext>
            </a:extLst>
          </p:cNvPr>
          <p:cNvSpPr txBox="1"/>
          <p:nvPr/>
        </p:nvSpPr>
        <p:spPr>
          <a:xfrm>
            <a:off x="12657721" y="9401448"/>
            <a:ext cx="5212433" cy="139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ru-RU" sz="1400">
                <a:solidFill>
                  <a:srgbClr val="FFFFFF"/>
                </a:solidFill>
                <a:latin typeface="Open Sans Light"/>
              </a:rPr>
              <a:t>Заместитель директора по развитию дополнительного образования физкультурно-спортивной направленности</a:t>
            </a:r>
          </a:p>
          <a:p>
            <a:pPr algn="ctr">
              <a:lnSpc>
                <a:spcPts val="2804"/>
              </a:lnSpc>
            </a:pPr>
            <a:endParaRPr lang="ru-RU" sz="160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2804"/>
              </a:lnSpc>
            </a:pPr>
            <a:endParaRPr lang="en-US" sz="160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CE5F8CCC-182F-CC37-869F-CA113966B659}"/>
              </a:ext>
            </a:extLst>
          </p:cNvPr>
          <p:cNvSpPr txBox="1"/>
          <p:nvPr/>
        </p:nvSpPr>
        <p:spPr>
          <a:xfrm>
            <a:off x="215451" y="5166271"/>
            <a:ext cx="2412516" cy="79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01" u="sng">
                <a:solidFill>
                  <a:srgbClr val="FFD034"/>
                </a:solidFill>
                <a:latin typeface="Arimo" panose="020B0604020202020204" charset="0"/>
                <a:cs typeface="Arimo" panose="020B0604020202020204" charset="0"/>
              </a:rPr>
              <a:t>АКТУАЛЬНОСТЬ</a:t>
            </a:r>
            <a:endParaRPr lang="en-US" sz="2101" u="sng">
              <a:solidFill>
                <a:srgbClr val="FFD034"/>
              </a:solidFill>
              <a:latin typeface="Arimo" panose="020B0604020202020204" charset="0"/>
              <a:cs typeface="Arimo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1529">
              <a:solidFill>
                <a:srgbClr val="FFD034"/>
              </a:solidFill>
              <a:latin typeface="Arimo"/>
            </a:endParaRP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ACC3D732-4C34-28EB-462F-F5BAF8BC7BD6}"/>
              </a:ext>
            </a:extLst>
          </p:cNvPr>
          <p:cNvSpPr txBox="1"/>
          <p:nvPr/>
        </p:nvSpPr>
        <p:spPr>
          <a:xfrm>
            <a:off x="5803546" y="5193379"/>
            <a:ext cx="7399734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u="sng" spc="157">
                <a:solidFill>
                  <a:srgbClr val="FFC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ПЛАНИРУЕМЫЕ РЕЗУЛЬТАТЫ ОБУЧЕНИЯ</a:t>
            </a:r>
            <a:endParaRPr lang="en-US" sz="2000" u="sng">
              <a:solidFill>
                <a:srgbClr val="FFC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FD31CAEF-B9A8-F0DC-9462-FF5014BF9726}"/>
              </a:ext>
            </a:extLst>
          </p:cNvPr>
          <p:cNvGrpSpPr/>
          <p:nvPr/>
        </p:nvGrpSpPr>
        <p:grpSpPr>
          <a:xfrm>
            <a:off x="13252" y="-44715"/>
            <a:ext cx="18264516" cy="10287000"/>
            <a:chOff x="0" y="0"/>
            <a:chExt cx="2097254" cy="3479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4F3ACD2-AED6-9330-ADBD-564B1C80D4D2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40549" y="517720"/>
            <a:ext cx="15775299" cy="105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ru-RU" sz="2448" spc="24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Создание и организация деятельности студенческих спортивных </a:t>
            </a:r>
          </a:p>
          <a:p>
            <a:pPr>
              <a:lnSpc>
                <a:spcPts val="2938"/>
              </a:lnSpc>
            </a:pPr>
            <a:r>
              <a:rPr lang="ru-RU" sz="2448" spc="24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клубов в профессиональных образовательных организациях</a:t>
            </a:r>
          </a:p>
          <a:p>
            <a:pPr>
              <a:lnSpc>
                <a:spcPts val="2938"/>
              </a:lnSpc>
            </a:pPr>
            <a:endParaRPr lang="en-US" sz="1200" spc="120">
              <a:solidFill>
                <a:srgbClr val="FFFFFF"/>
              </a:solidFill>
              <a:latin typeface="Arimo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214644" y="6839246"/>
            <a:ext cx="5536675" cy="387474"/>
            <a:chOff x="0" y="0"/>
            <a:chExt cx="7382233" cy="5166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7382233" cy="690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83630"/>
              <a:ext cx="7382233" cy="42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51956" y="3134323"/>
            <a:ext cx="3837604" cy="1367786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15" name="TextBox 15"/>
          <p:cNvSpPr txBox="1"/>
          <p:nvPr/>
        </p:nvSpPr>
        <p:spPr>
          <a:xfrm>
            <a:off x="220960" y="3397006"/>
            <a:ext cx="3837604" cy="9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Раздел 1. Государственная политика Российской Федерации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в области развития студенческого спорта</a:t>
            </a:r>
            <a:endParaRPr lang="en-US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35391" y="4668372"/>
            <a:ext cx="3775612" cy="854411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16" name="TextBox 16"/>
          <p:cNvSpPr txBox="1"/>
          <p:nvPr/>
        </p:nvSpPr>
        <p:spPr>
          <a:xfrm>
            <a:off x="235391" y="4856466"/>
            <a:ext cx="3775612" cy="22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Раздел 2. Создание ССК</a:t>
            </a:r>
            <a:endParaRPr lang="en-US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30062" y="5834400"/>
            <a:ext cx="3775612" cy="1111914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17" name="TextBox 17"/>
          <p:cNvSpPr txBox="1"/>
          <p:nvPr/>
        </p:nvSpPr>
        <p:spPr>
          <a:xfrm>
            <a:off x="269700" y="6230000"/>
            <a:ext cx="3775612" cy="472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Раздел 3. Обеспечение функционирования ССК</a:t>
            </a:r>
            <a:endParaRPr lang="en-US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342EC066-A704-2FC6-ED31-DCBE501F79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2383FE6-62F1-D35F-A8FE-85B41DFB3427}"/>
              </a:ext>
            </a:extLst>
          </p:cNvPr>
          <p:cNvSpPr txBox="1"/>
          <p:nvPr/>
        </p:nvSpPr>
        <p:spPr>
          <a:xfrm>
            <a:off x="11947595" y="3939417"/>
            <a:ext cx="502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On-line занятия (вебинар, лекция)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Оn-line практические занятия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Индивидуальные оn-line консультации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Самостоятельная работа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73D545-DE0F-AAC8-DA00-92FDCAB68399}"/>
              </a:ext>
            </a:extLst>
          </p:cNvPr>
          <p:cNvSpPr txBox="1"/>
          <p:nvPr/>
        </p:nvSpPr>
        <p:spPr>
          <a:xfrm>
            <a:off x="12119152" y="6479994"/>
            <a:ext cx="5029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b="1">
                <a:solidFill>
                  <a:srgbClr val="FFC000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Текущая аттестация - </a:t>
            </a:r>
            <a:r>
              <a:rPr lang="ru-RU" sz="1800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промежуточные тестирования по разделам </a:t>
            </a:r>
          </a:p>
          <a:p>
            <a:pPr indent="450215" algn="just"/>
            <a:r>
              <a:rPr lang="ru-RU" sz="1800" b="1">
                <a:solidFill>
                  <a:srgbClr val="FFC000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Итоговая аттестация- </a:t>
            </a:r>
            <a:r>
              <a:rPr lang="ru-RU" sz="1800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проводится в форме итогового тестирования.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– Слушатель считается аттестованным, если на итоговом тестировании выполнено </a:t>
            </a:r>
            <a:r>
              <a:rPr lang="ru-RU" sz="1800">
                <a:solidFill>
                  <a:srgbClr val="FFC000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не менее 80 % заданий.</a:t>
            </a:r>
          </a:p>
        </p:txBody>
      </p:sp>
      <p:sp>
        <p:nvSpPr>
          <p:cNvPr id="49" name="AutoShape 6">
            <a:extLst>
              <a:ext uri="{FF2B5EF4-FFF2-40B4-BE49-F238E27FC236}">
                <a16:creationId xmlns:a16="http://schemas.microsoft.com/office/drawing/2014/main" id="{84647388-A657-75A5-C055-5723AAC6ABE5}"/>
              </a:ext>
            </a:extLst>
          </p:cNvPr>
          <p:cNvSpPr/>
          <p:nvPr/>
        </p:nvSpPr>
        <p:spPr>
          <a:xfrm>
            <a:off x="230062" y="7226325"/>
            <a:ext cx="3775612" cy="854411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9AD4812E-B552-BE70-BC91-4E1E647A65A9}"/>
              </a:ext>
            </a:extLst>
          </p:cNvPr>
          <p:cNvSpPr txBox="1"/>
          <p:nvPr/>
        </p:nvSpPr>
        <p:spPr>
          <a:xfrm>
            <a:off x="230062" y="7414419"/>
            <a:ext cx="3775612" cy="472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Раздел 4. Развитие студенческого спортивного клуба</a:t>
            </a:r>
            <a:endParaRPr lang="en-US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4" name="AutoShape 7">
            <a:extLst>
              <a:ext uri="{FF2B5EF4-FFF2-40B4-BE49-F238E27FC236}">
                <a16:creationId xmlns:a16="http://schemas.microsoft.com/office/drawing/2014/main" id="{7031E37A-8D11-2313-7DAA-4B19D4B8A1D7}"/>
              </a:ext>
            </a:extLst>
          </p:cNvPr>
          <p:cNvSpPr/>
          <p:nvPr/>
        </p:nvSpPr>
        <p:spPr>
          <a:xfrm>
            <a:off x="210243" y="8511319"/>
            <a:ext cx="3775612" cy="1111914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55" name="TextBox 17">
            <a:extLst>
              <a:ext uri="{FF2B5EF4-FFF2-40B4-BE49-F238E27FC236}">
                <a16:creationId xmlns:a16="http://schemas.microsoft.com/office/drawing/2014/main" id="{F905E50F-4973-29A7-ABF0-BD012669FB39}"/>
              </a:ext>
            </a:extLst>
          </p:cNvPr>
          <p:cNvSpPr txBox="1"/>
          <p:nvPr/>
        </p:nvSpPr>
        <p:spPr>
          <a:xfrm>
            <a:off x="193678" y="8735341"/>
            <a:ext cx="3775612" cy="716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Раздел 5. Роль воспитания            в физкультурно-спортивной деятельности</a:t>
            </a:r>
            <a:endParaRPr lang="en-US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163CE24-E25F-4B80-F3D1-A1BB33B6B94C}"/>
              </a:ext>
            </a:extLst>
          </p:cNvPr>
          <p:cNvSpPr txBox="1"/>
          <p:nvPr/>
        </p:nvSpPr>
        <p:spPr>
          <a:xfrm>
            <a:off x="1600200" y="2286382"/>
            <a:ext cx="6642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>
                <a:solidFill>
                  <a:schemeClr val="bg1"/>
                </a:solidFill>
                <a:latin typeface="Arimo" panose="020B0604020202020204" charset="0"/>
                <a:cs typeface="Arimo" panose="020B0604020202020204" charset="0"/>
              </a:rPr>
              <a:t>Разделы и содержание учебной программы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9E72853-9090-09EE-5660-8930C9205C7E}"/>
              </a:ext>
            </a:extLst>
          </p:cNvPr>
          <p:cNvGrpSpPr/>
          <p:nvPr/>
        </p:nvGrpSpPr>
        <p:grpSpPr>
          <a:xfrm>
            <a:off x="4145763" y="3117075"/>
            <a:ext cx="7801832" cy="6506157"/>
            <a:chOff x="14128419" y="-14014"/>
            <a:chExt cx="4159581" cy="10311762"/>
          </a:xfrm>
        </p:grpSpPr>
        <p:sp>
          <p:nvSpPr>
            <p:cNvPr id="58" name="Полилиния: Фигура 9">
              <a:extLst>
                <a:ext uri="{FF2B5EF4-FFF2-40B4-BE49-F238E27FC236}">
                  <a16:creationId xmlns:a16="http://schemas.microsoft.com/office/drawing/2014/main" id="{AB2D57B4-0C82-46B7-1047-5F4435C22711}"/>
                </a:ext>
              </a:extLst>
            </p:cNvPr>
            <p:cNvSpPr/>
            <p:nvPr/>
          </p:nvSpPr>
          <p:spPr>
            <a:xfrm flipH="1" flipV="1">
              <a:off x="14128419" y="-14014"/>
              <a:ext cx="3657600" cy="10311762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9" name="Полилиния: Фигура 9">
              <a:extLst>
                <a:ext uri="{FF2B5EF4-FFF2-40B4-BE49-F238E27FC236}">
                  <a16:creationId xmlns:a16="http://schemas.microsoft.com/office/drawing/2014/main" id="{9001C82B-3A34-FFDB-290D-2935BB9D9F73}"/>
                </a:ext>
              </a:extLst>
            </p:cNvPr>
            <p:cNvSpPr/>
            <p:nvPr/>
          </p:nvSpPr>
          <p:spPr>
            <a:xfrm flipH="1" flipV="1">
              <a:off x="14630400" y="-14014"/>
              <a:ext cx="3657600" cy="10311762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381B0AF-C45E-FF77-EA4F-AC4FA3D003BE}"/>
              </a:ext>
            </a:extLst>
          </p:cNvPr>
          <p:cNvSpPr txBox="1"/>
          <p:nvPr/>
        </p:nvSpPr>
        <p:spPr>
          <a:xfrm>
            <a:off x="5181600" y="3156427"/>
            <a:ext cx="44958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Нормативно-правовое регулирование развития студенческого спорта</a:t>
            </a:r>
          </a:p>
          <a:p>
            <a:pPr algn="just"/>
            <a:endParaRPr lang="ru-RU" sz="1600">
              <a:latin typeface="Arimo" panose="020B0604020202020204" charset="0"/>
              <a:ea typeface="Calibri" panose="020F0502020204030204" pitchFamily="34" charset="0"/>
              <a:cs typeface="Arimo" panose="020B0604020202020204" charset="0"/>
            </a:endParaRPr>
          </a:p>
          <a:p>
            <a:pPr algn="just"/>
            <a:endParaRPr lang="ru-RU" sz="1600">
              <a:effectLst/>
              <a:latin typeface="Arimo" panose="020B0604020202020204" charset="0"/>
              <a:ea typeface="Calibri" panose="020F0502020204030204" pitchFamily="34" charset="0"/>
              <a:cs typeface="Arimo" panose="020B0604020202020204" charset="0"/>
            </a:endParaRP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Нормативно-правовые основы создания ССК</a:t>
            </a: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Организационно-правовые формы ССК</a:t>
            </a: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Порядок подачи заявки в Единый всероссийский перечень (реестр) ССК профессиональных образовательных организаций</a:t>
            </a:r>
          </a:p>
          <a:p>
            <a:pPr algn="just"/>
            <a:endParaRPr lang="ru-RU" sz="1600">
              <a:latin typeface="Arimo" panose="020B0604020202020204" charset="0"/>
              <a:ea typeface="Calibri" panose="020F0502020204030204" pitchFamily="34" charset="0"/>
              <a:cs typeface="Arimo" panose="020B0604020202020204" charset="0"/>
            </a:endParaRP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Управление ССК. Организация деятельности ССК</a:t>
            </a: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Кадровое и материально-техническое обеспечение деятельности ССК</a:t>
            </a: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Информационное обеспечение деятельности ССК</a:t>
            </a:r>
          </a:p>
          <a:p>
            <a:pPr algn="just"/>
            <a:endParaRPr lang="ru-RU" sz="1600">
              <a:latin typeface="Arimo" panose="020B0604020202020204" charset="0"/>
              <a:ea typeface="Calibri" panose="020F0502020204030204" pitchFamily="34" charset="0"/>
              <a:cs typeface="Arimo" panose="020B0604020202020204" charset="0"/>
            </a:endParaRP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Мероприятия, направленные на развитие ССК</a:t>
            </a:r>
          </a:p>
          <a:p>
            <a:pPr algn="just"/>
            <a:endParaRPr lang="ru-RU" sz="1600">
              <a:effectLst/>
              <a:latin typeface="Arimo" panose="020B0604020202020204" charset="0"/>
              <a:ea typeface="Calibri" panose="020F0502020204030204" pitchFamily="34" charset="0"/>
              <a:cs typeface="Arimo" panose="020B0604020202020204" charset="0"/>
            </a:endParaRPr>
          </a:p>
          <a:p>
            <a:pPr algn="just"/>
            <a:endParaRPr lang="ru-RU" sz="1600">
              <a:effectLst/>
              <a:latin typeface="Arimo" panose="020B0604020202020204" charset="0"/>
              <a:ea typeface="Calibri" panose="020F0502020204030204" pitchFamily="34" charset="0"/>
              <a:cs typeface="Arimo" panose="020B0604020202020204" charset="0"/>
            </a:endParaRPr>
          </a:p>
          <a:p>
            <a:pPr algn="just"/>
            <a:r>
              <a:rPr lang="ru-RU" sz="1600"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Воспитательный потенциал системы дополнительного образования 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899888B-8F24-6DD1-30F4-B4E9F9BB54B4}"/>
              </a:ext>
            </a:extLst>
          </p:cNvPr>
          <p:cNvGrpSpPr/>
          <p:nvPr/>
        </p:nvGrpSpPr>
        <p:grpSpPr>
          <a:xfrm>
            <a:off x="12344398" y="3117075"/>
            <a:ext cx="5406919" cy="320916"/>
            <a:chOff x="14128419" y="-14014"/>
            <a:chExt cx="4159581" cy="10311762"/>
          </a:xfrm>
        </p:grpSpPr>
        <p:sp>
          <p:nvSpPr>
            <p:cNvPr id="62" name="Полилиния: Фигура 9">
              <a:extLst>
                <a:ext uri="{FF2B5EF4-FFF2-40B4-BE49-F238E27FC236}">
                  <a16:creationId xmlns:a16="http://schemas.microsoft.com/office/drawing/2014/main" id="{B69D2540-F589-31AC-536D-809A8D0314A2}"/>
                </a:ext>
              </a:extLst>
            </p:cNvPr>
            <p:cNvSpPr/>
            <p:nvPr/>
          </p:nvSpPr>
          <p:spPr>
            <a:xfrm flipH="1" flipV="1">
              <a:off x="14128419" y="-14014"/>
              <a:ext cx="3657600" cy="10311762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63" name="Полилиния: Фигура 9">
              <a:extLst>
                <a:ext uri="{FF2B5EF4-FFF2-40B4-BE49-F238E27FC236}">
                  <a16:creationId xmlns:a16="http://schemas.microsoft.com/office/drawing/2014/main" id="{534D0F6B-765C-4298-0437-12C11D3D6B6C}"/>
                </a:ext>
              </a:extLst>
            </p:cNvPr>
            <p:cNvSpPr/>
            <p:nvPr/>
          </p:nvSpPr>
          <p:spPr>
            <a:xfrm flipH="1" flipV="1">
              <a:off x="14630399" y="-14014"/>
              <a:ext cx="3657601" cy="10311762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E5BDB80-6833-B995-29D7-719E802D6E7D}"/>
              </a:ext>
            </a:extLst>
          </p:cNvPr>
          <p:cNvSpPr txBox="1"/>
          <p:nvPr/>
        </p:nvSpPr>
        <p:spPr>
          <a:xfrm>
            <a:off x="12236714" y="5944854"/>
            <a:ext cx="5803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>
                <a:solidFill>
                  <a:schemeClr val="bg1"/>
                </a:solidFill>
                <a:effectLst/>
                <a:latin typeface="Arimo" panose="020B0604020202020204" charset="0"/>
                <a:ea typeface="Calibri" panose="020F0502020204030204" pitchFamily="34" charset="0"/>
                <a:cs typeface="Arimo" panose="020B0604020202020204" charset="0"/>
              </a:rPr>
              <a:t>Формы аттестации и оценочные материалы</a:t>
            </a:r>
            <a:endParaRPr lang="ru-RU" sz="2000" u="sng">
              <a:solidFill>
                <a:schemeClr val="bg1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6056961-85BC-8DC9-FD36-E6EA53ACAB95}"/>
              </a:ext>
            </a:extLst>
          </p:cNvPr>
          <p:cNvGrpSpPr/>
          <p:nvPr/>
        </p:nvGrpSpPr>
        <p:grpSpPr>
          <a:xfrm>
            <a:off x="12220255" y="5537100"/>
            <a:ext cx="5236899" cy="351706"/>
            <a:chOff x="14128419" y="-14014"/>
            <a:chExt cx="4159581" cy="10311762"/>
          </a:xfrm>
        </p:grpSpPr>
        <p:sp>
          <p:nvSpPr>
            <p:cNvPr id="66" name="Полилиния: Фигура 9">
              <a:extLst>
                <a:ext uri="{FF2B5EF4-FFF2-40B4-BE49-F238E27FC236}">
                  <a16:creationId xmlns:a16="http://schemas.microsoft.com/office/drawing/2014/main" id="{5F8ACA35-6E5E-1752-EDAF-5566C167ED0C}"/>
                </a:ext>
              </a:extLst>
            </p:cNvPr>
            <p:cNvSpPr/>
            <p:nvPr/>
          </p:nvSpPr>
          <p:spPr>
            <a:xfrm flipH="1" flipV="1">
              <a:off x="14128419" y="-14014"/>
              <a:ext cx="3657600" cy="10311762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67" name="Полилиния: Фигура 9">
              <a:extLst>
                <a:ext uri="{FF2B5EF4-FFF2-40B4-BE49-F238E27FC236}">
                  <a16:creationId xmlns:a16="http://schemas.microsoft.com/office/drawing/2014/main" id="{1371C859-A2ED-43E2-50EC-9EC41FCCE388}"/>
                </a:ext>
              </a:extLst>
            </p:cNvPr>
            <p:cNvSpPr/>
            <p:nvPr/>
          </p:nvSpPr>
          <p:spPr>
            <a:xfrm flipH="1" flipV="1">
              <a:off x="14630399" y="-14014"/>
              <a:ext cx="3657601" cy="10311762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768C8DD-600A-7725-715D-458D016740B6}"/>
              </a:ext>
            </a:extLst>
          </p:cNvPr>
          <p:cNvSpPr txBox="1"/>
          <p:nvPr/>
        </p:nvSpPr>
        <p:spPr>
          <a:xfrm>
            <a:off x="12948082" y="517720"/>
            <a:ext cx="53796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Категория слушателей: </a:t>
            </a:r>
          </a:p>
          <a:p>
            <a:r>
              <a:rPr lang="ru-RU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руководители и заместители руководителей образовательных организаций, </a:t>
            </a:r>
          </a:p>
          <a:p>
            <a:r>
              <a:rPr lang="ru-RU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руководители студенческих спортивных клубов</a:t>
            </a:r>
            <a:endParaRPr lang="en-US" spc="12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70" name="Picture 3">
            <a:extLst>
              <a:ext uri="{FF2B5EF4-FFF2-40B4-BE49-F238E27FC236}">
                <a16:creationId xmlns:a16="http://schemas.microsoft.com/office/drawing/2014/main" id="{A92466B4-B2C9-6C1E-2F9A-048367493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5079" y="2084983"/>
            <a:ext cx="538422" cy="843680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5C7511C6-9E75-B782-2FA7-DA4B07BE20BD}"/>
              </a:ext>
            </a:extLst>
          </p:cNvPr>
          <p:cNvGrpSpPr/>
          <p:nvPr/>
        </p:nvGrpSpPr>
        <p:grpSpPr>
          <a:xfrm rot="5400000">
            <a:off x="11407035" y="1368412"/>
            <a:ext cx="2538563" cy="382271"/>
            <a:chOff x="9327508" y="4292600"/>
            <a:chExt cx="4845692" cy="382271"/>
          </a:xfrm>
        </p:grpSpPr>
        <p:pic>
          <p:nvPicPr>
            <p:cNvPr id="72" name="Picture 13">
              <a:extLst>
                <a:ext uri="{FF2B5EF4-FFF2-40B4-BE49-F238E27FC236}">
                  <a16:creationId xmlns:a16="http://schemas.microsoft.com/office/drawing/2014/main" id="{89FCF797-ADC2-9F08-5C00-398F3E89E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4292600"/>
              <a:ext cx="606325" cy="382271"/>
            </a:xfrm>
            <a:prstGeom prst="rect">
              <a:avLst/>
            </a:prstGeom>
          </p:spPr>
        </p:pic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468545CF-E846-566A-FA95-BE3F73579F65}"/>
                </a:ext>
              </a:extLst>
            </p:cNvPr>
            <p:cNvCxnSpPr/>
            <p:nvPr/>
          </p:nvCxnSpPr>
          <p:spPr>
            <a:xfrm>
              <a:off x="120707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BA0FF0C8-DF91-BC8D-0683-C4F4CB9E2617}"/>
                </a:ext>
              </a:extLst>
            </p:cNvPr>
            <p:cNvCxnSpPr/>
            <p:nvPr/>
          </p:nvCxnSpPr>
          <p:spPr>
            <a:xfrm>
              <a:off x="93275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F8ADC6B-9724-FC56-BD67-EE1B68788F6A}"/>
              </a:ext>
            </a:extLst>
          </p:cNvPr>
          <p:cNvSpPr txBox="1"/>
          <p:nvPr/>
        </p:nvSpPr>
        <p:spPr>
          <a:xfrm>
            <a:off x="12357650" y="3521755"/>
            <a:ext cx="385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>
                <a:solidFill>
                  <a:schemeClr val="bg1"/>
                </a:solidFill>
                <a:latin typeface="Arimo" panose="020B0604020202020204" charset="0"/>
                <a:cs typeface="Arimo" panose="020B0604020202020204" charset="0"/>
              </a:rPr>
              <a:t>Форма обучения (заочная)/ДОТ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ADAFF5-867F-050A-DF77-F1A64F12A6E0}"/>
              </a:ext>
            </a:extLst>
          </p:cNvPr>
          <p:cNvSpPr txBox="1"/>
          <p:nvPr/>
        </p:nvSpPr>
        <p:spPr>
          <a:xfrm>
            <a:off x="12257755" y="9179939"/>
            <a:ext cx="556649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>
                <a:solidFill>
                  <a:srgbClr val="FFD034"/>
                </a:solidFill>
                <a:latin typeface="Arimo"/>
              </a:rPr>
              <a:t>Документ – </a:t>
            </a:r>
            <a:r>
              <a:rPr lang="ru-RU" sz="1800" b="1">
                <a:solidFill>
                  <a:srgbClr val="FFD034"/>
                </a:solidFill>
                <a:latin typeface="Arimo"/>
              </a:rPr>
              <a:t>С</a:t>
            </a:r>
            <a:r>
              <a:rPr lang="en-US" sz="1800" b="1">
                <a:solidFill>
                  <a:srgbClr val="FFD034"/>
                </a:solidFill>
                <a:latin typeface="Arimo"/>
              </a:rPr>
              <a:t>видетельство</a:t>
            </a:r>
            <a:r>
              <a:rPr lang="ru-RU" sz="1800" b="1">
                <a:solidFill>
                  <a:srgbClr val="FFD034"/>
                </a:solidFill>
                <a:latin typeface="Arimo"/>
              </a:rPr>
              <a:t> </a:t>
            </a:r>
            <a:endParaRPr lang="en-US" sz="1800" b="1">
              <a:solidFill>
                <a:srgbClr val="FFD034"/>
              </a:solidFill>
              <a:latin typeface="Arimo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DF7AF0D-4F6E-9EE5-4C7E-6B728185DB6A}"/>
              </a:ext>
            </a:extLst>
          </p:cNvPr>
          <p:cNvGrpSpPr/>
          <p:nvPr/>
        </p:nvGrpSpPr>
        <p:grpSpPr>
          <a:xfrm rot="10800000">
            <a:off x="12676317" y="8795814"/>
            <a:ext cx="4279983" cy="382271"/>
            <a:chOff x="9327508" y="4292600"/>
            <a:chExt cx="4845692" cy="382271"/>
          </a:xfrm>
        </p:grpSpPr>
        <p:pic>
          <p:nvPicPr>
            <p:cNvPr id="78" name="Picture 13">
              <a:extLst>
                <a:ext uri="{FF2B5EF4-FFF2-40B4-BE49-F238E27FC236}">
                  <a16:creationId xmlns:a16="http://schemas.microsoft.com/office/drawing/2014/main" id="{15206C83-3DA6-093F-DC6A-27F0EF48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4292600"/>
              <a:ext cx="606325" cy="382271"/>
            </a:xfrm>
            <a:prstGeom prst="rect">
              <a:avLst/>
            </a:prstGeom>
          </p:spPr>
        </p:pic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73920EAB-FDF4-BB88-84E6-6087A060C365}"/>
                </a:ext>
              </a:extLst>
            </p:cNvPr>
            <p:cNvCxnSpPr/>
            <p:nvPr/>
          </p:nvCxnSpPr>
          <p:spPr>
            <a:xfrm>
              <a:off x="120707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181A65CD-EE7F-61C1-976C-0A35E9336C53}"/>
                </a:ext>
              </a:extLst>
            </p:cNvPr>
            <p:cNvCxnSpPr/>
            <p:nvPr/>
          </p:nvCxnSpPr>
          <p:spPr>
            <a:xfrm>
              <a:off x="93275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741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290" y="0"/>
            <a:ext cx="5120411" cy="10433541"/>
          </a:xfrm>
          <a:custGeom>
            <a:avLst/>
            <a:gdLst/>
            <a:ahLst/>
            <a:cxnLst/>
            <a:rect l="l" t="t" r="r" b="b"/>
            <a:pathLst>
              <a:path w="1732090" h="3529371">
                <a:moveTo>
                  <a:pt x="0" y="0"/>
                </a:moveTo>
                <a:lnTo>
                  <a:pt x="1732090" y="0"/>
                </a:lnTo>
                <a:lnTo>
                  <a:pt x="1732090" y="3529371"/>
                </a:lnTo>
                <a:lnTo>
                  <a:pt x="0" y="3529371"/>
                </a:lnTo>
                <a:close/>
              </a:path>
            </a:pathLst>
          </a:custGeom>
          <a:solidFill>
            <a:srgbClr val="0B1E60"/>
          </a:solidFill>
        </p:spPr>
      </p:sp>
      <p:grpSp>
        <p:nvGrpSpPr>
          <p:cNvPr id="8" name="Group 8"/>
          <p:cNvGrpSpPr/>
          <p:nvPr/>
        </p:nvGrpSpPr>
        <p:grpSpPr>
          <a:xfrm>
            <a:off x="181282" y="1322418"/>
            <a:ext cx="4757848" cy="2195192"/>
            <a:chOff x="0" y="9101"/>
            <a:chExt cx="6343797" cy="2926923"/>
          </a:xfrm>
        </p:grpSpPr>
        <p:sp>
          <p:nvSpPr>
            <p:cNvPr id="9" name="TextBox 9"/>
            <p:cNvSpPr txBox="1"/>
            <p:nvPr/>
          </p:nvSpPr>
          <p:spPr>
            <a:xfrm>
              <a:off x="0" y="2429294"/>
              <a:ext cx="6343797" cy="50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101"/>
              <a:ext cx="6343797" cy="958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624" b="0" i="0" u="none" strike="noStrike" kern="1200" cap="none" spc="-13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Доступ к КПК</a:t>
              </a:r>
              <a:endParaRPr kumimoji="0" lang="en-US" sz="4624" b="0" i="0" u="none" strike="noStrike" kern="1200" cap="none" spc="-13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1E59DE03-7BF4-4F28-97C7-C5A427FF0E80}"/>
              </a:ext>
            </a:extLst>
          </p:cNvPr>
          <p:cNvSpPr txBox="1"/>
          <p:nvPr/>
        </p:nvSpPr>
        <p:spPr>
          <a:xfrm>
            <a:off x="6318303" y="1500519"/>
            <a:ext cx="10020300" cy="1113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9"/>
              </a:lnSpc>
            </a:pPr>
            <a:r>
              <a:rPr lang="en-US" sz="3178">
                <a:solidFill>
                  <a:srgbClr val="002060"/>
                </a:solidFill>
                <a:latin typeface="Open Sans"/>
              </a:rPr>
              <a:t>https://еип-фкис.рф/повышение-квалификации/</a:t>
            </a:r>
          </a:p>
          <a:p>
            <a:pPr algn="ctr">
              <a:lnSpc>
                <a:spcPts val="4449"/>
              </a:lnSpc>
            </a:pPr>
            <a:endParaRPr lang="en-US" sz="3178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E8D04803-B65D-442D-85A9-97F4FEA59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52983" y="2979823"/>
            <a:ext cx="4466616" cy="6171875"/>
          </a:xfrm>
          <a:prstGeom prst="rect">
            <a:avLst/>
          </a:prstGeom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id="{485C8674-0C02-4B0D-80F5-1D171D2E429F}"/>
              </a:ext>
            </a:extLst>
          </p:cNvPr>
          <p:cNvSpPr txBox="1"/>
          <p:nvPr/>
        </p:nvSpPr>
        <p:spPr>
          <a:xfrm>
            <a:off x="4939130" y="337345"/>
            <a:ext cx="13136212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ЕДИНАЯ ИНФОРМАЦИОННАЯ ПЛОЩАДКА </a:t>
            </a:r>
          </a:p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ПО НАПРАВЛЕНИЮ </a:t>
            </a:r>
          </a:p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«ФИЗИЧЕСКАЯ КУЛЬТУРА И СПОРТ</a:t>
            </a:r>
            <a:r>
              <a:rPr lang="ru-RU" sz="2456" spc="368">
                <a:solidFill>
                  <a:srgbClr val="002060"/>
                </a:solidFill>
                <a:latin typeface="Montserrat Semi-Bold Bold"/>
              </a:rPr>
              <a:t> </a:t>
            </a: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В ОБРАЗОВАНИИ»</a:t>
            </a:r>
          </a:p>
          <a:p>
            <a:pPr>
              <a:lnSpc>
                <a:spcPts val="2947"/>
              </a:lnSpc>
            </a:pPr>
            <a:endParaRPr lang="en-US" sz="2456" spc="368">
              <a:solidFill>
                <a:srgbClr val="002060"/>
              </a:solidFill>
              <a:latin typeface="Montserrat Semi-Bold Bold"/>
            </a:endParaRPr>
          </a:p>
        </p:txBody>
      </p:sp>
      <p:grpSp>
        <p:nvGrpSpPr>
          <p:cNvPr id="35" name="Group 5">
            <a:extLst>
              <a:ext uri="{FF2B5EF4-FFF2-40B4-BE49-F238E27FC236}">
                <a16:creationId xmlns:a16="http://schemas.microsoft.com/office/drawing/2014/main" id="{62D201F4-6613-4FAE-89D2-6ED55FA8E04F}"/>
              </a:ext>
            </a:extLst>
          </p:cNvPr>
          <p:cNvGrpSpPr/>
          <p:nvPr/>
        </p:nvGrpSpPr>
        <p:grpSpPr>
          <a:xfrm>
            <a:off x="212658" y="255834"/>
            <a:ext cx="3042138" cy="629670"/>
            <a:chOff x="0" y="0"/>
            <a:chExt cx="4056184" cy="839560"/>
          </a:xfrm>
        </p:grpSpPr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D0F8F52A-DD59-4FA0-9F2C-C8CFD65AB422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25C27A28-1DA6-4C1E-86DD-4A463D689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D1764F3-D63F-4802-9825-64D388B0B3D8}"/>
              </a:ext>
            </a:extLst>
          </p:cNvPr>
          <p:cNvSpPr txBox="1"/>
          <p:nvPr/>
        </p:nvSpPr>
        <p:spPr>
          <a:xfrm>
            <a:off x="2646899" y="300653"/>
            <a:ext cx="2164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https://еип-фкис.рф</a:t>
            </a:r>
            <a:endParaRPr lang="ru-RU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A85F0E-2D01-4083-8FD6-8674E3F71CB9}"/>
              </a:ext>
            </a:extLst>
          </p:cNvPr>
          <p:cNvSpPr txBox="1"/>
          <p:nvPr/>
        </p:nvSpPr>
        <p:spPr>
          <a:xfrm>
            <a:off x="206868" y="2282612"/>
            <a:ext cx="4536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spc="15">
                <a:solidFill>
                  <a:schemeClr val="bg1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Форма обучения</a:t>
            </a:r>
          </a:p>
          <a:p>
            <a:pPr algn="ctr"/>
            <a:r>
              <a:rPr lang="ru-RU" sz="1600" spc="15">
                <a:solidFill>
                  <a:schemeClr val="bg1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дистанционные образовательные технологии </a:t>
            </a:r>
            <a:endParaRPr lang="ru-RU" sz="1600">
              <a:solidFill>
                <a:schemeClr val="bg1"/>
              </a:solidFill>
            </a:endParaRPr>
          </a:p>
        </p:txBody>
      </p:sp>
      <p:pic>
        <p:nvPicPr>
          <p:cNvPr id="39" name="Рисунок 38" descr="Компьютер со сплошной заливкой">
            <a:extLst>
              <a:ext uri="{FF2B5EF4-FFF2-40B4-BE49-F238E27FC236}">
                <a16:creationId xmlns:a16="http://schemas.microsoft.com/office/drawing/2014/main" id="{17E45EFD-DC90-4DA0-9CF4-0DD6FB76E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564" y="3240004"/>
            <a:ext cx="954297" cy="9542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D9D96AB-58D3-F6C4-11B5-CBD50EA5FE8E}"/>
              </a:ext>
            </a:extLst>
          </p:cNvPr>
          <p:cNvSpPr txBox="1"/>
          <p:nvPr/>
        </p:nvSpPr>
        <p:spPr>
          <a:xfrm>
            <a:off x="292941" y="3742523"/>
            <a:ext cx="4611294" cy="265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pc="368">
                <a:solidFill>
                  <a:schemeClr val="bg1"/>
                </a:solidFill>
                <a:latin typeface="Montserrat Semi-Bold Bold"/>
              </a:rPr>
              <a:t>ЕДИНАЯ ИНФОРМАЦИОННАЯ ПЛОЩАДКА </a:t>
            </a:r>
          </a:p>
          <a:p>
            <a:pPr algn="ctr">
              <a:lnSpc>
                <a:spcPts val="2947"/>
              </a:lnSpc>
            </a:pPr>
            <a:r>
              <a:rPr lang="en-US" spc="368">
                <a:solidFill>
                  <a:schemeClr val="bg1"/>
                </a:solidFill>
                <a:latin typeface="Montserrat Semi-Bold Bold"/>
              </a:rPr>
              <a:t>ПО НАПРАВЛЕНИЮ </a:t>
            </a:r>
          </a:p>
          <a:p>
            <a:pPr algn="ctr">
              <a:lnSpc>
                <a:spcPts val="2947"/>
              </a:lnSpc>
            </a:pPr>
            <a:r>
              <a:rPr lang="en-US" spc="368">
                <a:solidFill>
                  <a:schemeClr val="bg1"/>
                </a:solidFill>
                <a:latin typeface="Montserrat Semi-Bold Bold"/>
              </a:rPr>
              <a:t>«ФИЗИЧЕСКАЯ КУЛЬТУРА И СПОРТ</a:t>
            </a:r>
            <a:r>
              <a:rPr lang="ru-RU" spc="368">
                <a:solidFill>
                  <a:schemeClr val="bg1"/>
                </a:solidFill>
                <a:latin typeface="Montserrat Semi-Bold Bold"/>
              </a:rPr>
              <a:t> </a:t>
            </a:r>
            <a:r>
              <a:rPr lang="en-US" spc="368">
                <a:solidFill>
                  <a:schemeClr val="bg1"/>
                </a:solidFill>
                <a:latin typeface="Montserrat Semi-Bold Bold"/>
              </a:rPr>
              <a:t>В ОБРАЗОВАНИИ»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F3BF538-41BF-AFBE-07D5-8EFB3F3DB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2956" y="2282612"/>
            <a:ext cx="7252432" cy="345057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376BE78-228B-4751-8560-BF2F9AD1BA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7859" y="5746068"/>
            <a:ext cx="8077200" cy="42035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942D121-8E62-4B69-4D78-21BC1436B297}"/>
              </a:ext>
            </a:extLst>
          </p:cNvPr>
          <p:cNvSpPr txBox="1"/>
          <p:nvPr/>
        </p:nvSpPr>
        <p:spPr>
          <a:xfrm>
            <a:off x="5821813" y="2587996"/>
            <a:ext cx="34862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>
                <a:solidFill>
                  <a:schemeClr val="tx2"/>
                </a:solidFill>
                <a:latin typeface="Arimo" panose="020B0604020202020204" charset="0"/>
                <a:cs typeface="Arimo" panose="020B0604020202020204" charset="0"/>
              </a:rPr>
              <a:t>Информационная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41544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6993" y="7605075"/>
            <a:ext cx="23853838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1290" y="0"/>
            <a:ext cx="5120411" cy="10433541"/>
          </a:xfrm>
          <a:custGeom>
            <a:avLst/>
            <a:gdLst/>
            <a:ahLst/>
            <a:cxnLst/>
            <a:rect l="l" t="t" r="r" b="b"/>
            <a:pathLst>
              <a:path w="1732090" h="3529371">
                <a:moveTo>
                  <a:pt x="0" y="0"/>
                </a:moveTo>
                <a:lnTo>
                  <a:pt x="1732090" y="0"/>
                </a:lnTo>
                <a:lnTo>
                  <a:pt x="1732090" y="3529371"/>
                </a:lnTo>
                <a:lnTo>
                  <a:pt x="0" y="3529371"/>
                </a:lnTo>
                <a:close/>
              </a:path>
            </a:pathLst>
          </a:custGeom>
          <a:solidFill>
            <a:srgbClr val="0B1E60"/>
          </a:solidFill>
        </p:spPr>
      </p:sp>
      <p:grpSp>
        <p:nvGrpSpPr>
          <p:cNvPr id="8" name="Group 8"/>
          <p:cNvGrpSpPr/>
          <p:nvPr/>
        </p:nvGrpSpPr>
        <p:grpSpPr>
          <a:xfrm>
            <a:off x="181282" y="1322418"/>
            <a:ext cx="4757848" cy="2195192"/>
            <a:chOff x="0" y="9101"/>
            <a:chExt cx="6343797" cy="2926923"/>
          </a:xfrm>
        </p:grpSpPr>
        <p:sp>
          <p:nvSpPr>
            <p:cNvPr id="9" name="TextBox 9"/>
            <p:cNvSpPr txBox="1"/>
            <p:nvPr/>
          </p:nvSpPr>
          <p:spPr>
            <a:xfrm>
              <a:off x="0" y="2429294"/>
              <a:ext cx="6343797" cy="50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101"/>
              <a:ext cx="6343797" cy="958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624" b="0" i="0" u="none" strike="noStrike" kern="1200" cap="none" spc="-13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Доступ к КПК</a:t>
              </a:r>
              <a:endParaRPr kumimoji="0" lang="en-US" sz="4624" b="0" i="0" u="none" strike="noStrike" kern="1200" cap="none" spc="-13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51586" y="7101397"/>
            <a:ext cx="946844" cy="946844"/>
            <a:chOff x="0" y="0"/>
            <a:chExt cx="1262459" cy="126245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260513" y="36283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70112" y="7131653"/>
            <a:ext cx="946844" cy="946844"/>
            <a:chOff x="0" y="0"/>
            <a:chExt cx="1262459" cy="126245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260513" y="36283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10850" y="7141178"/>
            <a:ext cx="946844" cy="946844"/>
            <a:chOff x="0" y="0"/>
            <a:chExt cx="1262459" cy="126245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280565" y="27465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917341" y="6086682"/>
            <a:ext cx="10400458" cy="682518"/>
            <a:chOff x="0" y="-57149"/>
            <a:chExt cx="12255276" cy="1813848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294419"/>
              <a:ext cx="12255276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B1E6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49"/>
              <a:ext cx="12255276" cy="1067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2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-168" normalizeH="0" baseline="0" noProof="0">
                  <a:ln>
                    <a:noFill/>
                  </a:ln>
                  <a:solidFill>
                    <a:srgbClr val="0B1E60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Алгоритм Взаимодействия с субъектами РФ</a:t>
              </a:r>
              <a:endParaRPr kumimoji="0" lang="en-US" sz="3200" b="1" i="0" u="none" strike="noStrike" kern="1200" cap="none" spc="-168" normalizeH="0" baseline="0" noProof="0">
                <a:ln>
                  <a:noFill/>
                </a:ln>
                <a:solidFill>
                  <a:srgbClr val="0B1E60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392324" y="7141178"/>
            <a:ext cx="946844" cy="946844"/>
            <a:chOff x="0" y="0"/>
            <a:chExt cx="1262459" cy="126245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260513" y="36283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228564" y="8394115"/>
            <a:ext cx="3305836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Формирование </a:t>
            </a:r>
          </a:p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Заявки на  ЕИП-ФКИС (индивидуально/группа)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86306" y="8406186"/>
            <a:ext cx="2617215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Подготовка  и оформление комплекта документов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550494" y="8394115"/>
            <a:ext cx="2186082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Выдача документа об окончании курса</a:t>
            </a:r>
            <a:endParaRPr kumimoji="0" lang="en-US" sz="15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291230" y="8394115"/>
            <a:ext cx="2339169" cy="544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Обучение слушателей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485C8674-0C02-4B0D-80F5-1D171D2E429F}"/>
              </a:ext>
            </a:extLst>
          </p:cNvPr>
          <p:cNvSpPr txBox="1"/>
          <p:nvPr/>
        </p:nvSpPr>
        <p:spPr>
          <a:xfrm>
            <a:off x="4939130" y="337345"/>
            <a:ext cx="13136212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ЕДИНАЯ ИНФОРМАЦИОННАЯ ПЛОЩАДКА </a:t>
            </a:r>
          </a:p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ПО НАПРАВЛЕНИЮ </a:t>
            </a:r>
          </a:p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«ФИЗИЧЕСКАЯ КУЛЬТУРА И СПОРТ</a:t>
            </a:r>
            <a:r>
              <a:rPr lang="ru-RU" sz="2456" spc="368">
                <a:solidFill>
                  <a:srgbClr val="002060"/>
                </a:solidFill>
                <a:latin typeface="Montserrat Semi-Bold Bold"/>
              </a:rPr>
              <a:t> </a:t>
            </a: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В ОБРАЗОВАНИИ»</a:t>
            </a:r>
          </a:p>
          <a:p>
            <a:pPr>
              <a:lnSpc>
                <a:spcPts val="2947"/>
              </a:lnSpc>
            </a:pPr>
            <a:endParaRPr lang="en-US" sz="2456" spc="368">
              <a:solidFill>
                <a:srgbClr val="002060"/>
              </a:solidFill>
              <a:latin typeface="Montserrat Semi-Bold Bold"/>
            </a:endParaRPr>
          </a:p>
        </p:txBody>
      </p:sp>
      <p:grpSp>
        <p:nvGrpSpPr>
          <p:cNvPr id="35" name="Group 5">
            <a:extLst>
              <a:ext uri="{FF2B5EF4-FFF2-40B4-BE49-F238E27FC236}">
                <a16:creationId xmlns:a16="http://schemas.microsoft.com/office/drawing/2014/main" id="{62D201F4-6613-4FAE-89D2-6ED55FA8E04F}"/>
              </a:ext>
            </a:extLst>
          </p:cNvPr>
          <p:cNvGrpSpPr/>
          <p:nvPr/>
        </p:nvGrpSpPr>
        <p:grpSpPr>
          <a:xfrm>
            <a:off x="212658" y="255834"/>
            <a:ext cx="3042138" cy="629670"/>
            <a:chOff x="0" y="0"/>
            <a:chExt cx="4056184" cy="839560"/>
          </a:xfrm>
        </p:grpSpPr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D0F8F52A-DD59-4FA0-9F2C-C8CFD65AB422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25C27A28-1DA6-4C1E-86DD-4A463D689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D1764F3-D63F-4802-9825-64D388B0B3D8}"/>
              </a:ext>
            </a:extLst>
          </p:cNvPr>
          <p:cNvSpPr txBox="1"/>
          <p:nvPr/>
        </p:nvSpPr>
        <p:spPr>
          <a:xfrm>
            <a:off x="2646899" y="300653"/>
            <a:ext cx="2164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https://еип-фкис.рф</a:t>
            </a:r>
            <a:endParaRPr lang="ru-RU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A85F0E-2D01-4083-8FD6-8674E3F71CB9}"/>
              </a:ext>
            </a:extLst>
          </p:cNvPr>
          <p:cNvSpPr txBox="1"/>
          <p:nvPr/>
        </p:nvSpPr>
        <p:spPr>
          <a:xfrm>
            <a:off x="206868" y="2282612"/>
            <a:ext cx="4536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spc="15">
                <a:solidFill>
                  <a:schemeClr val="bg1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Форма обучения</a:t>
            </a:r>
          </a:p>
          <a:p>
            <a:pPr algn="ctr"/>
            <a:r>
              <a:rPr lang="ru-RU" sz="1600" spc="15">
                <a:solidFill>
                  <a:schemeClr val="bg1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дистанционные образовательные технологии </a:t>
            </a:r>
            <a:endParaRPr lang="ru-RU" sz="1600">
              <a:solidFill>
                <a:schemeClr val="bg1"/>
              </a:solidFill>
            </a:endParaRPr>
          </a:p>
        </p:txBody>
      </p:sp>
      <p:pic>
        <p:nvPicPr>
          <p:cNvPr id="39" name="Рисунок 38" descr="Компьютер со сплошной заливкой">
            <a:extLst>
              <a:ext uri="{FF2B5EF4-FFF2-40B4-BE49-F238E27FC236}">
                <a16:creationId xmlns:a16="http://schemas.microsoft.com/office/drawing/2014/main" id="{17E45EFD-DC90-4DA0-9CF4-0DD6FB76E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9582" y="6083830"/>
            <a:ext cx="1205295" cy="120529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12B6E8-9C6A-2370-6B63-804AB53699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537" t="26679" r="19850" b="31306"/>
          <a:stretch/>
        </p:blipFill>
        <p:spPr>
          <a:xfrm>
            <a:off x="979166" y="2901560"/>
            <a:ext cx="3162079" cy="38102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081BA8-51CD-83F1-492B-08CDE2B50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282" y="6970309"/>
            <a:ext cx="4824384" cy="298970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064A278-9B29-BC6A-3B56-483D62FFFDA0}"/>
              </a:ext>
            </a:extLst>
          </p:cNvPr>
          <p:cNvSpPr txBox="1"/>
          <p:nvPr/>
        </p:nvSpPr>
        <p:spPr>
          <a:xfrm>
            <a:off x="10195283" y="1525201"/>
            <a:ext cx="2816476" cy="407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Личный кабинет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3F9A0BB-DB1B-3555-9AA2-377C36701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5753" y="2133458"/>
            <a:ext cx="4991555" cy="37458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8452A0B-3445-C0DB-0BAA-106FB307F32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04" t="7269" r="2030"/>
          <a:stretch/>
        </p:blipFill>
        <p:spPr>
          <a:xfrm>
            <a:off x="10434422" y="2703318"/>
            <a:ext cx="7485236" cy="22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">
            <a:extLst>
              <a:ext uri="{FF2B5EF4-FFF2-40B4-BE49-F238E27FC236}">
                <a16:creationId xmlns:a16="http://schemas.microsoft.com/office/drawing/2014/main" id="{7CE5C144-F06A-E1A0-8374-CE2BE54FD8D2}"/>
              </a:ext>
            </a:extLst>
          </p:cNvPr>
          <p:cNvGrpSpPr/>
          <p:nvPr/>
        </p:nvGrpSpPr>
        <p:grpSpPr>
          <a:xfrm>
            <a:off x="0" y="-17918"/>
            <a:ext cx="18264516" cy="10287000"/>
            <a:chOff x="0" y="0"/>
            <a:chExt cx="2097254" cy="3479800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4A78A9D-E15C-F41F-8CC2-5D66285A885B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37" name="Group 2">
            <a:extLst>
              <a:ext uri="{FF2B5EF4-FFF2-40B4-BE49-F238E27FC236}">
                <a16:creationId xmlns:a16="http://schemas.microsoft.com/office/drawing/2014/main" id="{F781E762-E8CE-4F51-8B50-A0448AC4E8D7}"/>
              </a:ext>
            </a:extLst>
          </p:cNvPr>
          <p:cNvGrpSpPr/>
          <p:nvPr/>
        </p:nvGrpSpPr>
        <p:grpSpPr>
          <a:xfrm>
            <a:off x="14693377" y="5315074"/>
            <a:ext cx="3057942" cy="2723099"/>
            <a:chOff x="0" y="0"/>
            <a:chExt cx="6350000" cy="6350000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32F3D985-AA06-43C3-A1AF-DCC5C2B03ED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8B6FF">
                <a:alpha val="40000"/>
              </a:srgbClr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4799736" y="80320"/>
            <a:ext cx="3057942" cy="27230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8B6FF">
                <a:alpha val="4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216068" y="136900"/>
            <a:ext cx="11825795" cy="295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ru-RU" sz="280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Подготовка к профессиональным конкурсам по направлению </a:t>
            </a:r>
          </a:p>
          <a:p>
            <a:pPr algn="ctr">
              <a:lnSpc>
                <a:spcPts val="2938"/>
              </a:lnSpc>
            </a:pPr>
            <a:r>
              <a:rPr lang="ru-RU" sz="280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физическая культура и спорт в образовании:  </a:t>
            </a:r>
          </a:p>
          <a:p>
            <a:pPr algn="ctr">
              <a:lnSpc>
                <a:spcPts val="2938"/>
              </a:lnSpc>
            </a:pPr>
            <a:r>
              <a:rPr lang="ru-RU" sz="280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«Мастерская победителя» </a:t>
            </a:r>
          </a:p>
          <a:p>
            <a:pPr algn="ctr">
              <a:lnSpc>
                <a:spcPts val="2938"/>
              </a:lnSpc>
            </a:pPr>
            <a:endParaRPr lang="ru-RU" sz="2400" i="1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>
              <a:lnSpc>
                <a:spcPts val="2938"/>
              </a:lnSpc>
            </a:pPr>
            <a:r>
              <a:rPr lang="ru-RU" sz="2000" i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«Сердце отдаю детям» </a:t>
            </a:r>
          </a:p>
          <a:p>
            <a:pPr algn="ctr">
              <a:lnSpc>
                <a:spcPts val="2938"/>
              </a:lnSpc>
            </a:pPr>
            <a:r>
              <a:rPr lang="ru-RU" sz="2000" i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спорта»</a:t>
            </a:r>
            <a:endParaRPr lang="en-US" sz="2000" spc="120">
              <a:solidFill>
                <a:schemeClr val="bg1"/>
              </a:solidFill>
              <a:latin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214644" y="6839246"/>
            <a:ext cx="5536675" cy="387474"/>
            <a:chOff x="0" y="0"/>
            <a:chExt cx="7382233" cy="516632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7382233" cy="690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83630"/>
              <a:ext cx="7382233" cy="42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BE416DF1-7F85-418C-AA1F-D92F0219D907}"/>
              </a:ext>
            </a:extLst>
          </p:cNvPr>
          <p:cNvSpPr txBox="1"/>
          <p:nvPr/>
        </p:nvSpPr>
        <p:spPr>
          <a:xfrm>
            <a:off x="392927" y="3000555"/>
            <a:ext cx="9028661" cy="150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2"/>
              </a:lnSpc>
            </a:pPr>
            <a:r>
              <a:rPr lang="en-US" sz="2101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Курс повышения квалификации объёмом </a:t>
            </a:r>
            <a:r>
              <a:rPr lang="ru-RU" sz="2101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16 </a:t>
            </a:r>
            <a:r>
              <a:rPr lang="en-US" sz="2101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ак.ч.</a:t>
            </a:r>
          </a:p>
          <a:p>
            <a:pPr>
              <a:lnSpc>
                <a:spcPts val="3152"/>
              </a:lnSpc>
            </a:pPr>
            <a:r>
              <a:rPr lang="en-US" sz="1529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Форма: заочная с применением дистанционных технологий</a:t>
            </a:r>
          </a:p>
          <a:p>
            <a:pPr>
              <a:lnSpc>
                <a:spcPts val="3152"/>
              </a:lnSpc>
            </a:pPr>
            <a:r>
              <a:rPr lang="en-US" sz="1529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Документ – свидетельство о повышении квалификации установленного образца.</a:t>
            </a:r>
          </a:p>
          <a:p>
            <a:pPr>
              <a:lnSpc>
                <a:spcPts val="2443"/>
              </a:lnSpc>
            </a:pPr>
            <a:endParaRPr lang="en-US" sz="1529">
              <a:solidFill>
                <a:srgbClr val="FFD034"/>
              </a:solidFill>
              <a:latin typeface="Arimo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67FE64C-B9FC-41C8-81AB-13106E8C64D1}"/>
              </a:ext>
            </a:extLst>
          </p:cNvPr>
          <p:cNvGrpSpPr/>
          <p:nvPr/>
        </p:nvGrpSpPr>
        <p:grpSpPr>
          <a:xfrm>
            <a:off x="13215412" y="170668"/>
            <a:ext cx="5536675" cy="9965655"/>
            <a:chOff x="13215412" y="170668"/>
            <a:chExt cx="5536675" cy="9965655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E450E668-EA0D-40B3-8874-CE5D0675A3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16986" y="5428665"/>
              <a:ext cx="2811778" cy="2811778"/>
              <a:chOff x="-2540" y="-2540"/>
              <a:chExt cx="6355080" cy="6355080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938F7126-5F4C-4798-98F3-531670E682E1}"/>
                  </a:ext>
                </a:extLst>
              </p:cNvPr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D034"/>
              </a:solidFill>
            </p:spPr>
          </p:sp>
        </p:grp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4286A9FC-1C1E-4CF3-84CD-040B71DF2A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48370" y="5428665"/>
              <a:ext cx="2963515" cy="2963504"/>
              <a:chOff x="0" y="0"/>
              <a:chExt cx="6350000" cy="6349975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6873C103-348D-45C3-B7AD-8D88B01D342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1280" b="-1280"/>
                </a:stretch>
              </a:blipFill>
            </p:spPr>
          </p:sp>
        </p:grpSp>
        <p:grpSp>
          <p:nvGrpSpPr>
            <p:cNvPr id="25" name="Group 12">
              <a:extLst>
                <a:ext uri="{FF2B5EF4-FFF2-40B4-BE49-F238E27FC236}">
                  <a16:creationId xmlns:a16="http://schemas.microsoft.com/office/drawing/2014/main" id="{CD49E0FF-DAD1-450A-B5F0-771807C9DF75}"/>
                </a:ext>
              </a:extLst>
            </p:cNvPr>
            <p:cNvGrpSpPr/>
            <p:nvPr/>
          </p:nvGrpSpPr>
          <p:grpSpPr>
            <a:xfrm>
              <a:off x="13605770" y="8222654"/>
              <a:ext cx="4755958" cy="1913669"/>
              <a:chOff x="0" y="9525"/>
              <a:chExt cx="6341277" cy="2551560"/>
            </a:xfrm>
          </p:grpSpPr>
          <p:sp>
            <p:nvSpPr>
              <p:cNvPr id="33" name="TextBox 13">
                <a:extLst>
                  <a:ext uri="{FF2B5EF4-FFF2-40B4-BE49-F238E27FC236}">
                    <a16:creationId xmlns:a16="http://schemas.microsoft.com/office/drawing/2014/main" id="{D8E1ADDC-C169-4449-9266-C590277DC2D3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341277" cy="7006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93"/>
                  </a:lnSpc>
                </a:pPr>
                <a:endParaRPr/>
              </a:p>
            </p:txBody>
          </p:sp>
          <p:sp>
            <p:nvSpPr>
              <p:cNvPr id="34" name="TextBox 14">
                <a:extLst>
                  <a:ext uri="{FF2B5EF4-FFF2-40B4-BE49-F238E27FC236}">
                    <a16:creationId xmlns:a16="http://schemas.microsoft.com/office/drawing/2014/main" id="{2F9B5BAA-D77B-4392-A4CC-1F01D0E8160B}"/>
                  </a:ext>
                </a:extLst>
              </p:cNvPr>
              <p:cNvSpPr txBox="1"/>
              <p:nvPr/>
            </p:nvSpPr>
            <p:spPr>
              <a:xfrm>
                <a:off x="0" y="793676"/>
                <a:ext cx="6341277" cy="176740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руководитель театральной лаборатории TERRA,</a:t>
                </a:r>
              </a:p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педагог по актерскому мастерству</a:t>
                </a:r>
              </a:p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 и сценической речи</a:t>
                </a:r>
                <a:endParaRPr lang="ru-RU" sz="1400">
                  <a:solidFill>
                    <a:srgbClr val="FFFFFF"/>
                  </a:solidFill>
                  <a:latin typeface="Open Sans Light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артист театра и кино</a:t>
                </a:r>
              </a:p>
              <a:p>
                <a:pPr algn="ctr">
                  <a:lnSpc>
                    <a:spcPts val="2100"/>
                  </a:lnSpc>
                </a:pPr>
                <a:endParaRPr lang="en-US" sz="1400">
                  <a:solidFill>
                    <a:srgbClr val="FFFFFF"/>
                  </a:solidFill>
                  <a:latin typeface="Open Sans Light"/>
                </a:endParaRPr>
              </a:p>
            </p:txBody>
          </p:sp>
        </p:grp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57463303-E9A6-4DF9-88E8-8B77FF8E50E8}"/>
                </a:ext>
              </a:extLst>
            </p:cNvPr>
            <p:cNvSpPr txBox="1"/>
            <p:nvPr/>
          </p:nvSpPr>
          <p:spPr>
            <a:xfrm>
              <a:off x="13215412" y="8367236"/>
              <a:ext cx="5536675" cy="316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2077" spc="207">
                  <a:solidFill>
                    <a:srgbClr val="FFFFFF"/>
                  </a:solidFill>
                  <a:latin typeface="Tex Gyre Adventor"/>
                </a:rPr>
                <a:t>ТКАЧЁВ ДЕНИС ИГОРЕВИЧ</a:t>
              </a:r>
            </a:p>
          </p:txBody>
        </p:sp>
        <p:grpSp>
          <p:nvGrpSpPr>
            <p:cNvPr id="27" name="Group 16">
              <a:extLst>
                <a:ext uri="{FF2B5EF4-FFF2-40B4-BE49-F238E27FC236}">
                  <a16:creationId xmlns:a16="http://schemas.microsoft.com/office/drawing/2014/main" id="{6B5A5853-E72C-49C5-9EBF-6EBAEC5BC3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77860" y="170668"/>
              <a:ext cx="2811778" cy="2811778"/>
              <a:chOff x="-2540" y="-2540"/>
              <a:chExt cx="6355080" cy="6355080"/>
            </a:xfrm>
          </p:grpSpPr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3E91E4B0-AA7A-4CFA-AC6B-F5D754433D90}"/>
                  </a:ext>
                </a:extLst>
              </p:cNvPr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D034"/>
              </a:solidFill>
            </p:spPr>
          </p:sp>
        </p:grp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49A7EFC2-EE44-43AD-A6AC-30EF9F0D83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48370" y="170668"/>
              <a:ext cx="2824336" cy="2824324"/>
              <a:chOff x="0" y="0"/>
              <a:chExt cx="6350000" cy="6349975"/>
            </a:xfrm>
          </p:grpSpPr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FCE185EE-F3A7-444B-A0CE-E64B049CE10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6554" b="-6554"/>
                </a:stretch>
              </a:blipFill>
            </p:spPr>
          </p:sp>
        </p:grp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4CB4EA88-A456-4947-B493-EAE5842E014E}"/>
                </a:ext>
              </a:extLst>
            </p:cNvPr>
            <p:cNvSpPr txBox="1"/>
            <p:nvPr/>
          </p:nvSpPr>
          <p:spPr>
            <a:xfrm>
              <a:off x="14041863" y="3108987"/>
              <a:ext cx="3601201" cy="63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2"/>
                </a:lnSpc>
              </a:pPr>
              <a:r>
                <a:rPr lang="en-US" sz="2093" spc="209">
                  <a:solidFill>
                    <a:srgbClr val="FFFFFF"/>
                  </a:solidFill>
                  <a:latin typeface="Tex Gyre Adventor"/>
                </a:rPr>
                <a:t>АНИСИМОВА МАРИНА ВЯЧЕСЛАВОВНА</a:t>
              </a:r>
            </a:p>
          </p:txBody>
        </p:sp>
        <p:sp>
          <p:nvSpPr>
            <p:cNvPr id="30" name="TextBox 21">
              <a:extLst>
                <a:ext uri="{FF2B5EF4-FFF2-40B4-BE49-F238E27FC236}">
                  <a16:creationId xmlns:a16="http://schemas.microsoft.com/office/drawing/2014/main" id="{B35294A7-300E-48C6-B2CA-FB3C265EBB20}"/>
                </a:ext>
              </a:extLst>
            </p:cNvPr>
            <p:cNvSpPr txBox="1"/>
            <p:nvPr/>
          </p:nvSpPr>
          <p:spPr>
            <a:xfrm>
              <a:off x="13380743" y="3804099"/>
              <a:ext cx="4784386" cy="1259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0" i="0">
                  <a:solidFill>
                    <a:schemeClr val="bg1"/>
                  </a:solidFill>
                  <a:effectLst/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Руководитель отдела по организационно-методической работе, руководитель структурного подразделения «Федеральный ресурсный центр развития дополнительного образования физкультурно-спортивной направленности» ФГБУ «ФЦОМОФВ»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4A09C22-BAE9-40A2-89D0-C185024A9B3E}"/>
              </a:ext>
            </a:extLst>
          </p:cNvPr>
          <p:cNvGrpSpPr/>
          <p:nvPr/>
        </p:nvGrpSpPr>
        <p:grpSpPr>
          <a:xfrm>
            <a:off x="333497" y="4434907"/>
            <a:ext cx="3865539" cy="2439627"/>
            <a:chOff x="515569" y="5952542"/>
            <a:chExt cx="3865539" cy="2439627"/>
          </a:xfrm>
        </p:grpSpPr>
        <p:sp>
          <p:nvSpPr>
            <p:cNvPr id="45" name="AutoShape 13">
              <a:extLst>
                <a:ext uri="{FF2B5EF4-FFF2-40B4-BE49-F238E27FC236}">
                  <a16:creationId xmlns:a16="http://schemas.microsoft.com/office/drawing/2014/main" id="{11E8DD22-851A-455C-A0C1-D596CE2E125B}"/>
                </a:ext>
              </a:extLst>
            </p:cNvPr>
            <p:cNvSpPr/>
            <p:nvPr/>
          </p:nvSpPr>
          <p:spPr>
            <a:xfrm>
              <a:off x="543504" y="5952542"/>
              <a:ext cx="3837604" cy="243962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F33E50BB-8097-4681-B32A-2025E1951DC7}"/>
                </a:ext>
              </a:extLst>
            </p:cNvPr>
            <p:cNvSpPr txBox="1"/>
            <p:nvPr/>
          </p:nvSpPr>
          <p:spPr>
            <a:xfrm>
              <a:off x="515569" y="6061743"/>
              <a:ext cx="3837604" cy="1090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3"/>
                </a:lnSpc>
                <a:spcBef>
                  <a:spcPct val="0"/>
                </a:spcBef>
              </a:pPr>
              <a:r>
                <a:rPr lang="en-US" sz="1400" spc="13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АНАЛИЗ ПРОФЕССИОНАЛЬНЫХ ЗАТРУДНЕНИЙ ПЕДАГОГОВ </a:t>
              </a:r>
              <a:endParaRPr lang="ru-RU" sz="1400" spc="13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  <a:p>
              <a:pPr algn="ctr">
                <a:lnSpc>
                  <a:spcPts val="1653"/>
                </a:lnSpc>
                <a:spcBef>
                  <a:spcPct val="0"/>
                </a:spcBef>
              </a:pPr>
              <a:r>
                <a:rPr lang="en-US" sz="1400" spc="13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ПРИ ПОДГОТОВКЕ К КОНКУРСАМ ПРОФЕССИОНАЛЬНОГО МАСТЕРСТВА</a:t>
              </a:r>
            </a:p>
          </p:txBody>
        </p:sp>
        <p:sp>
          <p:nvSpPr>
            <p:cNvPr id="40" name="TextBox 23">
              <a:extLst>
                <a:ext uri="{FF2B5EF4-FFF2-40B4-BE49-F238E27FC236}">
                  <a16:creationId xmlns:a16="http://schemas.microsoft.com/office/drawing/2014/main" id="{72A5488E-071D-479E-A225-37EF3D36BEE4}"/>
                </a:ext>
              </a:extLst>
            </p:cNvPr>
            <p:cNvSpPr txBox="1"/>
            <p:nvPr/>
          </p:nvSpPr>
          <p:spPr>
            <a:xfrm>
              <a:off x="543504" y="7274109"/>
              <a:ext cx="3837604" cy="85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3"/>
                </a:lnSpc>
                <a:spcBef>
                  <a:spcPct val="0"/>
                </a:spcBef>
              </a:pPr>
              <a:r>
                <a:rPr lang="en-US" sz="1400" spc="13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УСТРАНЕНИЕ ПРОФЕССИОНАЛЬНЫХ ЗАТРУДНЕНИЙ ПЕДАГОГОВ ПРИ ПОДГОТОВКЕ К ОСНОВНЫМ ЭТАПАМ КОНКУРСНЫХ ИСПЫТАНИЙ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101A6D-2428-4AA0-8CE3-232736427A15}"/>
              </a:ext>
            </a:extLst>
          </p:cNvPr>
          <p:cNvGrpSpPr/>
          <p:nvPr/>
        </p:nvGrpSpPr>
        <p:grpSpPr>
          <a:xfrm>
            <a:off x="4624635" y="4434907"/>
            <a:ext cx="3790847" cy="2439627"/>
            <a:chOff x="4852334" y="5952542"/>
            <a:chExt cx="3790847" cy="2439627"/>
          </a:xfrm>
        </p:grpSpPr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816B4746-078B-4602-8704-22D178CA7623}"/>
                </a:ext>
              </a:extLst>
            </p:cNvPr>
            <p:cNvSpPr/>
            <p:nvPr/>
          </p:nvSpPr>
          <p:spPr>
            <a:xfrm>
              <a:off x="4867569" y="5952542"/>
              <a:ext cx="3775612" cy="2439627"/>
            </a:xfrm>
            <a:prstGeom prst="rect">
              <a:avLst/>
            </a:prstGeom>
            <a:solidFill>
              <a:srgbClr val="FFD034"/>
            </a:solidFill>
          </p:spPr>
        </p:sp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id="{8DB4629C-9978-4AB3-BF47-79340DE6D63E}"/>
                </a:ext>
              </a:extLst>
            </p:cNvPr>
            <p:cNvSpPr txBox="1"/>
            <p:nvPr/>
          </p:nvSpPr>
          <p:spPr>
            <a:xfrm>
              <a:off x="4852334" y="6445690"/>
              <a:ext cx="3775612" cy="121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ЭТАПЫ ПОДГОТОВКИ ДОКУМЕНТАЦИИ ДЛЯ ПРОВЕДЕНИЯ КОНКУРСА</a:t>
              </a:r>
            </a:p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ПРОФЕССИОНАЛЬНОГО МАСТЕРСТВА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01EAA98-573E-494D-8FEF-41C5E155007C}"/>
              </a:ext>
            </a:extLst>
          </p:cNvPr>
          <p:cNvGrpSpPr/>
          <p:nvPr/>
        </p:nvGrpSpPr>
        <p:grpSpPr>
          <a:xfrm>
            <a:off x="8856316" y="4406763"/>
            <a:ext cx="3775612" cy="2439627"/>
            <a:chOff x="8954393" y="5428665"/>
            <a:chExt cx="3775612" cy="2439627"/>
          </a:xfrm>
        </p:grpSpPr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AAC0A692-DE17-4FD1-B80C-7E894A4365A7}"/>
                </a:ext>
              </a:extLst>
            </p:cNvPr>
            <p:cNvSpPr/>
            <p:nvPr/>
          </p:nvSpPr>
          <p:spPr>
            <a:xfrm>
              <a:off x="8954393" y="5428665"/>
              <a:ext cx="3775612" cy="243962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52DAF19F-49CC-4121-96BD-107B3782BE54}"/>
                </a:ext>
              </a:extLst>
            </p:cNvPr>
            <p:cNvSpPr txBox="1"/>
            <p:nvPr/>
          </p:nvSpPr>
          <p:spPr>
            <a:xfrm>
              <a:off x="8954393" y="5822061"/>
              <a:ext cx="3775612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ОБЕСПЕЧЕНИЕ ПСИХОЛОГИЧЕСКОЙ ГОТОВНОСТИ ПЕДАГОГОВ </a:t>
              </a:r>
              <a:endParaRPr lang="ru-RU" sz="16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К КОНКУРСАМ</a:t>
              </a:r>
            </a:p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ПРОФЕССИОНАЛЬНОГО МАСТЕРСТВА</a:t>
              </a:r>
            </a:p>
          </p:txBody>
        </p:sp>
      </p:grpSp>
      <p:sp>
        <p:nvSpPr>
          <p:cNvPr id="46" name="TextBox 26">
            <a:extLst>
              <a:ext uri="{FF2B5EF4-FFF2-40B4-BE49-F238E27FC236}">
                <a16:creationId xmlns:a16="http://schemas.microsoft.com/office/drawing/2014/main" id="{0A744270-F982-45AA-9DC8-E7A182B262F2}"/>
              </a:ext>
            </a:extLst>
          </p:cNvPr>
          <p:cNvSpPr txBox="1"/>
          <p:nvPr/>
        </p:nvSpPr>
        <p:spPr>
          <a:xfrm>
            <a:off x="315468" y="7451534"/>
            <a:ext cx="12584477" cy="13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ПРОГРАММА НАПРАВЛЕНА НА </a:t>
            </a:r>
            <a:r>
              <a:rPr lang="ru-RU" sz="2000" kern="1200">
                <a:solidFill>
                  <a:schemeClr val="bg1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СОВЕРШЕНСТВОВАНИЕ ПРОФЕССИОНАЛЬНОГО МАСТЕРСТВА,  ФОРМИРОВАНИЕ НОВЫХ КОМПЕТЕНЦИЙ И ИНДИВИДУАЛЬНЫХ ТРАЕКТОРИЙ ПРОФЕССИОНАЛЬНОГО РАЗВИТИЯ, РАСКРЫТИЕ ТВОРЧЕСКОГО ПОТЕНЦИАЛА</a:t>
            </a:r>
            <a:endParaRPr lang="en-US" sz="2000" spc="214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49" name="Picture 19">
            <a:extLst>
              <a:ext uri="{FF2B5EF4-FFF2-40B4-BE49-F238E27FC236}">
                <a16:creationId xmlns:a16="http://schemas.microsoft.com/office/drawing/2014/main" id="{9413FE80-E30A-A263-433C-8DAA88C1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  <p:grpSp>
        <p:nvGrpSpPr>
          <p:cNvPr id="50" name="Group 5">
            <a:extLst>
              <a:ext uri="{FF2B5EF4-FFF2-40B4-BE49-F238E27FC236}">
                <a16:creationId xmlns:a16="http://schemas.microsoft.com/office/drawing/2014/main" id="{111A6B26-887F-9242-2098-45DE3F978377}"/>
              </a:ext>
            </a:extLst>
          </p:cNvPr>
          <p:cNvGrpSpPr/>
          <p:nvPr/>
        </p:nvGrpSpPr>
        <p:grpSpPr>
          <a:xfrm>
            <a:off x="392927" y="9084970"/>
            <a:ext cx="3042138" cy="629670"/>
            <a:chOff x="0" y="0"/>
            <a:chExt cx="4056184" cy="839560"/>
          </a:xfrm>
        </p:grpSpPr>
        <p:sp>
          <p:nvSpPr>
            <p:cNvPr id="51" name="TextBox 6">
              <a:extLst>
                <a:ext uri="{FF2B5EF4-FFF2-40B4-BE49-F238E27FC236}">
                  <a16:creationId xmlns:a16="http://schemas.microsoft.com/office/drawing/2014/main" id="{53563C5C-5F6F-B159-9E51-30BEDAAA7AF8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52" name="Picture 7">
              <a:extLst>
                <a:ext uri="{FF2B5EF4-FFF2-40B4-BE49-F238E27FC236}">
                  <a16:creationId xmlns:a16="http://schemas.microsoft.com/office/drawing/2014/main" id="{1E9875D1-95A0-F755-2773-15526900C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2316</Words>
  <Application>Microsoft Office PowerPoint</Application>
  <PresentationFormat>Произвольный</PresentationFormat>
  <Paragraphs>343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7" baseType="lpstr">
      <vt:lpstr>Roboto</vt:lpstr>
      <vt:lpstr>Open Sans</vt:lpstr>
      <vt:lpstr>Cambria</vt:lpstr>
      <vt:lpstr>Montserrat Semi-Bold</vt:lpstr>
      <vt:lpstr>Tex Gyre Adventor</vt:lpstr>
      <vt:lpstr>Raleway Thin</vt:lpstr>
      <vt:lpstr>Arial</vt:lpstr>
      <vt:lpstr>Arimo</vt:lpstr>
      <vt:lpstr>Raleway Bold</vt:lpstr>
      <vt:lpstr>inherit</vt:lpstr>
      <vt:lpstr>Roboto Bold</vt:lpstr>
      <vt:lpstr>Calibri</vt:lpstr>
      <vt:lpstr>Open Sans Light</vt:lpstr>
      <vt:lpstr>Raleway</vt:lpstr>
      <vt:lpstr>Montserrat Semi-Bold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ЕИП-ФКИС ПОВЫШЕНИЕ КВАЛИФИКАЦИИ</dc:title>
  <dc:creator>Наталья Бакашкина</dc:creator>
  <cp:lastModifiedBy>Наталья Бакашкина</cp:lastModifiedBy>
  <cp:revision>10</cp:revision>
  <dcterms:created xsi:type="dcterms:W3CDTF">2006-08-16T00:00:00Z</dcterms:created>
  <dcterms:modified xsi:type="dcterms:W3CDTF">2022-06-23T06:22:18Z</dcterms:modified>
  <dc:identifier>DAE1uiafZ-4</dc:identifier>
</cp:coreProperties>
</file>