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9" r:id="rId2"/>
    <p:sldId id="262" r:id="rId3"/>
    <p:sldId id="665" r:id="rId4"/>
    <p:sldId id="658" r:id="rId5"/>
    <p:sldId id="655" r:id="rId6"/>
    <p:sldId id="669" r:id="rId7"/>
    <p:sldId id="620" r:id="rId8"/>
    <p:sldId id="667" r:id="rId9"/>
    <p:sldId id="664" r:id="rId10"/>
    <p:sldId id="671" r:id="rId11"/>
    <p:sldId id="668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-PC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183" autoAdjust="0"/>
  </p:normalViewPr>
  <p:slideViewPr>
    <p:cSldViewPr snapToGrid="0">
      <p:cViewPr varScale="1">
        <p:scale>
          <a:sx n="114" d="100"/>
          <a:sy n="114" d="100"/>
        </p:scale>
        <p:origin x="1116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E2052-A52F-4851-8C9B-3F56D3C798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0C7596-C95D-4571-80BE-1BCC4D17ECB6}" type="pres">
      <dgm:prSet presAssocID="{4ECE2052-A52F-4851-8C9B-3F56D3C7984C}" presName="Name0" presStyleCnt="0">
        <dgm:presLayoutVars>
          <dgm:chMax val="7"/>
          <dgm:chPref val="7"/>
          <dgm:dir/>
        </dgm:presLayoutVars>
      </dgm:prSet>
      <dgm:spPr/>
    </dgm:pt>
    <dgm:pt modelId="{3481374B-BFEE-4B2F-A272-C9E060CEFF79}" type="pres">
      <dgm:prSet presAssocID="{4ECE2052-A52F-4851-8C9B-3F56D3C7984C}" presName="Name1" presStyleCnt="0"/>
      <dgm:spPr/>
    </dgm:pt>
    <dgm:pt modelId="{7B0492D8-3423-44E0-9C14-C6499F3E7F46}" type="pres">
      <dgm:prSet presAssocID="{4ECE2052-A52F-4851-8C9B-3F56D3C7984C}" presName="cycle" presStyleCnt="0"/>
      <dgm:spPr/>
    </dgm:pt>
    <dgm:pt modelId="{EF9FF254-7A73-4D89-8E35-DEF3241D0BFC}" type="pres">
      <dgm:prSet presAssocID="{4ECE2052-A52F-4851-8C9B-3F56D3C7984C}" presName="srcNode" presStyleLbl="node1" presStyleIdx="0" presStyleCnt="0"/>
      <dgm:spPr/>
    </dgm:pt>
    <dgm:pt modelId="{ECEE3BB3-3DC9-46C7-9C16-0C5517C1184B}" type="pres">
      <dgm:prSet presAssocID="{4ECE2052-A52F-4851-8C9B-3F56D3C7984C}" presName="conn" presStyleLbl="parChTrans1D2" presStyleIdx="0" presStyleCnt="1" custLinFactNeighborX="1805" custLinFactNeighborY="969"/>
      <dgm:spPr/>
    </dgm:pt>
    <dgm:pt modelId="{E069F145-6E9F-4622-9492-E3D5DC0AA479}" type="pres">
      <dgm:prSet presAssocID="{4ECE2052-A52F-4851-8C9B-3F56D3C7984C}" presName="extraNode" presStyleLbl="node1" presStyleIdx="0" presStyleCnt="0"/>
      <dgm:spPr/>
    </dgm:pt>
    <dgm:pt modelId="{C500D8FA-C6EF-4A20-AE9A-04FA6D24D963}" type="pres">
      <dgm:prSet presAssocID="{4ECE2052-A52F-4851-8C9B-3F56D3C7984C}" presName="dstNode" presStyleLbl="node1" presStyleIdx="0" presStyleCnt="0"/>
      <dgm:spPr/>
    </dgm:pt>
  </dgm:ptLst>
  <dgm:cxnLst>
    <dgm:cxn modelId="{46A0BE8A-CF34-4874-8082-BE2DBDFD11D4}" type="presOf" srcId="{4ECE2052-A52F-4851-8C9B-3F56D3C7984C}" destId="{DD0C7596-C95D-4571-80BE-1BCC4D17ECB6}" srcOrd="0" destOrd="0" presId="urn:microsoft.com/office/officeart/2008/layout/VerticalCurvedList"/>
    <dgm:cxn modelId="{1F1D5388-31A9-4D6D-9D32-F35974AEBB06}" type="presParOf" srcId="{DD0C7596-C95D-4571-80BE-1BCC4D17ECB6}" destId="{3481374B-BFEE-4B2F-A272-C9E060CEFF79}" srcOrd="0" destOrd="0" presId="urn:microsoft.com/office/officeart/2008/layout/VerticalCurvedList"/>
    <dgm:cxn modelId="{E3838BB1-E13C-46E1-A62B-49ABC8119B1C}" type="presParOf" srcId="{3481374B-BFEE-4B2F-A272-C9E060CEFF79}" destId="{7B0492D8-3423-44E0-9C14-C6499F3E7F46}" srcOrd="0" destOrd="0" presId="urn:microsoft.com/office/officeart/2008/layout/VerticalCurvedList"/>
    <dgm:cxn modelId="{1A3F7648-D56D-436E-8837-3DD384AA30D1}" type="presParOf" srcId="{7B0492D8-3423-44E0-9C14-C6499F3E7F46}" destId="{EF9FF254-7A73-4D89-8E35-DEF3241D0BFC}" srcOrd="0" destOrd="0" presId="urn:microsoft.com/office/officeart/2008/layout/VerticalCurvedList"/>
    <dgm:cxn modelId="{A18011A1-1911-4DD6-A02D-3016F7106E2D}" type="presParOf" srcId="{7B0492D8-3423-44E0-9C14-C6499F3E7F46}" destId="{ECEE3BB3-3DC9-46C7-9C16-0C5517C1184B}" srcOrd="1" destOrd="0" presId="urn:microsoft.com/office/officeart/2008/layout/VerticalCurvedList"/>
    <dgm:cxn modelId="{FCA81E4E-5708-40D9-90E2-E475F8B4E76E}" type="presParOf" srcId="{7B0492D8-3423-44E0-9C14-C6499F3E7F46}" destId="{E069F145-6E9F-4622-9492-E3D5DC0AA479}" srcOrd="2" destOrd="0" presId="urn:microsoft.com/office/officeart/2008/layout/VerticalCurvedList"/>
    <dgm:cxn modelId="{CB830BA7-165F-4F5B-8767-58784717E063}" type="presParOf" srcId="{7B0492D8-3423-44E0-9C14-C6499F3E7F46}" destId="{C500D8FA-C6EF-4A20-AE9A-04FA6D24D963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AAE103-FDB4-4F2D-9B2F-9722FF7A3BB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6B0D96-E629-4D36-BCE8-E960064672AE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Модернизация дополнительного образования физкультурно-спортивной направленности в условиях гармонизации законодательства в сфере образования и законодательства в области физической культуры и спорта</a:t>
          </a:r>
        </a:p>
      </dgm:t>
    </dgm:pt>
    <dgm:pt modelId="{E4CD3E1C-4BF8-4455-8888-E9D8BB74B428}" type="parTrans" cxnId="{3FE9F177-9DE7-46EB-82B3-F2F38021840E}">
      <dgm:prSet/>
      <dgm:spPr/>
      <dgm:t>
        <a:bodyPr/>
        <a:lstStyle/>
        <a:p>
          <a:endParaRPr lang="ru-RU"/>
        </a:p>
      </dgm:t>
    </dgm:pt>
    <dgm:pt modelId="{5DD74494-F0E8-41D1-B1D7-8371098C0525}" type="sibTrans" cxnId="{3FE9F177-9DE7-46EB-82B3-F2F38021840E}">
      <dgm:prSet/>
      <dgm:spPr/>
      <dgm:t>
        <a:bodyPr/>
        <a:lstStyle/>
        <a:p>
          <a:endParaRPr lang="ru-RU"/>
        </a:p>
      </dgm:t>
    </dgm:pt>
    <dgm:pt modelId="{C5810938-2A78-4CDE-8BC9-8EB8591AF2ED}">
      <dgm:prSet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  <a:prstDash val="sysDash"/>
        </a:ln>
      </dgm:spPr>
      <dgm:t>
        <a:bodyPr/>
        <a:lstStyle/>
        <a:p>
          <a:endParaRPr lang="ru-RU" sz="900" dirty="0"/>
        </a:p>
        <a:p>
          <a:r>
            <a: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Стратегические изменения в сфере дополнительного образования детей физкультурно-спортивной направленности в части формирования современных траекторий нового содержания и качества образования, с учетом </a:t>
          </a:r>
          <a:r>
            <a:rPr lang="ru-RU" sz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цифровизации</a:t>
          </a:r>
          <a:r>
            <a: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образования</a:t>
          </a:r>
        </a:p>
        <a:p>
          <a:endParaRPr lang="ru-RU" sz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8ECD12-DB7C-40C4-833F-0EC6B2F941EB}" type="parTrans" cxnId="{B01377AA-B8C2-4BD8-A5DA-64002BA431EF}">
      <dgm:prSet/>
      <dgm:spPr/>
      <dgm:t>
        <a:bodyPr/>
        <a:lstStyle/>
        <a:p>
          <a:endParaRPr lang="ru-RU"/>
        </a:p>
      </dgm:t>
    </dgm:pt>
    <dgm:pt modelId="{04297286-B0C6-4DB6-8784-B416DB0FEDE3}" type="sibTrans" cxnId="{B01377AA-B8C2-4BD8-A5DA-64002BA431EF}">
      <dgm:prSet/>
      <dgm:spPr/>
      <dgm:t>
        <a:bodyPr/>
        <a:lstStyle/>
        <a:p>
          <a:endParaRPr lang="ru-RU"/>
        </a:p>
      </dgm:t>
    </dgm:pt>
    <dgm:pt modelId="{45576580-427A-4482-A614-E6A2326585EF}">
      <dgm:prSet phldrT="[Текст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  <a:prstDash val="sysDash"/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Урегулирование механизмов перехода организаций дополнительного образования на реализацию дополнительных образовательных программ спортивной подготовки</a:t>
          </a:r>
        </a:p>
      </dgm:t>
    </dgm:pt>
    <dgm:pt modelId="{851E8A1B-DA07-4E9D-BA1D-55489419F59C}" type="parTrans" cxnId="{CCABC7BD-7665-4A02-845F-1A80F169CD5D}">
      <dgm:prSet/>
      <dgm:spPr/>
      <dgm:t>
        <a:bodyPr/>
        <a:lstStyle/>
        <a:p>
          <a:endParaRPr lang="ru-RU"/>
        </a:p>
      </dgm:t>
    </dgm:pt>
    <dgm:pt modelId="{80A8929D-88AA-45AB-912B-C6E89450D2FF}" type="sibTrans" cxnId="{CCABC7BD-7665-4A02-845F-1A80F169CD5D}">
      <dgm:prSet/>
      <dgm:spPr/>
      <dgm:t>
        <a:bodyPr/>
        <a:lstStyle/>
        <a:p>
          <a:endParaRPr lang="ru-RU"/>
        </a:p>
      </dgm:t>
    </dgm:pt>
    <dgm:pt modelId="{175B1EA1-20F1-4E72-B264-DED46E1DEEB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национальной системы физкультурно-спортивного воспитания подрастающего поколения, направленной на повышение качества физической подготовки школьников, их массовое привлечение к занятиям </a:t>
          </a:r>
          <a:r>
            <a:rPr lang="ru-RU" sz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ФКиС</a:t>
          </a:r>
          <a:r>
            <a: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формирования у детей и подростков ЗОЖ, а также на совершенствование организации и проведения спортивных соревнований в РФ в сфере развития школьного спорта</a:t>
          </a:r>
        </a:p>
      </dgm:t>
    </dgm:pt>
    <dgm:pt modelId="{6FD6D888-784B-4F84-965E-FA853CD3E734}" type="sibTrans" cxnId="{C9D5E624-218B-4052-8874-1C9DBA1E2662}">
      <dgm:prSet/>
      <dgm:spPr/>
      <dgm:t>
        <a:bodyPr/>
        <a:lstStyle/>
        <a:p>
          <a:endParaRPr lang="ru-RU"/>
        </a:p>
      </dgm:t>
    </dgm:pt>
    <dgm:pt modelId="{AADA5EBD-7CAF-4676-98E2-0C9CE7CFF49D}" type="parTrans" cxnId="{C9D5E624-218B-4052-8874-1C9DBA1E2662}">
      <dgm:prSet/>
      <dgm:spPr/>
      <dgm:t>
        <a:bodyPr/>
        <a:lstStyle/>
        <a:p>
          <a:endParaRPr lang="ru-RU"/>
        </a:p>
      </dgm:t>
    </dgm:pt>
    <dgm:pt modelId="{3500408C-14F1-4802-81F8-73ACBED1D911}">
      <dgm:prSet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  <a:prstDash val="sysDash"/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и наполнение единой информационной площадки по направлению «Физическая культура и спорт в образовании»</a:t>
          </a:r>
        </a:p>
      </dgm:t>
    </dgm:pt>
    <dgm:pt modelId="{870E046C-5989-4A75-A047-E795D805570D}" type="parTrans" cxnId="{B101EA82-81FE-4027-8D55-345D95E6DDA1}">
      <dgm:prSet/>
      <dgm:spPr/>
      <dgm:t>
        <a:bodyPr/>
        <a:lstStyle/>
        <a:p>
          <a:endParaRPr lang="ru-RU"/>
        </a:p>
      </dgm:t>
    </dgm:pt>
    <dgm:pt modelId="{4F14E74D-137B-40E3-865D-D0E6C1A24FAE}" type="sibTrans" cxnId="{B101EA82-81FE-4027-8D55-345D95E6DDA1}">
      <dgm:prSet/>
      <dgm:spPr/>
      <dgm:t>
        <a:bodyPr/>
        <a:lstStyle/>
        <a:p>
          <a:endParaRPr lang="ru-RU"/>
        </a:p>
      </dgm:t>
    </dgm:pt>
    <dgm:pt modelId="{FA6BABFA-9DE6-4841-B2E4-C407308C8714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эффективности межведомственного взаимодействия при реализации программ дополнительного образования в области физической культуры и спорта</a:t>
          </a:r>
        </a:p>
      </dgm:t>
    </dgm:pt>
    <dgm:pt modelId="{9B672134-EA29-4818-B853-B4B74660C0FB}" type="parTrans" cxnId="{9E957A07-066A-4A36-9774-98DF1CB3E746}">
      <dgm:prSet/>
      <dgm:spPr/>
      <dgm:t>
        <a:bodyPr/>
        <a:lstStyle/>
        <a:p>
          <a:endParaRPr lang="ru-RU"/>
        </a:p>
      </dgm:t>
    </dgm:pt>
    <dgm:pt modelId="{6F562813-F5D2-4C7F-8340-6EB4C4C99A3C}" type="sibTrans" cxnId="{9E957A07-066A-4A36-9774-98DF1CB3E746}">
      <dgm:prSet/>
      <dgm:spPr/>
      <dgm:t>
        <a:bodyPr/>
        <a:lstStyle/>
        <a:p>
          <a:endParaRPr lang="ru-RU"/>
        </a:p>
      </dgm:t>
    </dgm:pt>
    <dgm:pt modelId="{85662D87-BEB0-4EEA-A2D1-085A44708860}" type="pres">
      <dgm:prSet presAssocID="{C2AAE103-FDB4-4F2D-9B2F-9722FF7A3BBA}" presName="linear" presStyleCnt="0">
        <dgm:presLayoutVars>
          <dgm:dir/>
          <dgm:resizeHandles val="exact"/>
        </dgm:presLayoutVars>
      </dgm:prSet>
      <dgm:spPr/>
    </dgm:pt>
    <dgm:pt modelId="{7521F7DC-6375-4E8C-BDA1-4077A0ECB48D}" type="pres">
      <dgm:prSet presAssocID="{A26B0D96-E629-4D36-BCE8-E960064672AE}" presName="comp" presStyleCnt="0"/>
      <dgm:spPr/>
    </dgm:pt>
    <dgm:pt modelId="{1DD48EDD-54AE-46D8-987C-D992377AB49A}" type="pres">
      <dgm:prSet presAssocID="{A26B0D96-E629-4D36-BCE8-E960064672AE}" presName="box" presStyleLbl="node1" presStyleIdx="0" presStyleCnt="6"/>
      <dgm:spPr/>
    </dgm:pt>
    <dgm:pt modelId="{52AC6F2D-3DA3-49D1-8641-98B6F48F7818}" type="pres">
      <dgm:prSet presAssocID="{A26B0D96-E629-4D36-BCE8-E960064672AE}" presName="img" presStyleLbl="fgImgPlace1" presStyleIdx="0" presStyleCnt="6"/>
      <dgm:spPr>
        <a:solidFill>
          <a:schemeClr val="bg1"/>
        </a:solidFill>
      </dgm:spPr>
    </dgm:pt>
    <dgm:pt modelId="{B87DCF74-4FBF-4F09-81FD-206597CB1277}" type="pres">
      <dgm:prSet presAssocID="{A26B0D96-E629-4D36-BCE8-E960064672AE}" presName="text" presStyleLbl="node1" presStyleIdx="0" presStyleCnt="6">
        <dgm:presLayoutVars>
          <dgm:bulletEnabled val="1"/>
        </dgm:presLayoutVars>
      </dgm:prSet>
      <dgm:spPr/>
    </dgm:pt>
    <dgm:pt modelId="{CFAC12F8-BDEE-43F7-89D2-3995FBFE5E77}" type="pres">
      <dgm:prSet presAssocID="{5DD74494-F0E8-41D1-B1D7-8371098C0525}" presName="spacer" presStyleCnt="0"/>
      <dgm:spPr/>
    </dgm:pt>
    <dgm:pt modelId="{4AB07BD6-29B6-4CF6-8DAD-C7AECFB4644E}" type="pres">
      <dgm:prSet presAssocID="{45576580-427A-4482-A614-E6A2326585EF}" presName="comp" presStyleCnt="0"/>
      <dgm:spPr/>
    </dgm:pt>
    <dgm:pt modelId="{CA6A76D7-5C57-405A-B073-08EFB6598E9A}" type="pres">
      <dgm:prSet presAssocID="{45576580-427A-4482-A614-E6A2326585EF}" presName="box" presStyleLbl="node1" presStyleIdx="1" presStyleCnt="6"/>
      <dgm:spPr/>
    </dgm:pt>
    <dgm:pt modelId="{24DA01BB-98F4-4070-85EF-4E2C9E5E0A33}" type="pres">
      <dgm:prSet presAssocID="{45576580-427A-4482-A614-E6A2326585EF}" presName="img" presStyleLbl="fgImgPlace1" presStyleIdx="1" presStyleCnt="6"/>
      <dgm:spPr>
        <a:solidFill>
          <a:schemeClr val="bg1"/>
        </a:solidFill>
        <a:ln>
          <a:solidFill>
            <a:schemeClr val="accent1">
              <a:lumMod val="50000"/>
            </a:schemeClr>
          </a:solidFill>
          <a:prstDash val="sysDash"/>
        </a:ln>
      </dgm:spPr>
    </dgm:pt>
    <dgm:pt modelId="{07191E3D-8FD1-440F-95EC-24670F22969A}" type="pres">
      <dgm:prSet presAssocID="{45576580-427A-4482-A614-E6A2326585EF}" presName="text" presStyleLbl="node1" presStyleIdx="1" presStyleCnt="6">
        <dgm:presLayoutVars>
          <dgm:bulletEnabled val="1"/>
        </dgm:presLayoutVars>
      </dgm:prSet>
      <dgm:spPr/>
    </dgm:pt>
    <dgm:pt modelId="{8C32B727-DF0F-49A8-ADDD-50FD0E995D03}" type="pres">
      <dgm:prSet presAssocID="{80A8929D-88AA-45AB-912B-C6E89450D2FF}" presName="spacer" presStyleCnt="0"/>
      <dgm:spPr/>
    </dgm:pt>
    <dgm:pt modelId="{E3C8B403-7B66-4CC0-B093-A6DD50723091}" type="pres">
      <dgm:prSet presAssocID="{FA6BABFA-9DE6-4841-B2E4-C407308C8714}" presName="comp" presStyleCnt="0"/>
      <dgm:spPr/>
    </dgm:pt>
    <dgm:pt modelId="{2D3FAEFE-35CB-4C64-AE13-EADD85B40960}" type="pres">
      <dgm:prSet presAssocID="{FA6BABFA-9DE6-4841-B2E4-C407308C8714}" presName="box" presStyleLbl="node1" presStyleIdx="2" presStyleCnt="6"/>
      <dgm:spPr/>
    </dgm:pt>
    <dgm:pt modelId="{1B20E871-1A7E-45F4-B776-A9CC03DEC732}" type="pres">
      <dgm:prSet presAssocID="{FA6BABFA-9DE6-4841-B2E4-C407308C8714}" presName="img" presStyleLbl="fgImgPlace1" presStyleIdx="2" presStyleCnt="6"/>
      <dgm:spPr>
        <a:solidFill>
          <a:schemeClr val="bg1"/>
        </a:solidFill>
      </dgm:spPr>
    </dgm:pt>
    <dgm:pt modelId="{065E5BCE-053C-456E-B251-B73B6894ED69}" type="pres">
      <dgm:prSet presAssocID="{FA6BABFA-9DE6-4841-B2E4-C407308C8714}" presName="text" presStyleLbl="node1" presStyleIdx="2" presStyleCnt="6">
        <dgm:presLayoutVars>
          <dgm:bulletEnabled val="1"/>
        </dgm:presLayoutVars>
      </dgm:prSet>
      <dgm:spPr/>
    </dgm:pt>
    <dgm:pt modelId="{4A93BDDA-1918-446C-86E6-D98592FDB08E}" type="pres">
      <dgm:prSet presAssocID="{6F562813-F5D2-4C7F-8340-6EB4C4C99A3C}" presName="spacer" presStyleCnt="0"/>
      <dgm:spPr/>
    </dgm:pt>
    <dgm:pt modelId="{D13CB229-0675-4E46-9E1B-EE27A09CF987}" type="pres">
      <dgm:prSet presAssocID="{C5810938-2A78-4CDE-8BC9-8EB8591AF2ED}" presName="comp" presStyleCnt="0"/>
      <dgm:spPr/>
    </dgm:pt>
    <dgm:pt modelId="{FEA2DAD3-FD08-4E4A-888F-0754D2112A21}" type="pres">
      <dgm:prSet presAssocID="{C5810938-2A78-4CDE-8BC9-8EB8591AF2ED}" presName="box" presStyleLbl="node1" presStyleIdx="3" presStyleCnt="6"/>
      <dgm:spPr/>
    </dgm:pt>
    <dgm:pt modelId="{109E3DE4-B876-456C-AAAE-BC48C511750B}" type="pres">
      <dgm:prSet presAssocID="{C5810938-2A78-4CDE-8BC9-8EB8591AF2ED}" presName="img" presStyleLbl="fgImgPlace1" presStyleIdx="3" presStyleCnt="6"/>
      <dgm:spPr>
        <a:solidFill>
          <a:schemeClr val="bg1"/>
        </a:solidFill>
        <a:ln>
          <a:solidFill>
            <a:schemeClr val="accent1">
              <a:lumMod val="50000"/>
            </a:schemeClr>
          </a:solidFill>
          <a:prstDash val="sysDash"/>
        </a:ln>
      </dgm:spPr>
    </dgm:pt>
    <dgm:pt modelId="{902FA130-7E40-41D4-BC04-155B0DEC6A6D}" type="pres">
      <dgm:prSet presAssocID="{C5810938-2A78-4CDE-8BC9-8EB8591AF2ED}" presName="text" presStyleLbl="node1" presStyleIdx="3" presStyleCnt="6">
        <dgm:presLayoutVars>
          <dgm:bulletEnabled val="1"/>
        </dgm:presLayoutVars>
      </dgm:prSet>
      <dgm:spPr/>
    </dgm:pt>
    <dgm:pt modelId="{F45C831A-DF9D-4A9C-831D-CD173013B905}" type="pres">
      <dgm:prSet presAssocID="{04297286-B0C6-4DB6-8784-B416DB0FEDE3}" presName="spacer" presStyleCnt="0"/>
      <dgm:spPr/>
    </dgm:pt>
    <dgm:pt modelId="{62110408-1525-46A1-9C04-10DF56D0B44A}" type="pres">
      <dgm:prSet presAssocID="{175B1EA1-20F1-4E72-B264-DED46E1DEEB7}" presName="comp" presStyleCnt="0"/>
      <dgm:spPr/>
    </dgm:pt>
    <dgm:pt modelId="{C848B3AD-8721-4615-94A7-9A2BD28FE353}" type="pres">
      <dgm:prSet presAssocID="{175B1EA1-20F1-4E72-B264-DED46E1DEEB7}" presName="box" presStyleLbl="node1" presStyleIdx="4" presStyleCnt="6" custScaleY="148955"/>
      <dgm:spPr/>
    </dgm:pt>
    <dgm:pt modelId="{19C93DF2-EB04-4F8D-AA69-418D5E080BAC}" type="pres">
      <dgm:prSet presAssocID="{175B1EA1-20F1-4E72-B264-DED46E1DEEB7}" presName="img" presStyleLbl="fgImgPlace1" presStyleIdx="4" presStyleCnt="6"/>
      <dgm:spPr>
        <a:solidFill>
          <a:schemeClr val="bg1"/>
        </a:solidFill>
      </dgm:spPr>
    </dgm:pt>
    <dgm:pt modelId="{E5A5F68F-3F64-491B-90AE-32DADD05A545}" type="pres">
      <dgm:prSet presAssocID="{175B1EA1-20F1-4E72-B264-DED46E1DEEB7}" presName="text" presStyleLbl="node1" presStyleIdx="4" presStyleCnt="6">
        <dgm:presLayoutVars>
          <dgm:bulletEnabled val="1"/>
        </dgm:presLayoutVars>
      </dgm:prSet>
      <dgm:spPr/>
    </dgm:pt>
    <dgm:pt modelId="{B4D12A4E-4E93-45DD-B63A-31269FB31F83}" type="pres">
      <dgm:prSet presAssocID="{6FD6D888-784B-4F84-965E-FA853CD3E734}" presName="spacer" presStyleCnt="0"/>
      <dgm:spPr/>
    </dgm:pt>
    <dgm:pt modelId="{6170DA1F-F6FE-4F1E-8BC7-F3C0344C60D4}" type="pres">
      <dgm:prSet presAssocID="{3500408C-14F1-4802-81F8-73ACBED1D911}" presName="comp" presStyleCnt="0"/>
      <dgm:spPr/>
    </dgm:pt>
    <dgm:pt modelId="{387B867B-B0A6-4837-A255-D24E849C51A3}" type="pres">
      <dgm:prSet presAssocID="{3500408C-14F1-4802-81F8-73ACBED1D911}" presName="box" presStyleLbl="node1" presStyleIdx="5" presStyleCnt="6"/>
      <dgm:spPr/>
    </dgm:pt>
    <dgm:pt modelId="{6ECBC9EC-95A2-4B67-BF74-B87B28709F54}" type="pres">
      <dgm:prSet presAssocID="{3500408C-14F1-4802-81F8-73ACBED1D911}" presName="img" presStyleLbl="fgImgPlace1" presStyleIdx="5" presStyleCnt="6"/>
      <dgm:spPr>
        <a:solidFill>
          <a:schemeClr val="bg1"/>
        </a:solidFill>
        <a:ln>
          <a:solidFill>
            <a:schemeClr val="accent1">
              <a:lumMod val="50000"/>
            </a:schemeClr>
          </a:solidFill>
          <a:prstDash val="sysDash"/>
        </a:ln>
      </dgm:spPr>
    </dgm:pt>
    <dgm:pt modelId="{54825C4F-0F6E-4914-BFE1-B52474878DD6}" type="pres">
      <dgm:prSet presAssocID="{3500408C-14F1-4802-81F8-73ACBED1D911}" presName="text" presStyleLbl="node1" presStyleIdx="5" presStyleCnt="6">
        <dgm:presLayoutVars>
          <dgm:bulletEnabled val="1"/>
        </dgm:presLayoutVars>
      </dgm:prSet>
      <dgm:spPr/>
    </dgm:pt>
  </dgm:ptLst>
  <dgm:cxnLst>
    <dgm:cxn modelId="{9E957A07-066A-4A36-9774-98DF1CB3E746}" srcId="{C2AAE103-FDB4-4F2D-9B2F-9722FF7A3BBA}" destId="{FA6BABFA-9DE6-4841-B2E4-C407308C8714}" srcOrd="2" destOrd="0" parTransId="{9B672134-EA29-4818-B853-B4B74660C0FB}" sibTransId="{6F562813-F5D2-4C7F-8340-6EB4C4C99A3C}"/>
    <dgm:cxn modelId="{C9D5E624-218B-4052-8874-1C9DBA1E2662}" srcId="{C2AAE103-FDB4-4F2D-9B2F-9722FF7A3BBA}" destId="{175B1EA1-20F1-4E72-B264-DED46E1DEEB7}" srcOrd="4" destOrd="0" parTransId="{AADA5EBD-7CAF-4676-98E2-0C9CE7CFF49D}" sibTransId="{6FD6D888-784B-4F84-965E-FA853CD3E734}"/>
    <dgm:cxn modelId="{1F8B4038-8FF5-40FD-B323-F87FC49F84FD}" type="presOf" srcId="{C5810938-2A78-4CDE-8BC9-8EB8591AF2ED}" destId="{902FA130-7E40-41D4-BC04-155B0DEC6A6D}" srcOrd="1" destOrd="0" presId="urn:microsoft.com/office/officeart/2005/8/layout/vList4"/>
    <dgm:cxn modelId="{A90E4D39-284A-4265-848F-C72C9AB484D7}" type="presOf" srcId="{175B1EA1-20F1-4E72-B264-DED46E1DEEB7}" destId="{C848B3AD-8721-4615-94A7-9A2BD28FE353}" srcOrd="0" destOrd="0" presId="urn:microsoft.com/office/officeart/2005/8/layout/vList4"/>
    <dgm:cxn modelId="{5595563C-B702-4D91-BF5C-D8D3F9FBE625}" type="presOf" srcId="{FA6BABFA-9DE6-4841-B2E4-C407308C8714}" destId="{065E5BCE-053C-456E-B251-B73B6894ED69}" srcOrd="1" destOrd="0" presId="urn:microsoft.com/office/officeart/2005/8/layout/vList4"/>
    <dgm:cxn modelId="{9948CD3F-A392-4622-ACCF-E7F15E7B7CC1}" type="presOf" srcId="{3500408C-14F1-4802-81F8-73ACBED1D911}" destId="{387B867B-B0A6-4837-A255-D24E849C51A3}" srcOrd="0" destOrd="0" presId="urn:microsoft.com/office/officeart/2005/8/layout/vList4"/>
    <dgm:cxn modelId="{17E9F43F-5965-4E5A-B22F-7805FED882F5}" type="presOf" srcId="{C5810938-2A78-4CDE-8BC9-8EB8591AF2ED}" destId="{FEA2DAD3-FD08-4E4A-888F-0754D2112A21}" srcOrd="0" destOrd="0" presId="urn:microsoft.com/office/officeart/2005/8/layout/vList4"/>
    <dgm:cxn modelId="{26769163-B608-459D-80C6-4F5DF2BCBC7F}" type="presOf" srcId="{FA6BABFA-9DE6-4841-B2E4-C407308C8714}" destId="{2D3FAEFE-35CB-4C64-AE13-EADD85B40960}" srcOrd="0" destOrd="0" presId="urn:microsoft.com/office/officeart/2005/8/layout/vList4"/>
    <dgm:cxn modelId="{79859F73-980A-4389-8939-796EAE083EC8}" type="presOf" srcId="{A26B0D96-E629-4D36-BCE8-E960064672AE}" destId="{1DD48EDD-54AE-46D8-987C-D992377AB49A}" srcOrd="0" destOrd="0" presId="urn:microsoft.com/office/officeart/2005/8/layout/vList4"/>
    <dgm:cxn modelId="{3FE9F177-9DE7-46EB-82B3-F2F38021840E}" srcId="{C2AAE103-FDB4-4F2D-9B2F-9722FF7A3BBA}" destId="{A26B0D96-E629-4D36-BCE8-E960064672AE}" srcOrd="0" destOrd="0" parTransId="{E4CD3E1C-4BF8-4455-8888-E9D8BB74B428}" sibTransId="{5DD74494-F0E8-41D1-B1D7-8371098C0525}"/>
    <dgm:cxn modelId="{FC3A8680-DA8E-4B71-BEEF-AF67D038C5FB}" type="presOf" srcId="{C2AAE103-FDB4-4F2D-9B2F-9722FF7A3BBA}" destId="{85662D87-BEB0-4EEA-A2D1-085A44708860}" srcOrd="0" destOrd="0" presId="urn:microsoft.com/office/officeart/2005/8/layout/vList4"/>
    <dgm:cxn modelId="{B101EA82-81FE-4027-8D55-345D95E6DDA1}" srcId="{C2AAE103-FDB4-4F2D-9B2F-9722FF7A3BBA}" destId="{3500408C-14F1-4802-81F8-73ACBED1D911}" srcOrd="5" destOrd="0" parTransId="{870E046C-5989-4A75-A047-E795D805570D}" sibTransId="{4F14E74D-137B-40E3-865D-D0E6C1A24FAE}"/>
    <dgm:cxn modelId="{5EFD449F-58A3-4631-8BA7-5D072442D207}" type="presOf" srcId="{45576580-427A-4482-A614-E6A2326585EF}" destId="{CA6A76D7-5C57-405A-B073-08EFB6598E9A}" srcOrd="0" destOrd="0" presId="urn:microsoft.com/office/officeart/2005/8/layout/vList4"/>
    <dgm:cxn modelId="{8400FFA5-CEE8-4540-9FE0-1CDF4F27FCFB}" type="presOf" srcId="{3500408C-14F1-4802-81F8-73ACBED1D911}" destId="{54825C4F-0F6E-4914-BFE1-B52474878DD6}" srcOrd="1" destOrd="0" presId="urn:microsoft.com/office/officeart/2005/8/layout/vList4"/>
    <dgm:cxn modelId="{B01377AA-B8C2-4BD8-A5DA-64002BA431EF}" srcId="{C2AAE103-FDB4-4F2D-9B2F-9722FF7A3BBA}" destId="{C5810938-2A78-4CDE-8BC9-8EB8591AF2ED}" srcOrd="3" destOrd="0" parTransId="{D78ECD12-DB7C-40C4-833F-0EC6B2F941EB}" sibTransId="{04297286-B0C6-4DB6-8784-B416DB0FEDE3}"/>
    <dgm:cxn modelId="{CCABC7BD-7665-4A02-845F-1A80F169CD5D}" srcId="{C2AAE103-FDB4-4F2D-9B2F-9722FF7A3BBA}" destId="{45576580-427A-4482-A614-E6A2326585EF}" srcOrd="1" destOrd="0" parTransId="{851E8A1B-DA07-4E9D-BA1D-55489419F59C}" sibTransId="{80A8929D-88AA-45AB-912B-C6E89450D2FF}"/>
    <dgm:cxn modelId="{C9057BC8-A2AA-4A29-9091-C801A4CBA192}" type="presOf" srcId="{45576580-427A-4482-A614-E6A2326585EF}" destId="{07191E3D-8FD1-440F-95EC-24670F22969A}" srcOrd="1" destOrd="0" presId="urn:microsoft.com/office/officeart/2005/8/layout/vList4"/>
    <dgm:cxn modelId="{E19AE8D1-593E-423E-ACBC-36F35C14D6A5}" type="presOf" srcId="{175B1EA1-20F1-4E72-B264-DED46E1DEEB7}" destId="{E5A5F68F-3F64-491B-90AE-32DADD05A545}" srcOrd="1" destOrd="0" presId="urn:microsoft.com/office/officeart/2005/8/layout/vList4"/>
    <dgm:cxn modelId="{9BF9FCD4-B9BB-4C07-830B-14D1861E317F}" type="presOf" srcId="{A26B0D96-E629-4D36-BCE8-E960064672AE}" destId="{B87DCF74-4FBF-4F09-81FD-206597CB1277}" srcOrd="1" destOrd="0" presId="urn:microsoft.com/office/officeart/2005/8/layout/vList4"/>
    <dgm:cxn modelId="{952F8F2A-1933-4A79-A0D5-FD3B39989825}" type="presParOf" srcId="{85662D87-BEB0-4EEA-A2D1-085A44708860}" destId="{7521F7DC-6375-4E8C-BDA1-4077A0ECB48D}" srcOrd="0" destOrd="0" presId="urn:microsoft.com/office/officeart/2005/8/layout/vList4"/>
    <dgm:cxn modelId="{A688B051-D507-4BF7-A7DB-2F3EEAFC2E08}" type="presParOf" srcId="{7521F7DC-6375-4E8C-BDA1-4077A0ECB48D}" destId="{1DD48EDD-54AE-46D8-987C-D992377AB49A}" srcOrd="0" destOrd="0" presId="urn:microsoft.com/office/officeart/2005/8/layout/vList4"/>
    <dgm:cxn modelId="{674EE265-AFE6-4DFC-829E-35A0C5335828}" type="presParOf" srcId="{7521F7DC-6375-4E8C-BDA1-4077A0ECB48D}" destId="{52AC6F2D-3DA3-49D1-8641-98B6F48F7818}" srcOrd="1" destOrd="0" presId="urn:microsoft.com/office/officeart/2005/8/layout/vList4"/>
    <dgm:cxn modelId="{3B88F525-F0F1-44E4-BA62-67A77CEF47E1}" type="presParOf" srcId="{7521F7DC-6375-4E8C-BDA1-4077A0ECB48D}" destId="{B87DCF74-4FBF-4F09-81FD-206597CB1277}" srcOrd="2" destOrd="0" presId="urn:microsoft.com/office/officeart/2005/8/layout/vList4"/>
    <dgm:cxn modelId="{B787B42C-F583-42ED-8804-885490C4C7EE}" type="presParOf" srcId="{85662D87-BEB0-4EEA-A2D1-085A44708860}" destId="{CFAC12F8-BDEE-43F7-89D2-3995FBFE5E77}" srcOrd="1" destOrd="0" presId="urn:microsoft.com/office/officeart/2005/8/layout/vList4"/>
    <dgm:cxn modelId="{468AFD53-2743-4774-847E-8D6C6CEFAF17}" type="presParOf" srcId="{85662D87-BEB0-4EEA-A2D1-085A44708860}" destId="{4AB07BD6-29B6-4CF6-8DAD-C7AECFB4644E}" srcOrd="2" destOrd="0" presId="urn:microsoft.com/office/officeart/2005/8/layout/vList4"/>
    <dgm:cxn modelId="{6C774787-D71A-4D1D-AE3A-823F07D84E02}" type="presParOf" srcId="{4AB07BD6-29B6-4CF6-8DAD-C7AECFB4644E}" destId="{CA6A76D7-5C57-405A-B073-08EFB6598E9A}" srcOrd="0" destOrd="0" presId="urn:microsoft.com/office/officeart/2005/8/layout/vList4"/>
    <dgm:cxn modelId="{B0E15B22-C89A-4C4A-AEA9-E6896CAA15FE}" type="presParOf" srcId="{4AB07BD6-29B6-4CF6-8DAD-C7AECFB4644E}" destId="{24DA01BB-98F4-4070-85EF-4E2C9E5E0A33}" srcOrd="1" destOrd="0" presId="urn:microsoft.com/office/officeart/2005/8/layout/vList4"/>
    <dgm:cxn modelId="{B577EE15-FEC2-4166-98C3-E679583825E9}" type="presParOf" srcId="{4AB07BD6-29B6-4CF6-8DAD-C7AECFB4644E}" destId="{07191E3D-8FD1-440F-95EC-24670F22969A}" srcOrd="2" destOrd="0" presId="urn:microsoft.com/office/officeart/2005/8/layout/vList4"/>
    <dgm:cxn modelId="{1EEEEF03-AEA9-45A1-9D20-E42B70387443}" type="presParOf" srcId="{85662D87-BEB0-4EEA-A2D1-085A44708860}" destId="{8C32B727-DF0F-49A8-ADDD-50FD0E995D03}" srcOrd="3" destOrd="0" presId="urn:microsoft.com/office/officeart/2005/8/layout/vList4"/>
    <dgm:cxn modelId="{6333CC5D-E2BC-4893-80BB-CAAD7E713AF7}" type="presParOf" srcId="{85662D87-BEB0-4EEA-A2D1-085A44708860}" destId="{E3C8B403-7B66-4CC0-B093-A6DD50723091}" srcOrd="4" destOrd="0" presId="urn:microsoft.com/office/officeart/2005/8/layout/vList4"/>
    <dgm:cxn modelId="{CE117CC6-BA8A-4E59-97DE-684E4FF45A23}" type="presParOf" srcId="{E3C8B403-7B66-4CC0-B093-A6DD50723091}" destId="{2D3FAEFE-35CB-4C64-AE13-EADD85B40960}" srcOrd="0" destOrd="0" presId="urn:microsoft.com/office/officeart/2005/8/layout/vList4"/>
    <dgm:cxn modelId="{3CDDA388-3059-4857-8B74-84E55C6EC6B3}" type="presParOf" srcId="{E3C8B403-7B66-4CC0-B093-A6DD50723091}" destId="{1B20E871-1A7E-45F4-B776-A9CC03DEC732}" srcOrd="1" destOrd="0" presId="urn:microsoft.com/office/officeart/2005/8/layout/vList4"/>
    <dgm:cxn modelId="{AF8CDAD7-140E-4A2D-B6BC-35025BEE97C8}" type="presParOf" srcId="{E3C8B403-7B66-4CC0-B093-A6DD50723091}" destId="{065E5BCE-053C-456E-B251-B73B6894ED69}" srcOrd="2" destOrd="0" presId="urn:microsoft.com/office/officeart/2005/8/layout/vList4"/>
    <dgm:cxn modelId="{EBAC95FB-2BBE-444E-B1CD-2CDA6776A0BC}" type="presParOf" srcId="{85662D87-BEB0-4EEA-A2D1-085A44708860}" destId="{4A93BDDA-1918-446C-86E6-D98592FDB08E}" srcOrd="5" destOrd="0" presId="urn:microsoft.com/office/officeart/2005/8/layout/vList4"/>
    <dgm:cxn modelId="{822EA866-8B7E-4E61-9348-FD15E04E038A}" type="presParOf" srcId="{85662D87-BEB0-4EEA-A2D1-085A44708860}" destId="{D13CB229-0675-4E46-9E1B-EE27A09CF987}" srcOrd="6" destOrd="0" presId="urn:microsoft.com/office/officeart/2005/8/layout/vList4"/>
    <dgm:cxn modelId="{D4DF8AAD-4477-42C9-84E1-35154D3130AE}" type="presParOf" srcId="{D13CB229-0675-4E46-9E1B-EE27A09CF987}" destId="{FEA2DAD3-FD08-4E4A-888F-0754D2112A21}" srcOrd="0" destOrd="0" presId="urn:microsoft.com/office/officeart/2005/8/layout/vList4"/>
    <dgm:cxn modelId="{A7109A49-DF4F-46A6-8B9A-CF84B725AA25}" type="presParOf" srcId="{D13CB229-0675-4E46-9E1B-EE27A09CF987}" destId="{109E3DE4-B876-456C-AAAE-BC48C511750B}" srcOrd="1" destOrd="0" presId="urn:microsoft.com/office/officeart/2005/8/layout/vList4"/>
    <dgm:cxn modelId="{ABF28E45-622E-447B-934A-F648C99F1906}" type="presParOf" srcId="{D13CB229-0675-4E46-9E1B-EE27A09CF987}" destId="{902FA130-7E40-41D4-BC04-155B0DEC6A6D}" srcOrd="2" destOrd="0" presId="urn:microsoft.com/office/officeart/2005/8/layout/vList4"/>
    <dgm:cxn modelId="{C6360592-0EC7-4DC7-96F2-BA80C90B81E0}" type="presParOf" srcId="{85662D87-BEB0-4EEA-A2D1-085A44708860}" destId="{F45C831A-DF9D-4A9C-831D-CD173013B905}" srcOrd="7" destOrd="0" presId="urn:microsoft.com/office/officeart/2005/8/layout/vList4"/>
    <dgm:cxn modelId="{FD7848FF-86A8-4540-8B99-60F663D20834}" type="presParOf" srcId="{85662D87-BEB0-4EEA-A2D1-085A44708860}" destId="{62110408-1525-46A1-9C04-10DF56D0B44A}" srcOrd="8" destOrd="0" presId="urn:microsoft.com/office/officeart/2005/8/layout/vList4"/>
    <dgm:cxn modelId="{3AF92937-7ED4-43B0-B184-A77D457D00F5}" type="presParOf" srcId="{62110408-1525-46A1-9C04-10DF56D0B44A}" destId="{C848B3AD-8721-4615-94A7-9A2BD28FE353}" srcOrd="0" destOrd="0" presId="urn:microsoft.com/office/officeart/2005/8/layout/vList4"/>
    <dgm:cxn modelId="{CD179B60-D6D8-465D-9C1E-1AC76B78F93E}" type="presParOf" srcId="{62110408-1525-46A1-9C04-10DF56D0B44A}" destId="{19C93DF2-EB04-4F8D-AA69-418D5E080BAC}" srcOrd="1" destOrd="0" presId="urn:microsoft.com/office/officeart/2005/8/layout/vList4"/>
    <dgm:cxn modelId="{6046B017-1727-4235-84A7-4C77FCE06759}" type="presParOf" srcId="{62110408-1525-46A1-9C04-10DF56D0B44A}" destId="{E5A5F68F-3F64-491B-90AE-32DADD05A545}" srcOrd="2" destOrd="0" presId="urn:microsoft.com/office/officeart/2005/8/layout/vList4"/>
    <dgm:cxn modelId="{A43B42CF-FCAA-4BA0-843D-9E449B370050}" type="presParOf" srcId="{85662D87-BEB0-4EEA-A2D1-085A44708860}" destId="{B4D12A4E-4E93-45DD-B63A-31269FB31F83}" srcOrd="9" destOrd="0" presId="urn:microsoft.com/office/officeart/2005/8/layout/vList4"/>
    <dgm:cxn modelId="{0B06B6BE-3A9C-4A78-8557-D95FA129207B}" type="presParOf" srcId="{85662D87-BEB0-4EEA-A2D1-085A44708860}" destId="{6170DA1F-F6FE-4F1E-8BC7-F3C0344C60D4}" srcOrd="10" destOrd="0" presId="urn:microsoft.com/office/officeart/2005/8/layout/vList4"/>
    <dgm:cxn modelId="{EF1E7752-61AF-49F1-83C2-E1107A0C616E}" type="presParOf" srcId="{6170DA1F-F6FE-4F1E-8BC7-F3C0344C60D4}" destId="{387B867B-B0A6-4837-A255-D24E849C51A3}" srcOrd="0" destOrd="0" presId="urn:microsoft.com/office/officeart/2005/8/layout/vList4"/>
    <dgm:cxn modelId="{53B8C8FA-134D-4A45-A90D-EDD993B8D7F6}" type="presParOf" srcId="{6170DA1F-F6FE-4F1E-8BC7-F3C0344C60D4}" destId="{6ECBC9EC-95A2-4B67-BF74-B87B28709F54}" srcOrd="1" destOrd="0" presId="urn:microsoft.com/office/officeart/2005/8/layout/vList4"/>
    <dgm:cxn modelId="{83EFCE63-9349-4790-816D-6958D1D9236D}" type="presParOf" srcId="{6170DA1F-F6FE-4F1E-8BC7-F3C0344C60D4}" destId="{54825C4F-0F6E-4914-BFE1-B52474878DD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48EDD-54AE-46D8-987C-D992377AB49A}">
      <dsp:nvSpPr>
        <dsp:cNvPr id="0" name=""/>
        <dsp:cNvSpPr/>
      </dsp:nvSpPr>
      <dsp:spPr>
        <a:xfrm>
          <a:off x="0" y="0"/>
          <a:ext cx="7734596" cy="76908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Модернизация дополнительного образования физкультурно-спортивной направленности в условиях гармонизации законодательства в сфере образования и законодательства в области физической культуры и спорта</a:t>
          </a:r>
        </a:p>
      </dsp:txBody>
      <dsp:txXfrm>
        <a:off x="1623827" y="0"/>
        <a:ext cx="6110768" cy="769084"/>
      </dsp:txXfrm>
    </dsp:sp>
    <dsp:sp modelId="{52AC6F2D-3DA3-49D1-8641-98B6F48F7818}">
      <dsp:nvSpPr>
        <dsp:cNvPr id="0" name=""/>
        <dsp:cNvSpPr/>
      </dsp:nvSpPr>
      <dsp:spPr>
        <a:xfrm>
          <a:off x="76908" y="76908"/>
          <a:ext cx="1546919" cy="61526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A76D7-5C57-405A-B073-08EFB6598E9A}">
      <dsp:nvSpPr>
        <dsp:cNvPr id="0" name=""/>
        <dsp:cNvSpPr/>
      </dsp:nvSpPr>
      <dsp:spPr>
        <a:xfrm>
          <a:off x="0" y="845993"/>
          <a:ext cx="7734596" cy="7690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Урегулирование механизмов перехода организаций дополнительного образования на реализацию дополнительных образовательных программ спортивной подготовки</a:t>
          </a:r>
        </a:p>
      </dsp:txBody>
      <dsp:txXfrm>
        <a:off x="1623827" y="845993"/>
        <a:ext cx="6110768" cy="769084"/>
      </dsp:txXfrm>
    </dsp:sp>
    <dsp:sp modelId="{24DA01BB-98F4-4070-85EF-4E2C9E5E0A33}">
      <dsp:nvSpPr>
        <dsp:cNvPr id="0" name=""/>
        <dsp:cNvSpPr/>
      </dsp:nvSpPr>
      <dsp:spPr>
        <a:xfrm>
          <a:off x="76908" y="922901"/>
          <a:ext cx="1546919" cy="61526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FAEFE-35CB-4C64-AE13-EADD85B40960}">
      <dsp:nvSpPr>
        <dsp:cNvPr id="0" name=""/>
        <dsp:cNvSpPr/>
      </dsp:nvSpPr>
      <dsp:spPr>
        <a:xfrm>
          <a:off x="0" y="1691986"/>
          <a:ext cx="7734596" cy="76908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эффективности межведомственного взаимодействия при реализации программ дополнительного образования в области физической культуры и спорта</a:t>
          </a:r>
        </a:p>
      </dsp:txBody>
      <dsp:txXfrm>
        <a:off x="1623827" y="1691986"/>
        <a:ext cx="6110768" cy="769084"/>
      </dsp:txXfrm>
    </dsp:sp>
    <dsp:sp modelId="{1B20E871-1A7E-45F4-B776-A9CC03DEC732}">
      <dsp:nvSpPr>
        <dsp:cNvPr id="0" name=""/>
        <dsp:cNvSpPr/>
      </dsp:nvSpPr>
      <dsp:spPr>
        <a:xfrm>
          <a:off x="76908" y="1768895"/>
          <a:ext cx="1546919" cy="61526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2DAD3-FD08-4E4A-888F-0754D2112A21}">
      <dsp:nvSpPr>
        <dsp:cNvPr id="0" name=""/>
        <dsp:cNvSpPr/>
      </dsp:nvSpPr>
      <dsp:spPr>
        <a:xfrm>
          <a:off x="0" y="2537979"/>
          <a:ext cx="7734596" cy="7690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Стратегические изменения в сфере дополнительного образования детей физкультурно-спортивной направленности в части формирования современных траекторий нового содержания и качества образования, с учетом </a:t>
          </a:r>
          <a:r>
            <a:rPr lang="ru-RU" sz="1200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цифровизации</a:t>
          </a: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образования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3827" y="2537979"/>
        <a:ext cx="6110768" cy="769084"/>
      </dsp:txXfrm>
    </dsp:sp>
    <dsp:sp modelId="{109E3DE4-B876-456C-AAAE-BC48C511750B}">
      <dsp:nvSpPr>
        <dsp:cNvPr id="0" name=""/>
        <dsp:cNvSpPr/>
      </dsp:nvSpPr>
      <dsp:spPr>
        <a:xfrm>
          <a:off x="76908" y="2614888"/>
          <a:ext cx="1546919" cy="61526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8B3AD-8721-4615-94A7-9A2BD28FE353}">
      <dsp:nvSpPr>
        <dsp:cNvPr id="0" name=""/>
        <dsp:cNvSpPr/>
      </dsp:nvSpPr>
      <dsp:spPr>
        <a:xfrm>
          <a:off x="0" y="3383973"/>
          <a:ext cx="7734596" cy="114559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национальной системы физкультурно-спортивного воспитания подрастающего поколения, направленной на повышение качества физической подготовки школьников, их массовое привлечение к занятиям </a:t>
          </a:r>
          <a:r>
            <a:rPr lang="ru-RU" sz="1200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ФКиС</a:t>
          </a: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формирования у детей и подростков ЗОЖ, а также на совершенствование организации и проведения спортивных соревнований в РФ в сфере развития школьного спорта</a:t>
          </a:r>
        </a:p>
      </dsp:txBody>
      <dsp:txXfrm>
        <a:off x="1623827" y="3383973"/>
        <a:ext cx="6110768" cy="1145590"/>
      </dsp:txXfrm>
    </dsp:sp>
    <dsp:sp modelId="{19C93DF2-EB04-4F8D-AA69-418D5E080BAC}">
      <dsp:nvSpPr>
        <dsp:cNvPr id="0" name=""/>
        <dsp:cNvSpPr/>
      </dsp:nvSpPr>
      <dsp:spPr>
        <a:xfrm>
          <a:off x="76908" y="3649134"/>
          <a:ext cx="1546919" cy="61526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B867B-B0A6-4837-A255-D24E849C51A3}">
      <dsp:nvSpPr>
        <dsp:cNvPr id="0" name=""/>
        <dsp:cNvSpPr/>
      </dsp:nvSpPr>
      <dsp:spPr>
        <a:xfrm>
          <a:off x="0" y="4606471"/>
          <a:ext cx="7734596" cy="7690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и наполнение единой информационной площадки по направлению «Физическая культура и спорт в образовании»</a:t>
          </a:r>
        </a:p>
      </dsp:txBody>
      <dsp:txXfrm>
        <a:off x="1623827" y="4606471"/>
        <a:ext cx="6110768" cy="769084"/>
      </dsp:txXfrm>
    </dsp:sp>
    <dsp:sp modelId="{6ECBC9EC-95A2-4B67-BF74-B87B28709F54}">
      <dsp:nvSpPr>
        <dsp:cNvPr id="0" name=""/>
        <dsp:cNvSpPr/>
      </dsp:nvSpPr>
      <dsp:spPr>
        <a:xfrm>
          <a:off x="76908" y="4683380"/>
          <a:ext cx="1546919" cy="61526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6F6ADA9-9516-4178-85AF-666BA32A3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0CC342-168F-4D11-9701-14353AF348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3927C-258B-4B35-B569-BF242F22D2B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4A7F2F3-F730-47B1-8CFB-65FC0E331A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3EA4C63-610D-4DFD-990B-D9733B081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DECE58-1157-49F8-8AC8-08FC04351D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1D6E5B-A78E-4D7C-88BD-4A187100B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64E07-159E-4682-BA9D-692A50698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4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44EC-3C96-42C5-A3C5-0D0F6271A0BF}" type="datetime1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1A4-F946-4E09-8692-1ABCE08E5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7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8AFE-63BA-4653-95F1-5B5B1C513D44}" type="datetime1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1A4-F946-4E09-8692-1ABCE08E5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3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994F-C0AF-4CF2-AF95-6D514B7181C6}" type="datetime1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1A4-F946-4E09-8692-1ABCE08E5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2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D0D-7FBA-4F12-AC2D-A8E99F3FAD87}" type="datetime1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1A4-F946-4E09-8692-1ABCE08E5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2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923-1BBE-453C-A150-98B1076D9DAF}" type="datetime1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1A4-F946-4E09-8692-1ABCE08E5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5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1EC4-59DC-4C89-9C21-DE85B0038FFD}" type="datetime1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1A4-F946-4E09-8692-1ABCE08E5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8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8177-E6F2-4C2F-BC62-DB05D9A2D080}" type="datetime1">
              <a:rPr lang="ru-RU" smtClean="0"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1A4-F946-4E09-8692-1ABCE08E5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6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1DFB-F5F9-4B94-9605-C20E6C28228F}" type="datetime1">
              <a:rPr lang="ru-RU" smtClean="0"/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1A4-F946-4E09-8692-1ABCE08E5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9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71A5-DA4D-4C4D-A1BD-7F7D84891548}" type="datetime1">
              <a:rPr lang="ru-RU" smtClean="0"/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1A4-F946-4E09-8692-1ABCE08E5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7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3A52-3F60-4C45-A39D-68E3FAA4EC2E}" type="datetime1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1A4-F946-4E09-8692-1ABCE08E5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6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6EB5-1711-471A-9039-A944D9B0D1FF}" type="datetime1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61A4-F946-4E09-8692-1ABCE08E5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0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F23B-DC70-4456-BA79-5F0E739CC401}" type="datetime1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61A4-F946-4E09-8692-1ABCE08E5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1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0.png"/><Relationship Id="rId12" Type="http://schemas.microsoft.com/office/2007/relationships/hdphoto" Target="../media/hdphoto11.wd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2.png"/><Relationship Id="rId1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fgosreestr.ru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5.wdp"/><Relationship Id="rId3" Type="http://schemas.openxmlformats.org/officeDocument/2006/relationships/image" Target="../media/image15.jpg"/><Relationship Id="rId7" Type="http://schemas.microsoft.com/office/2007/relationships/hdphoto" Target="../media/hdphoto3.wdp"/><Relationship Id="rId12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1.png"/><Relationship Id="rId5" Type="http://schemas.openxmlformats.org/officeDocument/2006/relationships/diagramData" Target="../diagrams/data1.xml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microsoft.com/office/2007/relationships/hdphoto" Target="../media/hdphoto10.wdp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D53A80-5098-4F7D-A78F-6B4E7407D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59"/>
          <a:stretch/>
        </p:blipFill>
        <p:spPr>
          <a:xfrm>
            <a:off x="0" y="-5349"/>
            <a:ext cx="9900000" cy="1563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855AEF-0A94-40C5-8603-F2ED773D3DA7}"/>
              </a:ext>
            </a:extLst>
          </p:cNvPr>
          <p:cNvSpPr txBox="1"/>
          <p:nvPr/>
        </p:nvSpPr>
        <p:spPr>
          <a:xfrm>
            <a:off x="1837345" y="2547762"/>
            <a:ext cx="6225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РЕАЛИЗАЦИИ ФЕДЕРАЛЬНОГО ПРОЕКТА «УСПЕХ КАЖДОГО РЕБЕНКА» И МЕЖОТРАСЛЕВОЙ ПРОГРАММЫ РАЗВИТИЯ ШКОЛЬНОГО СПОРТА В 2020/2021 УЧЕБНОМ ГОДУ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282A6-8833-49D4-8E89-FDE2486963C6}"/>
              </a:ext>
            </a:extLst>
          </p:cNvPr>
          <p:cNvSpPr txBox="1"/>
          <p:nvPr/>
        </p:nvSpPr>
        <p:spPr>
          <a:xfrm>
            <a:off x="4617434" y="6380443"/>
            <a:ext cx="827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CBAA79-E104-49EA-A24F-F5D7142CBCEE}"/>
              </a:ext>
            </a:extLst>
          </p:cNvPr>
          <p:cNvSpPr txBox="1"/>
          <p:nvPr/>
        </p:nvSpPr>
        <p:spPr>
          <a:xfrm>
            <a:off x="1117110" y="72725"/>
            <a:ext cx="782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РОССИЙСКОЙ ФЕДЕРАЦИИ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57A1DD-D61A-4AE7-B2C3-7C3D7F8B81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9221" r="23242" b="37255"/>
          <a:stretch/>
        </p:blipFill>
        <p:spPr>
          <a:xfrm>
            <a:off x="116134" y="76335"/>
            <a:ext cx="1034450" cy="86400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85589F6-3B16-4BB9-8B99-EA01DBB81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043" y="106976"/>
            <a:ext cx="812823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B95D1A-0E22-4C3B-BC35-C4A76457FD54}"/>
              </a:ext>
            </a:extLst>
          </p:cNvPr>
          <p:cNvSpPr txBox="1"/>
          <p:nvPr/>
        </p:nvSpPr>
        <p:spPr>
          <a:xfrm>
            <a:off x="1117110" y="411279"/>
            <a:ext cx="790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«ФЕДЕРАЛЬНЫЙ ЦЕНТР ОРГАНИЗАЦИОННО-МЕТОДИЧЕСКОГО ОБЕСПЕЧЕНИЯ ФИЗИЧЕСКОГО ВОСПИТАНИЯ»</a:t>
            </a:r>
          </a:p>
        </p:txBody>
      </p:sp>
    </p:spTree>
    <p:extLst>
      <p:ext uri="{BB962C8B-B14F-4D97-AF65-F5344CB8AC3E}">
        <p14:creationId xmlns:p14="http://schemas.microsoft.com/office/powerpoint/2010/main" val="303375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39078355"/>
              </p:ext>
            </p:extLst>
          </p:nvPr>
        </p:nvGraphicFramePr>
        <p:xfrm>
          <a:off x="1764246" y="1066024"/>
          <a:ext cx="7734596" cy="537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2F982D-1E2F-44C0-99FF-797DE719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538287"/>
            <a:ext cx="2228850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7E9B9-0954-43FD-82A5-986505859B0C}"/>
              </a:ext>
            </a:extLst>
          </p:cNvPr>
          <p:cNvSpPr txBox="1"/>
          <p:nvPr/>
        </p:nvSpPr>
        <p:spPr>
          <a:xfrm>
            <a:off x="216705" y="-11194"/>
            <a:ext cx="97871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«ФЕДЕРАЛЬНЫЙ ЦЕНТР ОРГАНИЗАЦИОННО-МЕТОДИЧЕСКОГО ОБЕСПЕЧЕНИЯ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ВОСПИТАНИЯ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2021/ 2021 УЧЕБНЫЙ ГОД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652AD2-D3B2-41F5-80F7-C2C4A2DED512}"/>
              </a:ext>
            </a:extLst>
          </p:cNvPr>
          <p:cNvSpPr/>
          <p:nvPr/>
        </p:nvSpPr>
        <p:spPr>
          <a:xfrm flipV="1">
            <a:off x="211941" y="6538287"/>
            <a:ext cx="9540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977264" y="1120411"/>
            <a:ext cx="1299593" cy="5401720"/>
            <a:chOff x="2100094" y="1136567"/>
            <a:chExt cx="1299593" cy="540172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0094" y="1136567"/>
              <a:ext cx="1216311" cy="684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415" y="2041390"/>
              <a:ext cx="973472" cy="540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246" y="2930093"/>
              <a:ext cx="1085809" cy="4680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712" y="3726788"/>
              <a:ext cx="1085810" cy="576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783" b="93478" l="3653" r="93151">
                          <a14:foregroundMark x1="42922" y1="76087" x2="42922" y2="76087"/>
                          <a14:foregroundMark x1="13242" y1="84783" x2="13242" y2="84783"/>
                          <a14:foregroundMark x1="3653" y1="89130" x2="3653" y2="89130"/>
                          <a14:foregroundMark x1="76712" y1="5652" x2="76712" y2="5652"/>
                          <a14:foregroundMark x1="93151" y1="5652" x2="93151" y2="5652"/>
                          <a14:foregroundMark x1="80365" y1="93478" x2="80365" y2="934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438" y="4754886"/>
              <a:ext cx="998357" cy="612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24" b="89947" l="5993" r="89888">
                          <a14:foregroundMark x1="79401" y1="50794" x2="79401" y2="50794"/>
                          <a14:foregroundMark x1="66667" y1="51323" x2="66667" y2="51323"/>
                          <a14:foregroundMark x1="58052" y1="52381" x2="58052" y2="52381"/>
                          <a14:foregroundMark x1="67041" y1="71958" x2="67041" y2="71958"/>
                          <a14:foregroundMark x1="81273" y1="62963" x2="81273" y2="62963"/>
                          <a14:foregroundMark x1="12360" y1="49206" x2="12360" y2="49206"/>
                          <a14:foregroundMark x1="9738" y1="47619" x2="9738" y2="4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094" y="5609230"/>
              <a:ext cx="1299593" cy="929057"/>
            </a:xfrm>
            <a:prstGeom prst="rect">
              <a:avLst/>
            </a:prstGeom>
          </p:spPr>
        </p:pic>
      </p:grp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94A7B1C-D313-457C-9159-96F4B88CCBCF}"/>
              </a:ext>
            </a:extLst>
          </p:cNvPr>
          <p:cNvCxnSpPr>
            <a:cxnSpLocks/>
          </p:cNvCxnSpPr>
          <p:nvPr/>
        </p:nvCxnSpPr>
        <p:spPr>
          <a:xfrm flipV="1">
            <a:off x="1496902" y="3726788"/>
            <a:ext cx="0" cy="277200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94A7B1C-D313-457C-9159-96F4B88CCBCF}"/>
              </a:ext>
            </a:extLst>
          </p:cNvPr>
          <p:cNvCxnSpPr>
            <a:cxnSpLocks/>
          </p:cNvCxnSpPr>
          <p:nvPr/>
        </p:nvCxnSpPr>
        <p:spPr>
          <a:xfrm flipV="1">
            <a:off x="1060174" y="4122788"/>
            <a:ext cx="0" cy="237600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94A7B1C-D313-457C-9159-96F4B88CCBCF}"/>
              </a:ext>
            </a:extLst>
          </p:cNvPr>
          <p:cNvCxnSpPr>
            <a:cxnSpLocks/>
          </p:cNvCxnSpPr>
          <p:nvPr/>
        </p:nvCxnSpPr>
        <p:spPr>
          <a:xfrm flipV="1">
            <a:off x="653433" y="4590788"/>
            <a:ext cx="0" cy="190800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94A7B1C-D313-457C-9159-96F4B88CCBCF}"/>
              </a:ext>
            </a:extLst>
          </p:cNvPr>
          <p:cNvCxnSpPr>
            <a:cxnSpLocks/>
          </p:cNvCxnSpPr>
          <p:nvPr/>
        </p:nvCxnSpPr>
        <p:spPr>
          <a:xfrm flipH="1" flipV="1">
            <a:off x="250211" y="5058788"/>
            <a:ext cx="4764" cy="144000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4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2109" y="5741921"/>
            <a:ext cx="351378" cy="289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82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7101" y="2148728"/>
            <a:ext cx="7151799" cy="3761377"/>
          </a:xfrm>
          <a:prstGeom prst="rect">
            <a:avLst/>
          </a:prstGeom>
          <a:noFill/>
        </p:spPr>
        <p:txBody>
          <a:bodyPr wrap="square" lIns="67399" tIns="33700" rIns="67399" bIns="33700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Контактная информация ФГБУ «ФЦОМОФВ»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105094, г. Москва, Краснодарская ул., дом 59</a:t>
            </a:r>
          </a:p>
          <a:p>
            <a:pPr algn="ctr"/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Телефон: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+7 (495) 360 – 72 – 46;  +7 (495) 360 – 84 – 56</a:t>
            </a:r>
          </a:p>
          <a:p>
            <a:pPr algn="ctr"/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http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//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фцомофв.рф</a:t>
            </a:r>
          </a:p>
          <a:p>
            <a:pPr algn="ctr"/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mail: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fcomofv@mail.ru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Режим работы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понедельник-четверг: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9.00-18.00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пятница: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9.00-16.45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097" name="Picture 1" descr="Зад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934" y="5730041"/>
            <a:ext cx="5668133" cy="1124744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DF99EF-ADA9-4B48-9A6D-DCC500002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359"/>
          <a:stretch/>
        </p:blipFill>
        <p:spPr>
          <a:xfrm>
            <a:off x="0" y="0"/>
            <a:ext cx="9900000" cy="87345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85589F6-3B16-4BB9-8B99-EA01DBB81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89" y="1056673"/>
            <a:ext cx="812823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4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487E3D-B32B-4C15-A6C5-928A08268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59"/>
          <a:stretch/>
        </p:blipFill>
        <p:spPr>
          <a:xfrm>
            <a:off x="6000" y="-12235"/>
            <a:ext cx="9900000" cy="15330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4B1FE-C4AE-4679-AFBA-BA1B310A7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7" y="-49300"/>
            <a:ext cx="1978904" cy="1518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D8DF35-8E40-435E-BFEC-82C3BE230088}"/>
              </a:ext>
            </a:extLst>
          </p:cNvPr>
          <p:cNvSpPr/>
          <p:nvPr/>
        </p:nvSpPr>
        <p:spPr>
          <a:xfrm>
            <a:off x="2061254" y="57955"/>
            <a:ext cx="698241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1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ОСНОВАНИЕ</a:t>
            </a:r>
          </a:p>
          <a:p>
            <a:pPr algn="ctr">
              <a:lnSpc>
                <a:spcPts val="1701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ПРОЕКТА «УСПЕХ КАЖДОГО РЕБЕНКА» И МЕЖОТРАСЛЕВОЙ ПРОГРАММЫ РАЗВИТИЯ ШКОЛЬНОГО СПОРТА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52D6CF-E776-4B38-824A-5058D459B373}"/>
              </a:ext>
            </a:extLst>
          </p:cNvPr>
          <p:cNvSpPr/>
          <p:nvPr/>
        </p:nvSpPr>
        <p:spPr>
          <a:xfrm>
            <a:off x="183027" y="6526988"/>
            <a:ext cx="9539945" cy="371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991E6F-1A99-4749-860B-7D5250D000B4}"/>
              </a:ext>
            </a:extLst>
          </p:cNvPr>
          <p:cNvSpPr txBox="1"/>
          <p:nvPr/>
        </p:nvSpPr>
        <p:spPr>
          <a:xfrm>
            <a:off x="553674" y="2849528"/>
            <a:ext cx="8966293" cy="30155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цели:</a:t>
            </a:r>
            <a:endParaRPr lang="ru-RU" sz="20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</a:p>
          <a:p>
            <a:pPr algn="just"/>
            <a:r>
              <a:rPr lang="ru-RU" sz="894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  <a:p>
            <a:pPr algn="just"/>
            <a:r>
              <a:rPr lang="ru-RU" sz="894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</a:t>
            </a:r>
          </a:p>
          <a:p>
            <a:pPr lvl="0" algn="r"/>
            <a:endParaRPr lang="ru-RU" sz="89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F0AC30-570D-44ED-B065-5A28E18614A6}"/>
              </a:ext>
            </a:extLst>
          </p:cNvPr>
          <p:cNvSpPr txBox="1"/>
          <p:nvPr/>
        </p:nvSpPr>
        <p:spPr>
          <a:xfrm>
            <a:off x="386032" y="1719017"/>
            <a:ext cx="9133936" cy="72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от 7 мая 2018 г. № 204 «О национальных целях и стратегических задачах развития Российской Федерации на период до 2024 года»  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894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10272D-DD88-446D-8E89-F1BEDB6533F0}"/>
              </a:ext>
            </a:extLst>
          </p:cNvPr>
          <p:cNvSpPr/>
          <p:nvPr/>
        </p:nvSpPr>
        <p:spPr>
          <a:xfrm>
            <a:off x="4568349" y="4220163"/>
            <a:ext cx="51382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B9047841-71C3-407E-A659-48EA6975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526988"/>
            <a:ext cx="2228850" cy="365125"/>
          </a:xfrm>
        </p:spPr>
        <p:txBody>
          <a:bodyPr/>
          <a:lstStyle/>
          <a:p>
            <a:fld id="{8EBE61A4-F946-4E09-8692-1ABCE08E5672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t>2</a:t>
            </a:fld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9669354-2257-4D11-8014-FE3793A62C9B}"/>
              </a:ext>
            </a:extLst>
          </p:cNvPr>
          <p:cNvCxnSpPr>
            <a:cxnSpLocks/>
          </p:cNvCxnSpPr>
          <p:nvPr/>
        </p:nvCxnSpPr>
        <p:spPr>
          <a:xfrm>
            <a:off x="854707" y="2342520"/>
            <a:ext cx="0" cy="62411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6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D8DF35-8E40-435E-BFEC-82C3BE230088}"/>
              </a:ext>
            </a:extLst>
          </p:cNvPr>
          <p:cNvSpPr/>
          <p:nvPr/>
        </p:nvSpPr>
        <p:spPr>
          <a:xfrm>
            <a:off x="2098461" y="57955"/>
            <a:ext cx="698241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1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ОСНОВАНИЯ</a:t>
            </a:r>
          </a:p>
          <a:p>
            <a:pPr algn="ctr">
              <a:lnSpc>
                <a:spcPts val="1701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ПРОЕКТА «УСПЕХ КАЖДОГО РЕБЕНКА» И МЕЖОТРАСЛЕВОЙ ПРОГРАММЫ РАЗВИТИЯ ШКОЛЬНОГО СПОРТА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F0AC30-570D-44ED-B065-5A28E18614A6}"/>
              </a:ext>
            </a:extLst>
          </p:cNvPr>
          <p:cNvSpPr txBox="1"/>
          <p:nvPr/>
        </p:nvSpPr>
        <p:spPr>
          <a:xfrm>
            <a:off x="335686" y="362149"/>
            <a:ext cx="7985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2020/2021 УЧЕБНОМ ГОДУ 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РОССИЙСКОЙ ФЕДЕРАЦИИ  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ОПРЕДЕЛИЛО 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ФГБУ «ФЦОМОФВ»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ПРОЕКТА «УСПЕХ КАЖДОГО РЕБЕНКА» И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МЕЖОТРАСЛЕВОЙ ПРОГРАММЫ РАЗВИТИЯ ШКОЛЬНОГО СПОРТА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CB1283-7AAD-45A4-8552-E6C1BD598C14}"/>
              </a:ext>
            </a:extLst>
          </p:cNvPr>
          <p:cNvSpPr/>
          <p:nvPr/>
        </p:nvSpPr>
        <p:spPr>
          <a:xfrm>
            <a:off x="1050627" y="2391168"/>
            <a:ext cx="8655936" cy="41812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задачи: 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развитию инфраструктуры физической культуры и спорта в общеобразовательных организациях;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научно-методической базы школьного спорта;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сети школьных спортивных клубов и школьных спортивных лиг;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физкультурно-спортивной работы в общеобразовательных организациях, в том числе системы проведения физкультурных и спортивных мероприятий среди обучающихся;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10272D-DD88-446D-8E89-F1BEDB6533F0}"/>
              </a:ext>
            </a:extLst>
          </p:cNvPr>
          <p:cNvSpPr/>
          <p:nvPr/>
        </p:nvSpPr>
        <p:spPr>
          <a:xfrm>
            <a:off x="4568349" y="4220163"/>
            <a:ext cx="51382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B9047841-71C3-407E-A659-48EA6975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8EBE61A4-F946-4E09-8692-1ABCE08E5672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t>3</a:t>
            </a:fld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630DC7-F90B-4321-9C26-58CA3705F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7" b="45755"/>
          <a:stretch/>
        </p:blipFill>
        <p:spPr>
          <a:xfrm rot="16200000">
            <a:off x="-3033000" y="3033000"/>
            <a:ext cx="6858002" cy="79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1EA34C-166E-4E8D-8D1E-DEB3E0FC2D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2426" r="11228"/>
          <a:stretch/>
        </p:blipFill>
        <p:spPr>
          <a:xfrm>
            <a:off x="7711475" y="362149"/>
            <a:ext cx="1995088" cy="14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94A7B1C-D313-457C-9159-96F4B88CCBCF}"/>
              </a:ext>
            </a:extLst>
          </p:cNvPr>
          <p:cNvCxnSpPr>
            <a:cxnSpLocks/>
          </p:cNvCxnSpPr>
          <p:nvPr/>
        </p:nvCxnSpPr>
        <p:spPr>
          <a:xfrm>
            <a:off x="7174370" y="1897904"/>
            <a:ext cx="0" cy="62411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07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652AD2-D3B2-41F5-80F7-C2C4A2DED512}"/>
              </a:ext>
            </a:extLst>
          </p:cNvPr>
          <p:cNvSpPr/>
          <p:nvPr/>
        </p:nvSpPr>
        <p:spPr>
          <a:xfrm flipV="1">
            <a:off x="211941" y="6538287"/>
            <a:ext cx="9540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40AC1B-AB1A-4F35-ADD3-ECC8B261D52D}"/>
              </a:ext>
            </a:extLst>
          </p:cNvPr>
          <p:cNvSpPr txBox="1"/>
          <p:nvPr/>
        </p:nvSpPr>
        <p:spPr>
          <a:xfrm>
            <a:off x="211941" y="5352293"/>
            <a:ext cx="257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2020/2021 учебный год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F846A3-EC53-424E-AB6B-C7B8649A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8EBE61A4-F946-4E09-8692-1ABCE08E5672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t>4</a:t>
            </a:fld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4B9A9C8A-39CA-42E3-AB98-35A02B3B3695}"/>
              </a:ext>
            </a:extLst>
          </p:cNvPr>
          <p:cNvSpPr/>
          <p:nvPr/>
        </p:nvSpPr>
        <p:spPr>
          <a:xfrm>
            <a:off x="144211" y="449686"/>
            <a:ext cx="3888001" cy="216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7B1B474-91F2-40F5-829F-C601C8F9205D}"/>
              </a:ext>
            </a:extLst>
          </p:cNvPr>
          <p:cNvSpPr txBox="1"/>
          <p:nvPr/>
        </p:nvSpPr>
        <p:spPr>
          <a:xfrm>
            <a:off x="56317" y="989935"/>
            <a:ext cx="4116117" cy="1223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 2020 года г. Москва </a:t>
            </a:r>
            <a:r>
              <a:rPr lang="ru-RU" sz="105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конгресс по вопросам преподавания учебного предмета </a:t>
            </a:r>
          </a:p>
          <a:p>
            <a:pPr algn="ctr"/>
            <a:r>
              <a:rPr lang="ru-RU" sz="105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«Физическая культура»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образовательных организациях Российской Федерации (онлайн-формат). </a:t>
            </a:r>
          </a:p>
          <a:p>
            <a:pPr algn="ctr"/>
            <a:endParaRPr lang="ru-RU" sz="10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855 участников 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субъектов Российской Федерации</a:t>
            </a:r>
          </a:p>
        </p:txBody>
      </p:sp>
      <p:sp>
        <p:nvSpPr>
          <p:cNvPr id="211" name="Прямоугольник: скругленные углы 210">
            <a:extLst>
              <a:ext uri="{FF2B5EF4-FFF2-40B4-BE49-F238E27FC236}">
                <a16:creationId xmlns:a16="http://schemas.microsoft.com/office/drawing/2014/main" id="{D3266DFF-11AE-4254-93C3-A85A09EA28E0}"/>
              </a:ext>
            </a:extLst>
          </p:cNvPr>
          <p:cNvSpPr/>
          <p:nvPr/>
        </p:nvSpPr>
        <p:spPr>
          <a:xfrm>
            <a:off x="5859952" y="449476"/>
            <a:ext cx="3888001" cy="216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16D7775-62F9-4CBD-A87F-A98DE0FED1A7}"/>
              </a:ext>
            </a:extLst>
          </p:cNvPr>
          <p:cNvSpPr txBox="1"/>
          <p:nvPr/>
        </p:nvSpPr>
        <p:spPr>
          <a:xfrm>
            <a:off x="6283159" y="440419"/>
            <a:ext cx="3197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МОНИТОРИНГИ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A44D703-FFC9-45EF-A4D8-4A1DC904B62B}"/>
              </a:ext>
            </a:extLst>
          </p:cNvPr>
          <p:cNvSpPr txBox="1"/>
          <p:nvPr/>
        </p:nvSpPr>
        <p:spPr>
          <a:xfrm>
            <a:off x="425367" y="450064"/>
            <a:ext cx="3197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МЕРОПРИЯТИЯ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21C16B01-83F9-470E-A9F1-513E2CFB1B6F}"/>
              </a:ext>
            </a:extLst>
          </p:cNvPr>
          <p:cNvSpPr txBox="1"/>
          <p:nvPr/>
        </p:nvSpPr>
        <p:spPr>
          <a:xfrm>
            <a:off x="5778566" y="678000"/>
            <a:ext cx="4055867" cy="189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105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общеобразовательных организаций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реализующих общеобразовательные программы начального общего, основного общего и (или) среднего общего образования учебного предмета «Физическая культура».</a:t>
            </a:r>
          </a:p>
          <a:p>
            <a:pPr algn="ctr"/>
            <a:endParaRPr lang="ru-RU" sz="10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Мониторинг </a:t>
            </a:r>
            <a:r>
              <a:rPr lang="ru-RU" sz="105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несчастных случаев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произошедших на занятиях физической культурой и спортом в общеобразовательных организациях Российской Федерации.</a:t>
            </a:r>
          </a:p>
          <a:p>
            <a:pPr algn="ctr"/>
            <a:endParaRPr lang="ru-RU" sz="10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3.Мониторинг </a:t>
            </a:r>
            <a:r>
              <a:rPr lang="ru-RU" sz="105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подготовленности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обучающихся 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 Российской Федерации</a:t>
            </a:r>
          </a:p>
        </p:txBody>
      </p:sp>
      <p:sp>
        <p:nvSpPr>
          <p:cNvPr id="215" name="Прямоугольник: скругленные углы 214">
            <a:extLst>
              <a:ext uri="{FF2B5EF4-FFF2-40B4-BE49-F238E27FC236}">
                <a16:creationId xmlns:a16="http://schemas.microsoft.com/office/drawing/2014/main" id="{A7A23F8D-5E65-4A61-8BE4-9D92C4A04E23}"/>
              </a:ext>
            </a:extLst>
          </p:cNvPr>
          <p:cNvSpPr/>
          <p:nvPr/>
        </p:nvSpPr>
        <p:spPr>
          <a:xfrm>
            <a:off x="328760" y="2535198"/>
            <a:ext cx="3888001" cy="216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CD3A02D-31E4-4287-B8AA-378D63E3A932}"/>
              </a:ext>
            </a:extLst>
          </p:cNvPr>
          <p:cNvSpPr txBox="1"/>
          <p:nvPr/>
        </p:nvSpPr>
        <p:spPr>
          <a:xfrm>
            <a:off x="320721" y="2931537"/>
            <a:ext cx="3975895" cy="17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№ 636 от 25 ноября 2019 г. 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</a:t>
            </a:r>
            <a:r>
              <a:rPr lang="ru-RU" sz="105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плана мероприятия </a:t>
            </a:r>
          </a:p>
          <a:p>
            <a:pPr algn="ctr"/>
            <a:r>
              <a:rPr lang="ru-RU" sz="105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реализации Концепции преподавания </a:t>
            </a:r>
          </a:p>
          <a:p>
            <a:pPr algn="ctr"/>
            <a:r>
              <a:rPr lang="ru-RU" sz="105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предмета «Физическая культура» </a:t>
            </a:r>
          </a:p>
          <a:p>
            <a:pPr algn="ctr"/>
            <a:r>
              <a:rPr lang="ru-RU" sz="105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 организациях Российской Федерации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реализующих основные общеобразовательные программы 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2020 – 2024 годы, 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утвержденной на заседании Коллегии 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Российской Федерации 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декабря 2018 года»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A9EC17B-5836-493F-90F9-BD4C1E6F7259}"/>
              </a:ext>
            </a:extLst>
          </p:cNvPr>
          <p:cNvSpPr txBox="1"/>
          <p:nvPr/>
        </p:nvSpPr>
        <p:spPr>
          <a:xfrm>
            <a:off x="672069" y="2528663"/>
            <a:ext cx="319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НОРМАТИВНО-ПРАВОВОЕ РЕГУЛИРОВАНИЕ </a:t>
            </a:r>
          </a:p>
        </p:txBody>
      </p:sp>
      <p:sp>
        <p:nvSpPr>
          <p:cNvPr id="232" name="Прямоугольник: скругленные углы 231">
            <a:extLst>
              <a:ext uri="{FF2B5EF4-FFF2-40B4-BE49-F238E27FC236}">
                <a16:creationId xmlns:a16="http://schemas.microsoft.com/office/drawing/2014/main" id="{F9483A2C-5D3B-43EE-A0A2-07DD192D751B}"/>
              </a:ext>
            </a:extLst>
          </p:cNvPr>
          <p:cNvSpPr/>
          <p:nvPr/>
        </p:nvSpPr>
        <p:spPr>
          <a:xfrm>
            <a:off x="5716073" y="2535198"/>
            <a:ext cx="3888001" cy="216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81DBBB03-63D9-43D5-B5C7-EFEFF8887520}"/>
              </a:ext>
            </a:extLst>
          </p:cNvPr>
          <p:cNvSpPr txBox="1"/>
          <p:nvPr/>
        </p:nvSpPr>
        <p:spPr>
          <a:xfrm>
            <a:off x="6400873" y="2881047"/>
            <a:ext cx="3975895" cy="1629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«Футбол в школе». 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«Гимнастика в образовании».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«Регби в школу».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«Гандбол в школу».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«Борьба в школу».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«Самбо в школу» и др.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41E1D5FE-B205-4EE3-9329-CBDEA34EFAF6}"/>
              </a:ext>
            </a:extLst>
          </p:cNvPr>
          <p:cNvSpPr txBox="1"/>
          <p:nvPr/>
        </p:nvSpPr>
        <p:spPr>
          <a:xfrm>
            <a:off x="6059384" y="2528663"/>
            <a:ext cx="3197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ПРОЕКТЫ</a:t>
            </a:r>
          </a:p>
        </p:txBody>
      </p:sp>
      <p:sp>
        <p:nvSpPr>
          <p:cNvPr id="229" name="Прямоугольник: скругленные углы 228">
            <a:extLst>
              <a:ext uri="{FF2B5EF4-FFF2-40B4-BE49-F238E27FC236}">
                <a16:creationId xmlns:a16="http://schemas.microsoft.com/office/drawing/2014/main" id="{E1183621-BAE7-4099-A321-C8FF5E6F79E4}"/>
              </a:ext>
            </a:extLst>
          </p:cNvPr>
          <p:cNvSpPr/>
          <p:nvPr/>
        </p:nvSpPr>
        <p:spPr>
          <a:xfrm>
            <a:off x="2937152" y="4484563"/>
            <a:ext cx="4032212" cy="19619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0E3B24A-6C9F-4C5B-B43A-78363EF1FA0E}"/>
              </a:ext>
            </a:extLst>
          </p:cNvPr>
          <p:cNvSpPr txBox="1"/>
          <p:nvPr/>
        </p:nvSpPr>
        <p:spPr>
          <a:xfrm>
            <a:off x="2868803" y="4730114"/>
            <a:ext cx="4116117" cy="17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05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физической культуре на основе видов спорта по футболу, плаванию, хоккею, регби.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05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раскрывающие особенности формирования в общеобразовательных организациях классов с углубленным изучением предмета «Физическая культура»,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детей плаванию в рамках основных общеобразовательных программ.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05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деятельности «Физической развитие» в дошкольных образовательных учреждениях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F8557F83-7226-4C91-A29C-BEE7D55A88EE}"/>
              </a:ext>
            </a:extLst>
          </p:cNvPr>
          <p:cNvSpPr txBox="1"/>
          <p:nvPr/>
        </p:nvSpPr>
        <p:spPr>
          <a:xfrm>
            <a:off x="3449735" y="4484942"/>
            <a:ext cx="3197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МЕТОДИЧЕСКАЯ РАБОТА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67A5F5F-A266-4577-901D-A5D8D87F81DC}"/>
              </a:ext>
            </a:extLst>
          </p:cNvPr>
          <p:cNvSpPr txBox="1"/>
          <p:nvPr/>
        </p:nvSpPr>
        <p:spPr>
          <a:xfrm>
            <a:off x="1187163" y="51859"/>
            <a:ext cx="82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ОБРАЗОВАНИЕ (УЧЕБНЫЙ ПРЕДМЕТ «ФИЗИЧЕСКАЯ КУЛЬТУРА»)</a:t>
            </a:r>
          </a:p>
        </p:txBody>
      </p:sp>
      <p:pic>
        <p:nvPicPr>
          <p:cNvPr id="221" name="Рисунок 220">
            <a:extLst>
              <a:ext uri="{FF2B5EF4-FFF2-40B4-BE49-F238E27FC236}">
                <a16:creationId xmlns:a16="http://schemas.microsoft.com/office/drawing/2014/main" id="{28FF0AD7-E1DD-462B-A1E2-1877B6550B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t="4761" r="20356" b="5706"/>
          <a:stretch/>
        </p:blipFill>
        <p:spPr>
          <a:xfrm>
            <a:off x="4148596" y="1842594"/>
            <a:ext cx="486855" cy="720000"/>
          </a:xfrm>
          <a:prstGeom prst="rect">
            <a:avLst/>
          </a:prstGeom>
        </p:spPr>
      </p:pic>
      <p:pic>
        <p:nvPicPr>
          <p:cNvPr id="224" name="Рисунок 223">
            <a:extLst>
              <a:ext uri="{FF2B5EF4-FFF2-40B4-BE49-F238E27FC236}">
                <a16:creationId xmlns:a16="http://schemas.microsoft.com/office/drawing/2014/main" id="{7B9E6264-5E5A-471C-A650-411732E8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6" b="90778" l="30667" r="85889">
                        <a14:foregroundMark x1="48889" y1="10667" x2="48889" y2="10667"/>
                        <a14:foregroundMark x1="50222" y1="7556" x2="50222" y2="7556"/>
                        <a14:foregroundMark x1="50333" y1="14000" x2="50333" y2="14000"/>
                        <a14:foregroundMark x1="50778" y1="17667" x2="50778" y2="17667"/>
                        <a14:foregroundMark x1="33667" y1="34333" x2="33667" y2="34333"/>
                        <a14:foregroundMark x1="49889" y1="29111" x2="49889" y2="29111"/>
                        <a14:foregroundMark x1="30667" y1="36444" x2="30667" y2="36444"/>
                        <a14:foregroundMark x1="82222" y1="44889" x2="82222" y2="44889"/>
                        <a14:foregroundMark x1="85889" y1="48222" x2="85889" y2="48222"/>
                        <a14:foregroundMark x1="51556" y1="54000" x2="51556" y2="54000"/>
                        <a14:foregroundMark x1="40444" y1="54556" x2="40444" y2="54556"/>
                        <a14:foregroundMark x1="59333" y1="56444" x2="59333" y2="56444"/>
                        <a14:foregroundMark x1="52556" y1="90778" x2="52556" y2="90778"/>
                        <a14:foregroundMark x1="78000" y1="49444" x2="78000" y2="49444"/>
                        <a14:foregroundMark x1="81444" y1="49778" x2="81444" y2="49778"/>
                        <a14:foregroundMark x1="78000" y1="52000" x2="78000" y2="52000"/>
                        <a14:foregroundMark x1="78889" y1="51333" x2="78889" y2="51333"/>
                        <a14:foregroundMark x1="75222" y1="50111" x2="75222" y2="50111"/>
                        <a14:backgroundMark x1="71111" y1="17000" x2="71111" y2="17000"/>
                        <a14:backgroundMark x1="73667" y1="16444" x2="73667" y2="16444"/>
                        <a14:backgroundMark x1="69889" y1="85000" x2="69889" y2="85000"/>
                        <a14:backgroundMark x1="32444" y1="73000" x2="32444" y2="7300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6299" r="11806" b="4874"/>
          <a:stretch/>
        </p:blipFill>
        <p:spPr>
          <a:xfrm>
            <a:off x="4573926" y="449476"/>
            <a:ext cx="881702" cy="1332000"/>
          </a:xfrm>
          <a:prstGeom prst="rect">
            <a:avLst/>
          </a:prstGeom>
        </p:spPr>
      </p:pic>
      <p:pic>
        <p:nvPicPr>
          <p:cNvPr id="227" name="Рисунок 226">
            <a:extLst>
              <a:ext uri="{FF2B5EF4-FFF2-40B4-BE49-F238E27FC236}">
                <a16:creationId xmlns:a16="http://schemas.microsoft.com/office/drawing/2014/main" id="{D64E5595-B624-4B94-B942-CD9088E1DC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t="4761" r="20356" b="5706"/>
          <a:stretch/>
        </p:blipFill>
        <p:spPr>
          <a:xfrm>
            <a:off x="4709572" y="1839687"/>
            <a:ext cx="486855" cy="720000"/>
          </a:xfrm>
          <a:prstGeom prst="rect">
            <a:avLst/>
          </a:prstGeom>
        </p:spPr>
      </p:pic>
      <p:pic>
        <p:nvPicPr>
          <p:cNvPr id="228" name="Рисунок 227">
            <a:extLst>
              <a:ext uri="{FF2B5EF4-FFF2-40B4-BE49-F238E27FC236}">
                <a16:creationId xmlns:a16="http://schemas.microsoft.com/office/drawing/2014/main" id="{45F919CD-C45F-4438-AEE0-5250439A5C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t="4761" r="20356" b="5706"/>
          <a:stretch/>
        </p:blipFill>
        <p:spPr>
          <a:xfrm>
            <a:off x="5293535" y="1825430"/>
            <a:ext cx="486855" cy="720000"/>
          </a:xfrm>
          <a:prstGeom prst="rect">
            <a:avLst/>
          </a:prstGeom>
        </p:spPr>
      </p:pic>
      <p:pic>
        <p:nvPicPr>
          <p:cNvPr id="241" name="Picture 4">
            <a:extLst>
              <a:ext uri="{FF2B5EF4-FFF2-40B4-BE49-F238E27FC236}">
                <a16:creationId xmlns:a16="http://schemas.microsoft.com/office/drawing/2014/main" id="{97D06D1A-96D5-478C-8137-3793B2291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85" y="2690113"/>
            <a:ext cx="481971" cy="46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2">
            <a:extLst>
              <a:ext uri="{FF2B5EF4-FFF2-40B4-BE49-F238E27FC236}">
                <a16:creationId xmlns:a16="http://schemas.microsoft.com/office/drawing/2014/main" id="{D61583E9-C612-4644-9007-485A36D0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21794" r="26068" b="22223"/>
          <a:stretch>
            <a:fillRect/>
          </a:stretch>
        </p:blipFill>
        <p:spPr bwMode="auto">
          <a:xfrm>
            <a:off x="8617959" y="4048817"/>
            <a:ext cx="442666" cy="46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3321DC-1831-4077-8BE5-330344108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84" y="3329019"/>
            <a:ext cx="468000" cy="46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381CAB-895C-4822-864F-C5FB933300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96" y="2616011"/>
            <a:ext cx="468793" cy="396000"/>
          </a:xfrm>
          <a:prstGeom prst="rect">
            <a:avLst/>
          </a:prstGeom>
        </p:spPr>
      </p:pic>
      <p:pic>
        <p:nvPicPr>
          <p:cNvPr id="243" name="Picture 5">
            <a:extLst>
              <a:ext uri="{FF2B5EF4-FFF2-40B4-BE49-F238E27FC236}">
                <a16:creationId xmlns:a16="http://schemas.microsoft.com/office/drawing/2014/main" id="{606CE068-9CD7-4D3F-9451-E32C725B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17" y="3944348"/>
            <a:ext cx="468000" cy="46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4F38BB-D1DB-46CE-B58A-469083CC4D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1" t="5694" r="25339" b="6221"/>
          <a:stretch/>
        </p:blipFill>
        <p:spPr>
          <a:xfrm>
            <a:off x="9044389" y="3130603"/>
            <a:ext cx="559685" cy="100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AA88F1-EA92-4DE0-912D-C3FE9B3A2E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86" b="97000" l="0" r="98000">
                        <a14:foregroundMark x1="54222" y1="23286" x2="54222" y2="23286"/>
                        <a14:foregroundMark x1="48889" y1="11714" x2="48889" y2="11714"/>
                        <a14:foregroundMark x1="50556" y1="9714" x2="50556" y2="9714"/>
                        <a14:foregroundMark x1="51333" y1="6571" x2="51333" y2="6571"/>
                        <a14:foregroundMark x1="51333" y1="5286" x2="51333" y2="5286"/>
                        <a14:foregroundMark x1="9889" y1="28143" x2="9889" y2="28143"/>
                        <a14:foregroundMark x1="9889" y1="28143" x2="9889" y2="28143"/>
                        <a14:foregroundMark x1="10000" y1="28000" x2="10000" y2="28000"/>
                        <a14:foregroundMark x1="10000" y1="28000" x2="10000" y2="28000"/>
                        <a14:foregroundMark x1="13111" y1="28000" x2="13111" y2="28000"/>
                        <a14:foregroundMark x1="9667" y1="23143" x2="9667" y2="23143"/>
                        <a14:foregroundMark x1="6667" y1="26571" x2="6667" y2="26571"/>
                        <a14:foregroundMark x1="49444" y1="43429" x2="49444" y2="43429"/>
                        <a14:foregroundMark x1="49778" y1="42714" x2="49778" y2="42714"/>
                        <a14:foregroundMark x1="91111" y1="26571" x2="91111" y2="26571"/>
                        <a14:foregroundMark x1="91000" y1="26143" x2="91000" y2="26143"/>
                        <a14:foregroundMark x1="94778" y1="44143" x2="94778" y2="44143"/>
                        <a14:foregroundMark x1="94778" y1="44143" x2="94778" y2="44143"/>
                        <a14:foregroundMark x1="98222" y1="74143" x2="98222" y2="74143"/>
                        <a14:foregroundMark x1="98222" y1="74143" x2="98222" y2="74143"/>
                        <a14:foregroundMark x1="26889" y1="69429" x2="26889" y2="69429"/>
                        <a14:foregroundMark x1="26778" y1="69714" x2="26778" y2="69714"/>
                        <a14:foregroundMark x1="4333" y1="66571" x2="4333" y2="66571"/>
                        <a14:foregroundMark x1="4444" y1="64000" x2="4444" y2="64000"/>
                        <a14:foregroundMark x1="778" y1="80429" x2="778" y2="80429"/>
                        <a14:foregroundMark x1="778" y1="82143" x2="778" y2="82143"/>
                        <a14:foregroundMark x1="222" y1="80000" x2="222" y2="80000"/>
                        <a14:foregroundMark x1="0" y1="81143" x2="0" y2="81143"/>
                        <a14:foregroundMark x1="39889" y1="91429" x2="39889" y2="91429"/>
                        <a14:foregroundMark x1="39889" y1="91429" x2="39889" y2="91429"/>
                        <a14:foregroundMark x1="40444" y1="96429" x2="40444" y2="96429"/>
                        <a14:foregroundMark x1="40444" y1="96429" x2="40444" y2="96429"/>
                        <a14:foregroundMark x1="59000" y1="97000" x2="59000" y2="97000"/>
                        <a14:foregroundMark x1="59000" y1="97000" x2="59000" y2="97000"/>
                        <a14:foregroundMark x1="26778" y1="69571" x2="26778" y2="69571"/>
                        <a14:foregroundMark x1="26667" y1="69714" x2="26667" y2="69714"/>
                        <a14:foregroundMark x1="95333" y1="70000" x2="95333" y2="70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84" y="5482095"/>
            <a:ext cx="1295994" cy="1008000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41C22F9C-BF7C-4F3D-8D44-659E04B92A60}"/>
              </a:ext>
            </a:extLst>
          </p:cNvPr>
          <p:cNvSpPr txBox="1"/>
          <p:nvPr/>
        </p:nvSpPr>
        <p:spPr>
          <a:xfrm>
            <a:off x="7910932" y="4887443"/>
            <a:ext cx="921099" cy="338554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ФУМО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38DAEE3E-054B-4396-B86B-1CC479DA165B}"/>
              </a:ext>
            </a:extLst>
          </p:cNvPr>
          <p:cNvSpPr txBox="1"/>
          <p:nvPr/>
        </p:nvSpPr>
        <p:spPr>
          <a:xfrm>
            <a:off x="7707502" y="5192793"/>
            <a:ext cx="15253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https://fgosreestr.ru</a:t>
            </a:r>
            <a:r>
              <a:rPr lang="ru-RU" sz="1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E9669354-2257-4D11-8014-FE3793A62C9B}"/>
              </a:ext>
            </a:extLst>
          </p:cNvPr>
          <p:cNvCxnSpPr>
            <a:cxnSpLocks/>
          </p:cNvCxnSpPr>
          <p:nvPr/>
        </p:nvCxnSpPr>
        <p:spPr>
          <a:xfrm>
            <a:off x="7028929" y="5056720"/>
            <a:ext cx="88200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09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DF99EF-ADA9-4B48-9A6D-DCC500002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59"/>
          <a:stretch/>
        </p:blipFill>
        <p:spPr>
          <a:xfrm>
            <a:off x="0" y="0"/>
            <a:ext cx="9900000" cy="10989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CB70F2-BB7D-4AEB-BF92-0D2091BE6233}"/>
              </a:ext>
            </a:extLst>
          </p:cNvPr>
          <p:cNvSpPr txBox="1"/>
          <p:nvPr/>
        </p:nvSpPr>
        <p:spPr>
          <a:xfrm>
            <a:off x="467871" y="29904"/>
            <a:ext cx="8842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ФИЗКУЛЬТУРНО-СПОРТИВНОЙ НАПРАВЛЕННОСТИ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384B1A-981E-4BE1-9F67-A400E70DDC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620" y="1098957"/>
            <a:ext cx="2587248" cy="10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Группа 38"/>
          <p:cNvGrpSpPr/>
          <p:nvPr/>
        </p:nvGrpSpPr>
        <p:grpSpPr>
          <a:xfrm>
            <a:off x="114836" y="2051142"/>
            <a:ext cx="2776644" cy="4657733"/>
            <a:chOff x="176619" y="1140716"/>
            <a:chExt cx="2776644" cy="4657733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0DA8D46-14CD-4096-A095-03DAB806D2A1}"/>
                </a:ext>
              </a:extLst>
            </p:cNvPr>
            <p:cNvSpPr/>
            <p:nvPr/>
          </p:nvSpPr>
          <p:spPr>
            <a:xfrm>
              <a:off x="304942" y="1140716"/>
              <a:ext cx="2520000" cy="43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</a:t>
              </a:r>
            </a:p>
            <a:p>
              <a:pPr algn="ctr"/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МЕТОДИЧЕСКАЯ РАБОТА </a:t>
              </a:r>
            </a:p>
            <a:p>
              <a:pPr algn="ctr"/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</a:t>
              </a:r>
              <a:endParaRPr lang="ru-RU" sz="1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1757CFF8-7DAD-4719-B7EC-62FAF2B2DD18}"/>
                </a:ext>
              </a:extLst>
            </p:cNvPr>
            <p:cNvSpPr/>
            <p:nvPr/>
          </p:nvSpPr>
          <p:spPr>
            <a:xfrm>
              <a:off x="176619" y="2008873"/>
              <a:ext cx="2776644" cy="37895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69F34D-B398-4BC2-8A1D-A46B26A81AED}"/>
                </a:ext>
              </a:extLst>
            </p:cNvPr>
            <p:cNvSpPr txBox="1"/>
            <p:nvPr/>
          </p:nvSpPr>
          <p:spPr>
            <a:xfrm>
              <a:off x="238403" y="2151297"/>
              <a:ext cx="2653077" cy="364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ctr">
                <a:buAutoNum type="arabicPeriod"/>
              </a:pPr>
              <a:r>
                <a:rPr lang="ru-RU" sz="1050" b="1" u="sng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Материалы по нормативно-правовому регулированию </a:t>
              </a:r>
              <a:endParaRPr lang="en-US" sz="105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деятельности образовательных организаций, реализующих дополнительные общеобразовательные программы в области физической культуры и спорта. </a:t>
              </a:r>
            </a:p>
            <a:p>
              <a:pPr algn="ctr"/>
              <a:endParaRPr lang="en-US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5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ru-RU" sz="1050" b="1" u="sng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Методические рекомендации </a:t>
              </a:r>
            </a:p>
            <a:p>
              <a:pPr algn="ctr"/>
              <a:r>
                <a:rPr lang="ru-RU" sz="105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урегулирования </a:t>
              </a:r>
              <a:endParaRPr lang="en-US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механизмов перехода организаций дополнительного образования на реализацию дополнительных программ спортивной подготовки.</a:t>
              </a:r>
              <a:endParaRPr lang="en-US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5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ru-RU" sz="1050" b="1" u="sng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Методические материалы </a:t>
              </a:r>
              <a:endParaRPr lang="en-US" sz="105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рамках обновления </a:t>
              </a:r>
              <a:endParaRPr lang="en-US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содержания и технологий дополнительного образования физкультурно-спортивной направленности и т.д.</a:t>
              </a: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8A8BD265-CEA4-45C4-9F3D-40BC6C40201F}"/>
                </a:ext>
              </a:extLst>
            </p:cNvPr>
            <p:cNvCxnSpPr>
              <a:cxnSpLocks/>
            </p:cNvCxnSpPr>
            <p:nvPr/>
          </p:nvCxnSpPr>
          <p:spPr>
            <a:xfrm>
              <a:off x="526238" y="1554392"/>
              <a:ext cx="0" cy="624114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38B8104-3A7D-4C81-80B3-C5E31F7EB62F}"/>
              </a:ext>
            </a:extLst>
          </p:cNvPr>
          <p:cNvSpPr/>
          <p:nvPr/>
        </p:nvSpPr>
        <p:spPr>
          <a:xfrm>
            <a:off x="3486674" y="1098957"/>
            <a:ext cx="5832000" cy="11138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организаций и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дополнительного образования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физкультурно-спортивной направленности,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реализующих дополнительные общеобразовательные программы в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физической культуры и спорта                </a:t>
            </a:r>
            <a:endParaRPr lang="ru-RU" sz="1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0AC1B-AB1A-4F35-ADD3-ECC8B261D52D}"/>
              </a:ext>
            </a:extLst>
          </p:cNvPr>
          <p:cNvSpPr txBox="1"/>
          <p:nvPr/>
        </p:nvSpPr>
        <p:spPr>
          <a:xfrm>
            <a:off x="5392734" y="838723"/>
            <a:ext cx="2375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января 2021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60733"/>
              </p:ext>
            </p:extLst>
          </p:nvPr>
        </p:nvGraphicFramePr>
        <p:xfrm>
          <a:off x="3064625" y="2793548"/>
          <a:ext cx="6588000" cy="3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377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Количественная характеристика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Общеобразовательные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 ДО ФСН </a:t>
                      </a:r>
                      <a:r>
                        <a:rPr lang="ru-RU" sz="10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иные организации ДО, реализующие ДОО программы в области </a:t>
                      </a:r>
                      <a:r>
                        <a:rPr lang="ru-RU" sz="1000" b="1" kern="1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ФКиС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43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организаций (ед.)</a:t>
                      </a:r>
                    </a:p>
                    <a:p>
                      <a:endParaRPr lang="ru-RU" sz="11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35 881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89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обучающихся (чел.)</a:t>
                      </a:r>
                    </a:p>
                    <a:p>
                      <a:endParaRPr lang="ru-RU" sz="11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1 796 780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1 601 508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405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педагогов (чел.)</a:t>
                      </a:r>
                    </a:p>
                    <a:p>
                      <a:endParaRPr lang="ru-RU" sz="11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39 923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ШСК (ед.)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общеобразовательных организаций без спорт. зала (ед.)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объектов спорта организаций ДО (ед.)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14 331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40AC1B-AB1A-4F35-ADD3-ECC8B261D52D}"/>
              </a:ext>
            </a:extLst>
          </p:cNvPr>
          <p:cNvSpPr txBox="1"/>
          <p:nvPr/>
        </p:nvSpPr>
        <p:spPr>
          <a:xfrm>
            <a:off x="5570448" y="2323603"/>
            <a:ext cx="2019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субъектов РФ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188458" y="3807328"/>
            <a:ext cx="806466" cy="422415"/>
            <a:chOff x="3265494" y="3681044"/>
            <a:chExt cx="806466" cy="288000"/>
          </a:xfrm>
        </p:grpSpPr>
        <p:pic>
          <p:nvPicPr>
            <p:cNvPr id="19" name="Рисунок 18" descr="Дом">
              <a:extLst>
                <a:ext uri="{FF2B5EF4-FFF2-40B4-BE49-F238E27FC236}">
                  <a16:creationId xmlns:a16="http://schemas.microsoft.com/office/drawing/2014/main" id="{73FB8AC7-2901-45B5-B4FB-6774D0C89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15501" y="3681044"/>
              <a:ext cx="288000" cy="288000"/>
            </a:xfrm>
            <a:prstGeom prst="rect">
              <a:avLst/>
            </a:prstGeom>
          </p:spPr>
        </p:pic>
        <p:pic>
          <p:nvPicPr>
            <p:cNvPr id="30" name="Рисунок 29" descr="Дом">
              <a:extLst>
                <a:ext uri="{FF2B5EF4-FFF2-40B4-BE49-F238E27FC236}">
                  <a16:creationId xmlns:a16="http://schemas.microsoft.com/office/drawing/2014/main" id="{73FB8AC7-2901-45B5-B4FB-6774D0C89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65494" y="3681044"/>
              <a:ext cx="288000" cy="288000"/>
            </a:xfrm>
            <a:prstGeom prst="rect">
              <a:avLst/>
            </a:prstGeom>
          </p:spPr>
        </p:pic>
        <p:pic>
          <p:nvPicPr>
            <p:cNvPr id="31" name="Рисунок 30" descr="Дом">
              <a:extLst>
                <a:ext uri="{FF2B5EF4-FFF2-40B4-BE49-F238E27FC236}">
                  <a16:creationId xmlns:a16="http://schemas.microsoft.com/office/drawing/2014/main" id="{73FB8AC7-2901-45B5-B4FB-6774D0C89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83960" y="3681044"/>
              <a:ext cx="288000" cy="288000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962" b="82885" l="22556" r="77000">
                        <a14:foregroundMark x1="32111" y1="23654" x2="32111" y2="23654"/>
                        <a14:foregroundMark x1="32111" y1="23654" x2="32111" y2="23654"/>
                        <a14:foregroundMark x1="32111" y1="28077" x2="32111" y2="28077"/>
                        <a14:foregroundMark x1="35333" y1="27692" x2="35333" y2="27692"/>
                        <a14:foregroundMark x1="37778" y1="28269" x2="37778" y2="28269"/>
                        <a14:foregroundMark x1="39000" y1="31154" x2="39000" y2="31154"/>
                        <a14:foregroundMark x1="24667" y1="30769" x2="24667" y2="30769"/>
                        <a14:foregroundMark x1="51667" y1="27115" x2="51667" y2="27115"/>
                        <a14:foregroundMark x1="50222" y1="15962" x2="50222" y2="15962"/>
                        <a14:foregroundMark x1="69444" y1="20962" x2="69444" y2="20962"/>
                        <a14:foregroundMark x1="74778" y1="49038" x2="74778" y2="49038"/>
                        <a14:foregroundMark x1="77111" y1="53654" x2="77111" y2="53654"/>
                        <a14:foregroundMark x1="72000" y1="79231" x2="72000" y2="79231"/>
                        <a14:foregroundMark x1="65444" y1="80769" x2="65444" y2="80769"/>
                        <a14:foregroundMark x1="47556" y1="81923" x2="47556" y2="81923"/>
                        <a14:foregroundMark x1="53444" y1="82885" x2="53444" y2="82885"/>
                        <a14:foregroundMark x1="22556" y1="55385" x2="22556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81" t="13793" r="21616" b="16212"/>
          <a:stretch/>
        </p:blipFill>
        <p:spPr>
          <a:xfrm>
            <a:off x="3301907" y="4207176"/>
            <a:ext cx="561116" cy="396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064625" y="4690106"/>
            <a:ext cx="979337" cy="364639"/>
            <a:chOff x="931139" y="6236236"/>
            <a:chExt cx="979337" cy="36463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8" b="93333" l="9778" r="89778">
                          <a14:foregroundMark x1="50667" y1="20889" x2="50667" y2="20889"/>
                          <a14:foregroundMark x1="50667" y1="49778" x2="50667" y2="49778"/>
                          <a14:foregroundMark x1="45333" y1="93333" x2="45333" y2="9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"/>
            <a:stretch/>
          </p:blipFill>
          <p:spPr>
            <a:xfrm>
              <a:off x="1241254" y="6240875"/>
              <a:ext cx="362485" cy="36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8" b="93333" l="9778" r="89778">
                          <a14:foregroundMark x1="50667" y1="20889" x2="50667" y2="20889"/>
                          <a14:foregroundMark x1="50667" y1="49778" x2="50667" y2="49778"/>
                          <a14:foregroundMark x1="45333" y1="93333" x2="45333" y2="9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"/>
            <a:stretch/>
          </p:blipFill>
          <p:spPr>
            <a:xfrm>
              <a:off x="1547991" y="6236236"/>
              <a:ext cx="362485" cy="360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8" b="93333" l="9778" r="89778">
                          <a14:foregroundMark x1="50667" y1="20889" x2="50667" y2="20889"/>
                          <a14:foregroundMark x1="50667" y1="49778" x2="50667" y2="49778"/>
                          <a14:foregroundMark x1="45333" y1="93333" x2="45333" y2="9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"/>
            <a:stretch/>
          </p:blipFill>
          <p:spPr>
            <a:xfrm>
              <a:off x="931139" y="6236236"/>
              <a:ext cx="362485" cy="360000"/>
            </a:xfrm>
            <a:prstGeom prst="rect">
              <a:avLst/>
            </a:prstGeom>
          </p:spPr>
        </p:pic>
      </p:grpSp>
      <p:pic>
        <p:nvPicPr>
          <p:cNvPr id="34" name="Picture 4" descr="http://www.fitness-seminar.ru/sportclub/SHSK.png">
            <a:extLst>
              <a:ext uri="{FF2B5EF4-FFF2-40B4-BE49-F238E27FC236}">
                <a16:creationId xmlns:a16="http://schemas.microsoft.com/office/drawing/2014/main" id="{966FCFB0-A7F3-4EBD-B9F6-069942A3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34" y="5137036"/>
            <a:ext cx="76899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5273">
            <a:off x="3265178" y="5478645"/>
            <a:ext cx="596012" cy="596012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3403919" y="5524651"/>
            <a:ext cx="370703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7312" y1="40884" x2="47312" y2="40884"/>
                        <a14:foregroundMark x1="41577" y1="43094" x2="41577" y2="43094"/>
                        <a14:foregroundMark x1="61649" y1="41989" x2="61649" y2="41989"/>
                        <a14:foregroundMark x1="43728" y1="19337" x2="43728" y2="19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43" y="5984483"/>
            <a:ext cx="887864" cy="576000"/>
          </a:xfrm>
          <a:prstGeom prst="rect">
            <a:avLst/>
          </a:prstGeom>
        </p:spPr>
      </p:pic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>
            <a:off x="7671150" y="6526312"/>
            <a:ext cx="2228850" cy="365125"/>
          </a:xfrm>
        </p:spPr>
        <p:txBody>
          <a:bodyPr/>
          <a:lstStyle/>
          <a:p>
            <a:fld id="{8EBE61A4-F946-4E09-8692-1ABCE08E567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96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270C34B-0319-40B3-9ED6-F8690557210C}"/>
              </a:ext>
            </a:extLst>
          </p:cNvPr>
          <p:cNvSpPr txBox="1"/>
          <p:nvPr/>
        </p:nvSpPr>
        <p:spPr>
          <a:xfrm>
            <a:off x="5238987" y="3817561"/>
            <a:ext cx="2612800" cy="160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Форсайт-сессия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«Формирование методического кейса педагога дополнительного образования физкультурно-спортивной направленности»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70C34B-0319-40B3-9ED6-F8690557210C}"/>
              </a:ext>
            </a:extLst>
          </p:cNvPr>
          <p:cNvSpPr txBox="1"/>
          <p:nvPr/>
        </p:nvSpPr>
        <p:spPr>
          <a:xfrm>
            <a:off x="3197599" y="4916931"/>
            <a:ext cx="261280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Круглый стол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«Формирование здорового образа жизни через занятия физической культурой и спортом» в рамках Всероссийского форума «Здоровье нации – основа процветания России»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3396423-F4B2-4675-85FB-FE0AA82EA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755"/>
          <a:stretch/>
        </p:blipFill>
        <p:spPr>
          <a:xfrm rot="16200000">
            <a:off x="-3033000" y="3033000"/>
            <a:ext cx="6858000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608CFB-0B88-4111-B176-1BB9D1C111A2}"/>
              </a:ext>
            </a:extLst>
          </p:cNvPr>
          <p:cNvSpPr/>
          <p:nvPr/>
        </p:nvSpPr>
        <p:spPr>
          <a:xfrm>
            <a:off x="2854182" y="166028"/>
            <a:ext cx="4197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РЕСУРСНЫЙ ЦЕНТР </a:t>
            </a:r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F20BAC44-28CF-47EA-A38E-C1B973B8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7817" y="762765"/>
            <a:ext cx="338396" cy="293518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70C34B-0319-40B3-9ED6-F8690557210C}"/>
              </a:ext>
            </a:extLst>
          </p:cNvPr>
          <p:cNvSpPr txBox="1"/>
          <p:nvPr/>
        </p:nvSpPr>
        <p:spPr>
          <a:xfrm>
            <a:off x="975000" y="630002"/>
            <a:ext cx="7956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Организационно-методическое сопровождение деятельности РРЦ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0C34B-0319-40B3-9ED6-F8690557210C}"/>
              </a:ext>
            </a:extLst>
          </p:cNvPr>
          <p:cNvSpPr txBox="1"/>
          <p:nvPr/>
        </p:nvSpPr>
        <p:spPr>
          <a:xfrm>
            <a:off x="975000" y="1423841"/>
            <a:ext cx="7956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Разработка и внедрение дополнительных общеобразовательных программ, в том числе для детей с ОВЗ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0C34B-0319-40B3-9ED6-F8690557210C}"/>
              </a:ext>
            </a:extLst>
          </p:cNvPr>
          <p:cNvSpPr txBox="1"/>
          <p:nvPr/>
        </p:nvSpPr>
        <p:spPr>
          <a:xfrm>
            <a:off x="975000" y="2215841"/>
            <a:ext cx="79560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Рецензирование и экспертиза дополнительных общеобразовательных общеразвивающих программ в области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ФКиС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0C34B-0319-40B3-9ED6-F8690557210C}"/>
              </a:ext>
            </a:extLst>
          </p:cNvPr>
          <p:cNvSpPr txBox="1"/>
          <p:nvPr/>
        </p:nvSpPr>
        <p:spPr>
          <a:xfrm>
            <a:off x="975000" y="3007738"/>
            <a:ext cx="7956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Организация и проведение мероприятий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73" b="98378" l="10000" r="90000">
                        <a14:foregroundMark x1="55135" y1="2973" x2="55135" y2="2973"/>
                        <a14:foregroundMark x1="79189" y1="24865" x2="79189" y2="24865"/>
                        <a14:foregroundMark x1="77838" y1="33514" x2="77838" y2="33514"/>
                        <a14:foregroundMark x1="79459" y1="44054" x2="79459" y2="44054"/>
                        <a14:foregroundMark x1="68919" y1="56216" x2="68919" y2="56216"/>
                        <a14:foregroundMark x1="60811" y1="55676" x2="60811" y2="55676"/>
                        <a14:foregroundMark x1="46486" y1="76216" x2="46486" y2="76216"/>
                        <a14:foregroundMark x1="22162" y1="76757" x2="22162" y2="76757"/>
                        <a14:foregroundMark x1="26757" y1="76757" x2="26757" y2="76757"/>
                        <a14:foregroundMark x1="27297" y1="88649" x2="27297" y2="88649"/>
                        <a14:foregroundMark x1="25676" y1="94324" x2="25676" y2="94324"/>
                        <a14:foregroundMark x1="53243" y1="24324" x2="53243" y2="24324"/>
                        <a14:foregroundMark x1="40000" y1="15135" x2="40000" y2="15135"/>
                        <a14:foregroundMark x1="35405" y1="24865" x2="35405" y2="24865"/>
                        <a14:foregroundMark x1="50000" y1="12432" x2="50000" y2="12432"/>
                        <a14:foregroundMark x1="60811" y1="13784" x2="60811" y2="13784"/>
                        <a14:foregroundMark x1="63243" y1="24865" x2="63243" y2="24865"/>
                        <a14:foregroundMark x1="48919" y1="40541" x2="48919" y2="40541"/>
                        <a14:foregroundMark x1="50541" y1="44595" x2="50541" y2="44595"/>
                        <a14:foregroundMark x1="75946" y1="75135" x2="75946" y2="75135"/>
                        <a14:foregroundMark x1="75676" y1="88649" x2="75676" y2="88649"/>
                        <a14:foregroundMark x1="50000" y1="90270" x2="50000" y2="90270"/>
                        <a14:foregroundMark x1="55405" y1="91622" x2="55405" y2="91622"/>
                        <a14:foregroundMark x1="75946" y1="90541" x2="75946" y2="90541"/>
                        <a14:foregroundMark x1="75135" y1="98378" x2="75135" y2="9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630" y="1351006"/>
            <a:ext cx="792000" cy="79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9" b="90000" l="3462" r="98462">
                        <a14:foregroundMark x1="21154" y1="6923" x2="21154" y2="6923"/>
                        <a14:foregroundMark x1="3462" y1="27692" x2="3462" y2="27692"/>
                        <a14:foregroundMark x1="6538" y1="45385" x2="6538" y2="45385"/>
                        <a14:foregroundMark x1="6154" y1="60000" x2="6154" y2="60000"/>
                        <a14:foregroundMark x1="5769" y1="71538" x2="5769" y2="71538"/>
                        <a14:foregroundMark x1="5769" y1="66538" x2="5769" y2="66538"/>
                        <a14:foregroundMark x1="55385" y1="25000" x2="55385" y2="25000"/>
                        <a14:foregroundMark x1="28077" y1="49615" x2="28077" y2="49615"/>
                        <a14:foregroundMark x1="69615" y1="35385" x2="69615" y2="35385"/>
                        <a14:foregroundMark x1="98846" y1="85385" x2="98846" y2="85385"/>
                        <a14:foregroundMark x1="77308" y1="9615" x2="77308" y2="9615"/>
                        <a14:foregroundMark x1="74231" y1="1154" x2="74231" y2="1154"/>
                        <a14:foregroundMark x1="72692" y1="769" x2="72692" y2="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30" y="2257307"/>
            <a:ext cx="648000" cy="6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20" b="99064" l="870" r="97065">
                        <a14:foregroundMark x1="16848" y1="26404" x2="16848" y2="26404"/>
                        <a14:foregroundMark x1="10326" y1="6742" x2="10326" y2="6742"/>
                        <a14:foregroundMark x1="43043" y1="10674" x2="43043" y2="10674"/>
                        <a14:foregroundMark x1="19457" y1="16854" x2="19457" y2="16854"/>
                        <a14:foregroundMark x1="16196" y1="50000" x2="16196" y2="50000"/>
                        <a14:foregroundMark x1="50326" y1="83708" x2="50326" y2="83708"/>
                        <a14:foregroundMark x1="48587" y1="95880" x2="48587" y2="95880"/>
                        <a14:foregroundMark x1="63370" y1="86891" x2="63370" y2="86891"/>
                        <a14:foregroundMark x1="66957" y1="89326" x2="66957" y2="89326"/>
                        <a14:foregroundMark x1="70761" y1="76966" x2="70761" y2="76966"/>
                        <a14:foregroundMark x1="76522" y1="68914" x2="76522" y2="68914"/>
                        <a14:foregroundMark x1="86413" y1="48315" x2="86413" y2="48315"/>
                        <a14:foregroundMark x1="85652" y1="22472" x2="85652" y2="22472"/>
                        <a14:foregroundMark x1="75978" y1="22097" x2="75978" y2="22097"/>
                        <a14:foregroundMark x1="91304" y1="45131" x2="91304" y2="45131"/>
                        <a14:foregroundMark x1="12826" y1="36704" x2="12826" y2="36704"/>
                        <a14:foregroundMark x1="19457" y1="38390" x2="19457" y2="38390"/>
                        <a14:foregroundMark x1="4348" y1="43258" x2="4348" y2="43258"/>
                        <a14:foregroundMark x1="978" y1="57678" x2="978" y2="57678"/>
                        <a14:foregroundMark x1="15326" y1="4307" x2="15326" y2="4307"/>
                        <a14:foregroundMark x1="33804" y1="11049" x2="33804" y2="11049"/>
                        <a14:foregroundMark x1="39457" y1="8801" x2="39457" y2="8801"/>
                        <a14:foregroundMark x1="39130" y1="13109" x2="39130" y2="13109"/>
                        <a14:foregroundMark x1="32935" y1="32584" x2="32935" y2="32584"/>
                        <a14:foregroundMark x1="38804" y1="41386" x2="38804" y2="41386"/>
                        <a14:foregroundMark x1="46087" y1="32584" x2="46087" y2="32584"/>
                        <a14:foregroundMark x1="49239" y1="28464" x2="49239" y2="28464"/>
                        <a14:foregroundMark x1="58587" y1="32959" x2="58587" y2="32959"/>
                        <a14:foregroundMark x1="66957" y1="48502" x2="66957" y2="48502"/>
                        <a14:foregroundMark x1="76196" y1="68165" x2="76196" y2="68165"/>
                        <a14:foregroundMark x1="38913" y1="84082" x2="38913" y2="84082"/>
                        <a14:foregroundMark x1="50217" y1="97940" x2="50217" y2="97940"/>
                        <a14:foregroundMark x1="50978" y1="99064" x2="50978" y2="99064"/>
                        <a14:foregroundMark x1="55761" y1="95318" x2="55761" y2="95318"/>
                        <a14:foregroundMark x1="82391" y1="53184" x2="82391" y2="53184"/>
                        <a14:foregroundMark x1="97065" y1="59363" x2="97065" y2="59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359" y="738002"/>
            <a:ext cx="744271" cy="43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2875" y1="20250" x2="52875" y2="20250"/>
                        <a14:foregroundMark x1="55125" y1="35875" x2="55125" y2="35875"/>
                        <a14:foregroundMark x1="52250" y1="54875" x2="52250" y2="54875"/>
                        <a14:foregroundMark x1="50000" y1="70000" x2="50000" y2="70000"/>
                        <a14:foregroundMark x1="44500" y1="81750" x2="44500" y2="81750"/>
                        <a14:foregroundMark x1="14250" y1="81250" x2="14250" y2="81250"/>
                        <a14:foregroundMark x1="20375" y1="66125" x2="20375" y2="66125"/>
                        <a14:foregroundMark x1="83625" y1="67250" x2="83625" y2="67250"/>
                        <a14:foregroundMark x1="83625" y1="81250" x2="83625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630" y="2820127"/>
            <a:ext cx="972000" cy="972000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94A7B1C-D313-457C-9159-96F4B88CCBCF}"/>
              </a:ext>
            </a:extLst>
          </p:cNvPr>
          <p:cNvCxnSpPr>
            <a:cxnSpLocks/>
          </p:cNvCxnSpPr>
          <p:nvPr/>
        </p:nvCxnSpPr>
        <p:spPr>
          <a:xfrm>
            <a:off x="3625952" y="3655738"/>
            <a:ext cx="0" cy="1489468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270C34B-0319-40B3-9ED6-F8690557210C}"/>
              </a:ext>
            </a:extLst>
          </p:cNvPr>
          <p:cNvSpPr txBox="1"/>
          <p:nvPr/>
        </p:nvSpPr>
        <p:spPr>
          <a:xfrm>
            <a:off x="975000" y="3877763"/>
            <a:ext cx="2612800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Онлайн-форум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«Школьные спортивные клубы – активное звено целевой модели развития регионального образования»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70C34B-0319-40B3-9ED6-F8690557210C}"/>
              </a:ext>
            </a:extLst>
          </p:cNvPr>
          <p:cNvSpPr txBox="1"/>
          <p:nvPr/>
        </p:nvSpPr>
        <p:spPr>
          <a:xfrm>
            <a:off x="7680881" y="5417837"/>
            <a:ext cx="2196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онлайн-совещания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«Методический десант»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94A7B1C-D313-457C-9159-96F4B88CCBCF}"/>
              </a:ext>
            </a:extLst>
          </p:cNvPr>
          <p:cNvCxnSpPr>
            <a:cxnSpLocks/>
          </p:cNvCxnSpPr>
          <p:nvPr/>
        </p:nvCxnSpPr>
        <p:spPr>
          <a:xfrm>
            <a:off x="1477982" y="3656155"/>
            <a:ext cx="0" cy="443216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94A7B1C-D313-457C-9159-96F4B88CCBCF}"/>
              </a:ext>
            </a:extLst>
          </p:cNvPr>
          <p:cNvCxnSpPr>
            <a:cxnSpLocks/>
          </p:cNvCxnSpPr>
          <p:nvPr/>
        </p:nvCxnSpPr>
        <p:spPr>
          <a:xfrm>
            <a:off x="5749732" y="3683388"/>
            <a:ext cx="0" cy="641091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94A7B1C-D313-457C-9159-96F4B88CCBCF}"/>
              </a:ext>
            </a:extLst>
          </p:cNvPr>
          <p:cNvCxnSpPr>
            <a:cxnSpLocks/>
          </p:cNvCxnSpPr>
          <p:nvPr/>
        </p:nvCxnSpPr>
        <p:spPr>
          <a:xfrm>
            <a:off x="7824463" y="3657954"/>
            <a:ext cx="0" cy="1989173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id="{CD2D0990-6109-4871-9688-DA2B21FB6244}"/>
              </a:ext>
            </a:extLst>
          </p:cNvPr>
          <p:cNvSpPr txBox="1">
            <a:spLocks/>
          </p:cNvSpPr>
          <p:nvPr/>
        </p:nvSpPr>
        <p:spPr>
          <a:xfrm>
            <a:off x="9616809" y="6618062"/>
            <a:ext cx="260072" cy="239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1182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иколай\Desktop\29.07.2020\Состязания new.png">
            <a:extLst>
              <a:ext uri="{FF2B5EF4-FFF2-40B4-BE49-F238E27FC236}">
                <a16:creationId xmlns:a16="http://schemas.microsoft.com/office/drawing/2014/main" id="{9D66000F-84E0-4DA8-8D76-8FE9248D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5" y="2115824"/>
            <a:ext cx="1025297" cy="10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2" descr="E:\Лого Игр ШСК.png">
            <a:extLst>
              <a:ext uri="{FF2B5EF4-FFF2-40B4-BE49-F238E27FC236}">
                <a16:creationId xmlns:a16="http://schemas.microsoft.com/office/drawing/2014/main" id="{843E208B-7A1F-49D9-82D0-E6256F54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4" y="5181928"/>
            <a:ext cx="1043078" cy="10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2" descr="C:\Users\Директор\Desktop\спортивные игры new 3.png">
            <a:extLst>
              <a:ext uri="{FF2B5EF4-FFF2-40B4-BE49-F238E27FC236}">
                <a16:creationId xmlns:a16="http://schemas.microsoft.com/office/drawing/2014/main" id="{0D55C689-22AF-4250-A1BC-8F8A95045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8" y="3625103"/>
            <a:ext cx="1039214" cy="10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C1A71DAB-AD2F-41EB-9095-9160E187A00F}"/>
              </a:ext>
            </a:extLst>
          </p:cNvPr>
          <p:cNvGraphicFramePr/>
          <p:nvPr/>
        </p:nvGraphicFramePr>
        <p:xfrm>
          <a:off x="4901354" y="6024847"/>
          <a:ext cx="232115" cy="53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8A762A58-3602-401D-B0AD-F08A7D1D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8102" y="6660743"/>
            <a:ext cx="491959" cy="197257"/>
          </a:xfrm>
        </p:spPr>
        <p:txBody>
          <a:bodyPr/>
          <a:lstStyle/>
          <a:p>
            <a:fld id="{8EBE61A4-F946-4E09-8692-1ABCE08E5672}" type="slidenum">
              <a:rPr lang="ru-RU" smtClean="0"/>
              <a:t>7</a:t>
            </a:fld>
            <a:endParaRPr lang="ru-RU" dirty="0"/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FEB0331-10AD-41BE-8BD9-15191F1404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9470" y="2242194"/>
            <a:ext cx="720000" cy="720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AE0FDE7-A21B-48B9-AA05-54B645F607EF}"/>
              </a:ext>
            </a:extLst>
          </p:cNvPr>
          <p:cNvSpPr/>
          <p:nvPr/>
        </p:nvSpPr>
        <p:spPr>
          <a:xfrm>
            <a:off x="1105169" y="137594"/>
            <a:ext cx="8035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СПОРТИВНО-МАССОВОЕ НАПРАВЛЕНИЕ</a:t>
            </a:r>
          </a:p>
        </p:txBody>
      </p:sp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id="{1691D8C1-784C-4B6C-9B2F-6807CDA43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78354"/>
              </p:ext>
            </p:extLst>
          </p:nvPr>
        </p:nvGraphicFramePr>
        <p:xfrm>
          <a:off x="1204173" y="1984448"/>
          <a:ext cx="2880000" cy="1404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05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ПРЕЗИДЕНТСКИЕ СОСТЯЗАНИЯ</a:t>
                      </a:r>
                    </a:p>
                  </a:txBody>
                  <a:tcPr marL="74295" marR="7429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590134"/>
                  </a:ext>
                </a:extLst>
              </a:tr>
              <a:tr h="486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Этапы 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2019/2020 </a:t>
                      </a:r>
                    </a:p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год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0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Всероссийский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(74 субъекта</a:t>
                      </a:r>
                      <a:r>
                        <a:rPr lang="ru-RU" sz="12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РФ)</a:t>
                      </a: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1691D8C1-784C-4B6C-9B2F-6807CDA43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55458"/>
              </p:ext>
            </p:extLst>
          </p:nvPr>
        </p:nvGraphicFramePr>
        <p:xfrm>
          <a:off x="1206785" y="3489575"/>
          <a:ext cx="2880000" cy="1404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0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ПРЕЗИДЕНТСКИЕ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СПОРТИВНЫЕ</a:t>
                      </a:r>
                      <a:r>
                        <a:rPr lang="ru-RU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ИГРЫ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59013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Этапы 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2019/2020 </a:t>
                      </a:r>
                    </a:p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год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Всероссийский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(62 субъекта РФ)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1691D8C1-784C-4B6C-9B2F-6807CDA43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756804"/>
              </p:ext>
            </p:extLst>
          </p:nvPr>
        </p:nvGraphicFramePr>
        <p:xfrm>
          <a:off x="1204173" y="4985736"/>
          <a:ext cx="2880000" cy="1404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0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03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ИГРЫ</a:t>
                      </a:r>
                      <a:r>
                        <a:rPr lang="ru-RU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ШСК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590134"/>
                  </a:ext>
                </a:extLst>
              </a:tr>
              <a:tr h="5150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Этапы 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2020/2021 </a:t>
                      </a:r>
                    </a:p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год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9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Всероссийский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</a:t>
                      </a:r>
                      <a:r>
                        <a:rPr lang="en-US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субъекта РФ)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81CC972C-0BD7-40B3-AD6D-E24EA846C983}"/>
              </a:ext>
            </a:extLst>
          </p:cNvPr>
          <p:cNvSpPr txBox="1"/>
          <p:nvPr/>
        </p:nvSpPr>
        <p:spPr>
          <a:xfrm>
            <a:off x="625023" y="637732"/>
            <a:ext cx="3907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ОБУЧАЮЩИХСЯ, ПРИНЯВШИХ УЧАСТИЕ </a:t>
            </a:r>
          </a:p>
          <a:p>
            <a:pPr algn="ctr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ВСЕРОССИЙСКИХ СПОРТИВНЫХ СОРЕВНОВАНИЯХ (ИГРАХ) ШКОЛЬНИКОВ </a:t>
            </a:r>
          </a:p>
          <a:p>
            <a:pPr algn="ctr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«ПРЕЗИДЕНТСКИЕ СОСТЯЗАНИЯ», </a:t>
            </a:r>
          </a:p>
          <a:p>
            <a:pPr algn="ctr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«ПРЕЗИДЕНТСКИЕ СПОРТИВНЫЕ ИГРЫ» </a:t>
            </a:r>
          </a:p>
          <a:p>
            <a:pPr algn="ctr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2019/2020  УЧЕБНОМ ГОДУ  И </a:t>
            </a:r>
          </a:p>
          <a:p>
            <a:pPr algn="ctr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ВСЕРОССИЙСКИХ СПОРТИВНЫХ ИГРАХ ШКОЛЬНЫХ СПОРТИВНЫХ КЛУБОВ  В 2020/2021 УЧЕБНОМ ГОДУ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2652AD2-D3B2-41F5-80F7-C2C4A2DED512}"/>
              </a:ext>
            </a:extLst>
          </p:cNvPr>
          <p:cNvSpPr/>
          <p:nvPr/>
        </p:nvSpPr>
        <p:spPr>
          <a:xfrm flipV="1">
            <a:off x="211941" y="6538287"/>
            <a:ext cx="9540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Прямоугольник: скругленные углы 143">
            <a:extLst>
              <a:ext uri="{FF2B5EF4-FFF2-40B4-BE49-F238E27FC236}">
                <a16:creationId xmlns:a16="http://schemas.microsoft.com/office/drawing/2014/main" id="{4B9A9C8A-39CA-42E3-AB98-35A02B3B3695}"/>
              </a:ext>
            </a:extLst>
          </p:cNvPr>
          <p:cNvSpPr/>
          <p:nvPr/>
        </p:nvSpPr>
        <p:spPr>
          <a:xfrm>
            <a:off x="5497050" y="541811"/>
            <a:ext cx="3888001" cy="6332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44D703-FFC9-45EF-A4D8-4A1DC904B62B}"/>
              </a:ext>
            </a:extLst>
          </p:cNvPr>
          <p:cNvSpPr txBox="1"/>
          <p:nvPr/>
        </p:nvSpPr>
        <p:spPr>
          <a:xfrm>
            <a:off x="5545998" y="502827"/>
            <a:ext cx="386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СОВЕТА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ПРЕЗИДЕНТЕ РОССИЙСКОЙ ФЕДЕРАЦИИ </a:t>
            </a:r>
          </a:p>
        </p:txBody>
      </p:sp>
      <p:sp>
        <p:nvSpPr>
          <p:cNvPr id="38" name="Прямоугольник: скругленные углы 143">
            <a:extLst>
              <a:ext uri="{FF2B5EF4-FFF2-40B4-BE49-F238E27FC236}">
                <a16:creationId xmlns:a16="http://schemas.microsoft.com/office/drawing/2014/main" id="{4B9A9C8A-39CA-42E3-AB98-35A02B3B3695}"/>
              </a:ext>
            </a:extLst>
          </p:cNvPr>
          <p:cNvSpPr/>
          <p:nvPr/>
        </p:nvSpPr>
        <p:spPr>
          <a:xfrm>
            <a:off x="5497050" y="1323824"/>
            <a:ext cx="3960000" cy="79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Продлены сроки внутришкольных этапов ПС и ПСИ</a:t>
            </a:r>
          </a:p>
        </p:txBody>
      </p:sp>
      <p:sp>
        <p:nvSpPr>
          <p:cNvPr id="39" name="Прямоугольник: скругленные углы 143">
            <a:extLst>
              <a:ext uri="{FF2B5EF4-FFF2-40B4-BE49-F238E27FC236}">
                <a16:creationId xmlns:a16="http://schemas.microsoft.com/office/drawing/2014/main" id="{4B9A9C8A-39CA-42E3-AB98-35A02B3B3695}"/>
              </a:ext>
            </a:extLst>
          </p:cNvPr>
          <p:cNvSpPr/>
          <p:nvPr/>
        </p:nvSpPr>
        <p:spPr>
          <a:xfrm>
            <a:off x="5514522" y="2206194"/>
            <a:ext cx="3960000" cy="79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Рассматривается вопрос учреждения переходящего Кубка Президента РФ</a:t>
            </a:r>
          </a:p>
        </p:txBody>
      </p:sp>
      <p:sp>
        <p:nvSpPr>
          <p:cNvPr id="40" name="Прямоугольник: скругленные углы 143">
            <a:extLst>
              <a:ext uri="{FF2B5EF4-FFF2-40B4-BE49-F238E27FC236}">
                <a16:creationId xmlns:a16="http://schemas.microsoft.com/office/drawing/2014/main" id="{4B9A9C8A-39CA-42E3-AB98-35A02B3B3695}"/>
              </a:ext>
            </a:extLst>
          </p:cNvPr>
          <p:cNvSpPr/>
          <p:nvPr/>
        </p:nvSpPr>
        <p:spPr>
          <a:xfrm>
            <a:off x="5505735" y="3988238"/>
            <a:ext cx="3960000" cy="792000"/>
          </a:xfrm>
          <a:prstGeom prst="roundRect">
            <a:avLst>
              <a:gd name="adj" fmla="val 2569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рабочих групп вошли представители стран СНГ</a:t>
            </a:r>
          </a:p>
        </p:txBody>
      </p:sp>
      <p:sp>
        <p:nvSpPr>
          <p:cNvPr id="41" name="Прямоугольник: скругленные углы 143">
            <a:extLst>
              <a:ext uri="{FF2B5EF4-FFF2-40B4-BE49-F238E27FC236}">
                <a16:creationId xmlns:a16="http://schemas.microsoft.com/office/drawing/2014/main" id="{4B9A9C8A-39CA-42E3-AB98-35A02B3B3695}"/>
              </a:ext>
            </a:extLst>
          </p:cNvPr>
          <p:cNvSpPr/>
          <p:nvPr/>
        </p:nvSpPr>
        <p:spPr>
          <a:xfrm>
            <a:off x="5514522" y="3091092"/>
            <a:ext cx="3960000" cy="79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всероссийских этапах ПС и ПСИ в 2020/2021 уч. году  примут участие команды школьников СНГ</a:t>
            </a:r>
          </a:p>
        </p:txBody>
      </p:sp>
      <p:sp>
        <p:nvSpPr>
          <p:cNvPr id="42" name="Прямоугольник: скругленные углы 143">
            <a:extLst>
              <a:ext uri="{FF2B5EF4-FFF2-40B4-BE49-F238E27FC236}">
                <a16:creationId xmlns:a16="http://schemas.microsoft.com/office/drawing/2014/main" id="{4B9A9C8A-39CA-42E3-AB98-35A02B3B3695}"/>
              </a:ext>
            </a:extLst>
          </p:cNvPr>
          <p:cNvSpPr/>
          <p:nvPr/>
        </p:nvSpPr>
        <p:spPr>
          <a:xfrm>
            <a:off x="5505735" y="4873429"/>
            <a:ext cx="3960000" cy="792000"/>
          </a:xfrm>
          <a:prstGeom prst="roundRect">
            <a:avLst>
              <a:gd name="adj" fmla="val 25692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2024 году придать ПС и ПСИ статус международных соревнований 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E9669354-2257-4D11-8014-FE3793A62C9B}"/>
              </a:ext>
            </a:extLst>
          </p:cNvPr>
          <p:cNvCxnSpPr>
            <a:cxnSpLocks/>
          </p:cNvCxnSpPr>
          <p:nvPr/>
        </p:nvCxnSpPr>
        <p:spPr>
          <a:xfrm>
            <a:off x="7519894" y="1101451"/>
            <a:ext cx="0" cy="39600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BD193A1-28A1-4BD9-AC89-A779CC7FC9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1770" y="5829928"/>
            <a:ext cx="1353008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360554" y="5703928"/>
            <a:ext cx="4798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и призеры Всероссийских этапов соревнований вносятся в государственный информационный ресурс фонда «ТАЛАНТ И УСПЕХ», как дети, проявившие выдающиеся способности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54" y="3988238"/>
            <a:ext cx="1104000" cy="82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70" y="1377824"/>
            <a:ext cx="684000" cy="684000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2652AD2-D3B2-41F5-80F7-C2C4A2DED512}"/>
              </a:ext>
            </a:extLst>
          </p:cNvPr>
          <p:cNvSpPr/>
          <p:nvPr/>
        </p:nvSpPr>
        <p:spPr>
          <a:xfrm flipV="1">
            <a:off x="211941" y="6525648"/>
            <a:ext cx="9540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3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DF99EF-ADA9-4B48-9A6D-DCC500002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59"/>
          <a:stretch/>
        </p:blipFill>
        <p:spPr>
          <a:xfrm>
            <a:off x="0" y="0"/>
            <a:ext cx="9900000" cy="17102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CB70F2-BB7D-4AEB-BF92-0D2091BE6233}"/>
              </a:ext>
            </a:extLst>
          </p:cNvPr>
          <p:cNvSpPr txBox="1"/>
          <p:nvPr/>
        </p:nvSpPr>
        <p:spPr>
          <a:xfrm>
            <a:off x="1" y="-32852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и операционного сопровождения мероприятий по созданию в общеобразовательных организациях, расположенных в сельской местности, условий для занятий физической культурой и спортом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40AC1B-AB1A-4F35-ADD3-ECC8B261D52D}"/>
              </a:ext>
            </a:extLst>
          </p:cNvPr>
          <p:cNvSpPr txBox="1"/>
          <p:nvPr/>
        </p:nvSpPr>
        <p:spPr>
          <a:xfrm>
            <a:off x="3713509" y="1908410"/>
            <a:ext cx="4681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субъектов РФ на 15 декабря 2020 года</a:t>
            </a: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7C26100E-A30E-4503-A6D0-70796FD62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26849"/>
              </p:ext>
            </p:extLst>
          </p:nvPr>
        </p:nvGraphicFramePr>
        <p:xfrm>
          <a:off x="2526074" y="2708853"/>
          <a:ext cx="6959119" cy="34552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23015">
                  <a:extLst>
                    <a:ext uri="{9D8B030D-6E8A-4147-A177-3AD203B41FA5}">
                      <a16:colId xmlns:a16="http://schemas.microsoft.com/office/drawing/2014/main" val="957303147"/>
                    </a:ext>
                  </a:extLst>
                </a:gridCol>
                <a:gridCol w="2336104">
                  <a:extLst>
                    <a:ext uri="{9D8B030D-6E8A-4147-A177-3AD203B41FA5}">
                      <a16:colId xmlns:a16="http://schemas.microsoft.com/office/drawing/2014/main" val="1039452104"/>
                    </a:ext>
                  </a:extLst>
                </a:gridCol>
              </a:tblGrid>
              <a:tr h="2020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Виды средств</a:t>
                      </a:r>
                    </a:p>
                  </a:txBody>
                  <a:tcPr marL="8297" marR="8297" marT="829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средств </a:t>
                      </a:r>
                    </a:p>
                    <a:p>
                      <a:pPr algn="ctr" fontAlgn="ctr"/>
                      <a:r>
                        <a:rPr lang="ru-RU" sz="16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 тыс. руб.)</a:t>
                      </a:r>
                    </a:p>
                  </a:txBody>
                  <a:tcPr marL="8297" marR="8297" marT="8297" marB="0" anchor="ctr"/>
                </a:tc>
                <a:extLst>
                  <a:ext uri="{0D108BD9-81ED-4DB2-BD59-A6C34878D82A}">
                    <a16:rowId xmlns:a16="http://schemas.microsoft.com/office/drawing/2014/main" val="1288119146"/>
                  </a:ext>
                </a:extLst>
              </a:tr>
              <a:tr h="592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средств федерального бюджета, предоставляемых субъектам РФ на создание в общеобразовательных организациях, расположенных в сельской местности и малых городах, условий для занятия 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ФКиС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7" marR="8297" marT="82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1 468 135, 70</a:t>
                      </a:r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7" marR="8297" marT="82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4341"/>
                  </a:ext>
                </a:extLst>
              </a:tr>
              <a:tr h="6061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средств региональных бюджетов</a:t>
                      </a:r>
                      <a:r>
                        <a:rPr lang="ru-RU" sz="120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предусмотренных на создание в общеобразовательных организациях, расположенных в сельской местности и малых городах, условий для занятия 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ФКиС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7" marR="8297" marT="8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347 050, 70</a:t>
                      </a:r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7" marR="8297" marT="8297" marB="0" anchor="ctr"/>
                </a:tc>
                <a:extLst>
                  <a:ext uri="{0D108BD9-81ED-4DB2-BD59-A6C34878D82A}">
                    <a16:rowId xmlns:a16="http://schemas.microsoft.com/office/drawing/2014/main" val="2205109708"/>
                  </a:ext>
                </a:extLst>
              </a:tr>
              <a:tr h="689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средств муниципальных бюджетов,</a:t>
                      </a:r>
                      <a:r>
                        <a:rPr lang="ru-RU" sz="120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предусмотренных на создание в общеобразовательных организациях, расположенных в сельской местности и малых городах, условий для занятия 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ФКиС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7" marR="8297" marT="82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109 939, 83</a:t>
                      </a:r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7" marR="8297" marT="82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46687"/>
                  </a:ext>
                </a:extLst>
              </a:tr>
              <a:tr h="68956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внебюджетных средств  на создание в общеобразовательных организациях, расположенных в сельской местности и малых городах, условий для занятия 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ФКиС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7" marR="8297" marT="82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10 489, 40</a:t>
                      </a:r>
                    </a:p>
                  </a:txBody>
                  <a:tcPr marL="8297" marR="8297" marT="829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2" y="1926336"/>
            <a:ext cx="1296000" cy="129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2162" y1="32164" x2="62162" y2="32164"/>
                        <a14:foregroundMark x1="58108" y1="37427" x2="58108" y2="37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1" y="3334988"/>
            <a:ext cx="2305683" cy="133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2" y="4800875"/>
            <a:ext cx="1656000" cy="1656000"/>
          </a:xfrm>
          <a:prstGeom prst="rect">
            <a:avLst/>
          </a:prstGeom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671150" y="6608881"/>
            <a:ext cx="2228850" cy="249119"/>
          </a:xfrm>
        </p:spPr>
        <p:txBody>
          <a:bodyPr/>
          <a:lstStyle/>
          <a:p>
            <a:fld id="{8EBE61A4-F946-4E09-8692-1ABCE08E567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99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3396423-F4B2-4675-85FB-FE0AA82EA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755"/>
          <a:stretch/>
        </p:blipFill>
        <p:spPr>
          <a:xfrm rot="16200000">
            <a:off x="-3033000" y="3033000"/>
            <a:ext cx="6858000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608CFB-0B88-4111-B176-1BB9D1C111A2}"/>
              </a:ext>
            </a:extLst>
          </p:cNvPr>
          <p:cNvSpPr/>
          <p:nvPr/>
        </p:nvSpPr>
        <p:spPr>
          <a:xfrm>
            <a:off x="1138773" y="65963"/>
            <a:ext cx="8543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ИНДИКАТОРЫ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ПРОЕКТА «УСПЕХ КАЖДОГО РЕБЕНКА» И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МЕЖОТРАСЛЕВОЙ ПРОГРАММЫ РАЗВИТИЯ ШКОЛЬНОГО СПОРТА </a:t>
            </a:r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F20BAC44-28CF-47EA-A38E-C1B973B8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7817" y="762765"/>
            <a:ext cx="338396" cy="293518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E13618-2BF9-4D94-B635-D59363AF3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r="15523" b="21887"/>
          <a:stretch>
            <a:fillRect/>
          </a:stretch>
        </p:blipFill>
        <p:spPr bwMode="auto">
          <a:xfrm>
            <a:off x="8778881" y="73629"/>
            <a:ext cx="1007895" cy="8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57A1DD-D61A-4AE7-B2C3-7C3D7F8B81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8" t="9221" r="23242" b="37255"/>
          <a:stretch/>
        </p:blipFill>
        <p:spPr>
          <a:xfrm>
            <a:off x="884251" y="190572"/>
            <a:ext cx="991348" cy="828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258520" y="2614272"/>
            <a:ext cx="2035290" cy="104705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66,6%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систематически занимаются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94113" y="3860895"/>
            <a:ext cx="1456156" cy="104705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созданы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ШСК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12420" y="2131748"/>
            <a:ext cx="2721486" cy="124710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585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детей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 в сельской местности обновлена МТБ для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4251" y="3378855"/>
            <a:ext cx="24038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6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году: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98412" y="1018572"/>
            <a:ext cx="24038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6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году: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06" y="968051"/>
            <a:ext cx="2646481" cy="122400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428167" y="4309640"/>
            <a:ext cx="1696689" cy="104705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ru-RU" sz="2500" b="1" dirty="0">
                <a:solidFill>
                  <a:srgbClr val="D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обновлена спортивная инфраструктура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339501" y="4808582"/>
            <a:ext cx="2035290" cy="104705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систематически занимаются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66789" y="4425204"/>
            <a:ext cx="2721486" cy="124710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935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детей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 в сельской местности обновлена МТБ для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93810" y="2192051"/>
            <a:ext cx="1696689" cy="104705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r>
              <a:rPr lang="ru-RU" sz="2500" b="1" dirty="0">
                <a:solidFill>
                  <a:srgbClr val="D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обновлена спортивная инфраструктура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226115" y="1784431"/>
            <a:ext cx="1456156" cy="86238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  <a:r>
              <a:rPr lang="ru-RU" sz="2500" b="1" dirty="0">
                <a:solidFill>
                  <a:srgbClr val="D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созданы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ШСК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Выгнутая вниз стрелка 41"/>
          <p:cNvSpPr/>
          <p:nvPr/>
        </p:nvSpPr>
        <p:spPr>
          <a:xfrm rot="21276046">
            <a:off x="2542380" y="3113105"/>
            <a:ext cx="6725644" cy="631787"/>
          </a:xfrm>
          <a:prstGeom prst="curvedUpArrow">
            <a:avLst>
              <a:gd name="adj1" fmla="val 25000"/>
              <a:gd name="adj2" fmla="val 116080"/>
              <a:gd name="adj3" fmla="val 25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Выгнутая вниз стрелка 42"/>
          <p:cNvSpPr/>
          <p:nvPr/>
        </p:nvSpPr>
        <p:spPr>
          <a:xfrm rot="21276046">
            <a:off x="2687966" y="5409088"/>
            <a:ext cx="6725644" cy="631787"/>
          </a:xfrm>
          <a:prstGeom prst="curvedUpArrow">
            <a:avLst>
              <a:gd name="adj1" fmla="val 25000"/>
              <a:gd name="adj2" fmla="val 116080"/>
              <a:gd name="adj3" fmla="val 25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Номер слайда 1">
            <a:extLst>
              <a:ext uri="{FF2B5EF4-FFF2-40B4-BE49-F238E27FC236}">
                <a16:creationId xmlns:a16="http://schemas.microsoft.com/office/drawing/2014/main" id="{7E2F982D-1E2F-44C0-99FF-797DE7193933}"/>
              </a:ext>
            </a:extLst>
          </p:cNvPr>
          <p:cNvSpPr txBox="1">
            <a:spLocks/>
          </p:cNvSpPr>
          <p:nvPr/>
        </p:nvSpPr>
        <p:spPr>
          <a:xfrm>
            <a:off x="7677150" y="652564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66878-3199-4EAB-94E7-2D6D11070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75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4248</TotalTime>
  <Words>1436</Words>
  <Application>Microsoft Office PowerPoint</Application>
  <PresentationFormat>Лист A4 (210x297 мм)</PresentationFormat>
  <Paragraphs>231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Marina-PC</dc:creator>
  <cp:lastModifiedBy>Анна Кравчук</cp:lastModifiedBy>
  <cp:revision>393</cp:revision>
  <dcterms:created xsi:type="dcterms:W3CDTF">2021-03-01T17:06:05Z</dcterms:created>
  <dcterms:modified xsi:type="dcterms:W3CDTF">2021-05-27T09:06:21Z</dcterms:modified>
</cp:coreProperties>
</file>