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80" r:id="rId4"/>
    <p:sldId id="288" r:id="rId5"/>
    <p:sldId id="281" r:id="rId6"/>
    <p:sldId id="282" r:id="rId7"/>
    <p:sldId id="284" r:id="rId8"/>
    <p:sldId id="283" r:id="rId9"/>
    <p:sldId id="285" r:id="rId10"/>
    <p:sldId id="289" r:id="rId11"/>
    <p:sldId id="290" r:id="rId12"/>
    <p:sldId id="292" r:id="rId13"/>
    <p:sldId id="291" r:id="rId14"/>
    <p:sldId id="293" r:id="rId15"/>
    <p:sldId id="295" r:id="rId16"/>
    <p:sldId id="296" r:id="rId17"/>
    <p:sldId id="297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Montserrat Semi-Bold" panose="020B0604020202020204" charset="-52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itchFamily="2" charset="-52"/>
      <p:regular r:id="rId29"/>
      <p:bold r:id="rId30"/>
      <p:italic r:id="rId31"/>
      <p:boldItalic r:id="rId32"/>
    </p:embeddedFont>
    <p:embeddedFont>
      <p:font typeface="Raleway Thin" pitchFamily="2" charset="-52"/>
      <p:regular r:id="rId33"/>
      <p: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Bold" panose="02000000000000000000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7;&#1080;&#1087;-&#1092;&#1082;&#1080;&#1089;.&#1088;&#1092;/&#1087;&#1086;&#1074;&#1099;&#1096;&#1077;&#1085;&#1080;&#1077;-&#1082;&#1074;&#1072;&#1083;&#1080;&#1092;&#1080;&#1082;&#1072;&#1094;&#1080;&#1080;/" TargetMode="External"/><Relationship Id="rId1" Type="http://schemas.openxmlformats.org/officeDocument/2006/relationships/hyperlink" Target="https://&#1092;&#1094;&#1086;&#1084;&#1086;&#1092;&#1074;.&#1088;&#1092;/activities/page745/page748/page750/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7;&#1080;&#1087;-&#1092;&#1082;&#1080;&#1089;.&#1088;&#1092;/&#1087;&#1086;&#1074;&#1099;&#1096;&#1077;&#1085;&#1080;&#1077;-&#1082;&#1074;&#1072;&#1083;&#1080;&#1092;&#1080;&#1082;&#1072;&#1094;&#1080;&#1080;/" TargetMode="External"/><Relationship Id="rId1" Type="http://schemas.openxmlformats.org/officeDocument/2006/relationships/hyperlink" Target="https://&#1092;&#1094;&#1086;&#1084;&#1086;&#1092;&#1074;.&#1088;&#1092;/activities/page745/page748/page75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87375-FC8D-4CE1-BDA9-6F64EBCEC333}" type="doc">
      <dgm:prSet loTypeId="urn:microsoft.com/office/officeart/2008/layout/Squa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B76B81-6C8A-43F1-8D8D-168E0621AC51}">
      <dgm:prSet phldrT="[Текст]" custT="1"/>
      <dgm:spPr/>
      <dgm:t>
        <a:bodyPr/>
        <a:lstStyle/>
        <a:p>
          <a:r>
            <a:rPr lang="ru-RU" sz="1800" b="1" dirty="0">
              <a:latin typeface="+mn-lt"/>
            </a:rPr>
            <a:t>ПЕРЕЧЕНЬ ПОРУЧЕНИЙ ПРЕЗИДЕНТА РОССИЙСКОЙ ФЕДЕРАЦИИ  ПО ИТОГАМ ЗАСЕДАНИЯ СОВЕТА ПО РАЗВИТИЮ ФИЗИЧЕСКОЙ КУЛЬТУРЫ И СПОРТА  ОТ 22 НОЯБРЯ 2019 Г. ПР -2397 (П. 1 ПП. «Б» ЧАСТЬ 3)</a:t>
          </a:r>
          <a:endParaRPr lang="ru-RU" sz="1800" dirty="0">
            <a:latin typeface="+mn-lt"/>
          </a:endParaRPr>
        </a:p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B4C03C00-55D6-4CB4-AF99-CC9BBE49EB1B}" type="parTrans" cxnId="{B58D3844-590B-4C4D-A733-9C58743E5E1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A669A9FC-4542-4C90-8F1B-3BED9F64D3BE}" type="sibTrans" cxnId="{B58D3844-590B-4C4D-A733-9C58743E5E1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5189EAE0-A039-445C-A5AE-0B31D03BA05D}">
      <dgm:prSet phldrT="[Текст]" custT="1"/>
      <dgm:spPr/>
      <dgm:t>
        <a:bodyPr/>
        <a:lstStyle/>
        <a:p>
          <a:r>
            <a:rPr lang="ru-RU" sz="1800" spc="-21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от 16.03.2022 г.  № ДГ-667/06 </a:t>
          </a:r>
        </a:p>
        <a:p>
          <a:r>
            <a:rPr lang="ru-RU" sz="1800" spc="-21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«О формировании Единого всероссийского перечня (реестра) студенческих  спортивных клубов»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51685EDB-5A29-4FD1-BCB3-D24D682B9E9C}" type="parTrans" cxnId="{4A09509C-0B48-4ADB-B6BA-F1AE737675A5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BF56EE93-D840-462C-8E36-21AADE827EA9}" type="sibTrans" cxnId="{4A09509C-0B48-4ADB-B6BA-F1AE737675A5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6D36652A-5D0B-477E-B90A-87404322352A}">
      <dgm:prSet phldrT="[Текст]" custT="1"/>
      <dgm:spPr/>
      <dgm:t>
        <a:bodyPr/>
        <a:lstStyle/>
        <a:p>
          <a:r>
            <a:rPr lang="ru-RU" sz="1800" spc="-21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ФГБУ «ФЦОМОФВ»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D44EB8B2-0F6E-4785-84F7-9E957582CCB7}" type="parTrans" cxnId="{B63AA42F-4CF1-4909-A051-ACBF536382A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0C6293CA-9EA6-43E8-9339-1378A326355E}" type="sibTrans" cxnId="{B63AA42F-4CF1-4909-A051-ACBF536382A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178F95E0-0BDC-4FB6-8F3E-C75896D473D9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+mn-lt"/>
            </a:rPr>
            <a:t>на 17 ноября 2022 г.</a:t>
          </a:r>
        </a:p>
      </dgm:t>
    </dgm:pt>
    <dgm:pt modelId="{274BCDB6-F029-4E7F-8161-9333383D94E7}" type="parTrans" cxnId="{05BA47F9-E12A-425F-B250-76438181C8E3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32EED3D2-8810-48F0-9456-A1917D8331ED}" type="sibTrans" cxnId="{05BA47F9-E12A-425F-B250-76438181C8E3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2AA61C9C-2335-41FD-A9B8-FD52EA703A58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2024 год - ЗАВЕРШЕНИЕ СОЗДАНИЯ  СТУДЕНЧЕСКИХ СПОРТИВНЫХ КЛУБОВ  ВО ВСЕХ ПРОФЕССИОНАЛЬНЫХ ОБРАЗОВАТЕЛЬНЫХ ОРГАНИЗАЦИЯХ</a:t>
          </a:r>
        </a:p>
        <a:p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6E4FC293-8620-47EC-B429-ED606A689497}" type="parTrans" cxnId="{C21EC39E-74AF-4D36-A640-2197D347AD6E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62AD6A62-F8D9-4D90-A78D-7487E9A5101E}" type="sibTrans" cxnId="{C21EC39E-74AF-4D36-A640-2197D347AD6E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38A0D8DA-511D-4EE2-ABEA-521419FAB569}">
      <dgm:prSet phldrT="[Текст]" custT="1"/>
      <dgm:spPr/>
      <dgm:t>
        <a:bodyPr/>
        <a:lstStyle/>
        <a:p>
          <a:r>
            <a:rPr lang="ru-RU" sz="1800" spc="-155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01 апреля  2022 г. – регистрация ССК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7F14A2E9-BFA4-478E-A493-FE1F1D4AEC1C}" type="parTrans" cxnId="{A0DB91DF-AC1E-4BF7-B9D6-B9C911169F4D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FF80E205-874B-4D86-A633-4FB9185EBBD4}" type="sibTrans" cxnId="{A0DB91DF-AC1E-4BF7-B9D6-B9C911169F4D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9CF3B2BB-2970-49F3-AD87-4FD1A93A19BD}">
      <dgm:prSet phldrT="[Текст]" custT="1"/>
      <dgm:spPr/>
      <dgm:t>
        <a:bodyPr/>
        <a:lstStyle/>
        <a:p>
          <a:r>
            <a:rPr lang="ru-RU" sz="1800" spc="-155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Федеральный координатор    и ответственный исполнитель по формированию перечня (реестра)  студенческих спортивных клубов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573920EB-BC12-4429-9A61-C34B0A0923EF}" type="parTrans" cxnId="{A1FE1D36-B365-469C-AB40-11B3FC97461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2BE6B1A1-A877-419F-A86D-2C6CCE84B99F}" type="sibTrans" cxnId="{A1FE1D36-B365-469C-AB40-11B3FC974617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7334D48F-5F67-4F08-9850-BEAD6C1AD17B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+mn-lt"/>
            </a:rPr>
            <a:t>Прошли регистрацию </a:t>
          </a:r>
          <a:r>
            <a:rPr lang="ru-RU" sz="1800">
              <a:solidFill>
                <a:srgbClr val="002060"/>
              </a:solidFill>
              <a:latin typeface="+mn-lt"/>
            </a:rPr>
            <a:t>на ЕИП-ФКИС-1 772</a:t>
          </a:r>
          <a:endParaRPr lang="ru-RU" sz="1800" dirty="0">
            <a:solidFill>
              <a:srgbClr val="002060"/>
            </a:solidFill>
            <a:latin typeface="+mn-lt"/>
          </a:endParaRPr>
        </a:p>
        <a:p>
          <a:r>
            <a:rPr lang="ru-RU" sz="1800" dirty="0">
              <a:solidFill>
                <a:srgbClr val="002060"/>
              </a:solidFill>
              <a:latin typeface="+mn-lt"/>
            </a:rPr>
            <a:t>Включены в Реестр – 1 164</a:t>
          </a:r>
        </a:p>
      </dgm:t>
    </dgm:pt>
    <dgm:pt modelId="{9CF814EA-3D84-4D48-A93B-0759FAF1AD60}" type="parTrans" cxnId="{E558710D-0F13-42B9-89F1-221D75EDD14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654D08A6-3B64-42F4-AA6A-88AD24E46D5C}" type="sibTrans" cxnId="{E558710D-0F13-42B9-89F1-221D75EDD14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+mn-lt"/>
          </a:endParaRPr>
        </a:p>
      </dgm:t>
    </dgm:pt>
    <dgm:pt modelId="{034FF737-3261-4AF1-922E-5A2DFC317431}" type="pres">
      <dgm:prSet presAssocID="{86D87375-FC8D-4CE1-BDA9-6F64EBCEC333}" presName="layout" presStyleCnt="0">
        <dgm:presLayoutVars>
          <dgm:chMax/>
          <dgm:chPref/>
          <dgm:dir/>
          <dgm:resizeHandles/>
        </dgm:presLayoutVars>
      </dgm:prSet>
      <dgm:spPr/>
    </dgm:pt>
    <dgm:pt modelId="{1385CE57-F4CE-4717-8887-CBE28C207A0A}" type="pres">
      <dgm:prSet presAssocID="{8EB76B81-6C8A-43F1-8D8D-168E0621AC51}" presName="root" presStyleCnt="0">
        <dgm:presLayoutVars>
          <dgm:chMax/>
          <dgm:chPref/>
        </dgm:presLayoutVars>
      </dgm:prSet>
      <dgm:spPr/>
    </dgm:pt>
    <dgm:pt modelId="{5DE374A8-9C5E-4411-9B75-AF63142268E7}" type="pres">
      <dgm:prSet presAssocID="{8EB76B81-6C8A-43F1-8D8D-168E0621AC51}" presName="rootComposite" presStyleCnt="0">
        <dgm:presLayoutVars/>
      </dgm:prSet>
      <dgm:spPr/>
    </dgm:pt>
    <dgm:pt modelId="{15738570-5417-498C-AD3B-E4FEE7305DCD}" type="pres">
      <dgm:prSet presAssocID="{8EB76B81-6C8A-43F1-8D8D-168E0621AC51}" presName="ParentAccent" presStyleLbl="alignNode1" presStyleIdx="0" presStyleCnt="2"/>
      <dgm:spPr/>
    </dgm:pt>
    <dgm:pt modelId="{800B1F71-E829-4646-AED2-AACD695CD138}" type="pres">
      <dgm:prSet presAssocID="{8EB76B81-6C8A-43F1-8D8D-168E0621AC51}" presName="ParentSmallAccent" presStyleLbl="fgAcc1" presStyleIdx="0" presStyleCnt="2"/>
      <dgm:spPr/>
    </dgm:pt>
    <dgm:pt modelId="{F3F3177F-6BA6-4FE3-A09D-04DFB7C98B6A}" type="pres">
      <dgm:prSet presAssocID="{8EB76B81-6C8A-43F1-8D8D-168E0621AC51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0824B5C8-E10B-4D07-99EE-1358C3E31F05}" type="pres">
      <dgm:prSet presAssocID="{8EB76B81-6C8A-43F1-8D8D-168E0621AC51}" presName="childShape" presStyleCnt="0">
        <dgm:presLayoutVars>
          <dgm:chMax val="0"/>
          <dgm:chPref val="0"/>
        </dgm:presLayoutVars>
      </dgm:prSet>
      <dgm:spPr/>
    </dgm:pt>
    <dgm:pt modelId="{3ABA64E5-EEDA-4E27-A599-713D44682449}" type="pres">
      <dgm:prSet presAssocID="{5189EAE0-A039-445C-A5AE-0B31D03BA05D}" presName="childComposite" presStyleCnt="0">
        <dgm:presLayoutVars>
          <dgm:chMax val="0"/>
          <dgm:chPref val="0"/>
        </dgm:presLayoutVars>
      </dgm:prSet>
      <dgm:spPr/>
    </dgm:pt>
    <dgm:pt modelId="{B6D824E0-5F1F-4D54-859E-802C3A371794}" type="pres">
      <dgm:prSet presAssocID="{5189EAE0-A039-445C-A5AE-0B31D03BA05D}" presName="ChildAccent" presStyleLbl="solidFgAcc1" presStyleIdx="0" presStyleCnt="6"/>
      <dgm:spPr/>
    </dgm:pt>
    <dgm:pt modelId="{93E5DD65-502E-4903-B836-C5ACEAEC449B}" type="pres">
      <dgm:prSet presAssocID="{5189EAE0-A039-445C-A5AE-0B31D03BA05D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FCAC00F7-1283-4786-968E-BC787FCE536C}" type="pres">
      <dgm:prSet presAssocID="{6D36652A-5D0B-477E-B90A-87404322352A}" presName="childComposite" presStyleCnt="0">
        <dgm:presLayoutVars>
          <dgm:chMax val="0"/>
          <dgm:chPref val="0"/>
        </dgm:presLayoutVars>
      </dgm:prSet>
      <dgm:spPr/>
    </dgm:pt>
    <dgm:pt modelId="{383B05A3-4CC2-4FA3-AFF2-D0D7133B0C1E}" type="pres">
      <dgm:prSet presAssocID="{6D36652A-5D0B-477E-B90A-87404322352A}" presName="ChildAccent" presStyleLbl="solidFgAcc1" presStyleIdx="1" presStyleCnt="6"/>
      <dgm:spPr/>
    </dgm:pt>
    <dgm:pt modelId="{6A204166-DE82-4206-96AA-3B3EF1C676E4}" type="pres">
      <dgm:prSet presAssocID="{6D36652A-5D0B-477E-B90A-87404322352A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D0A48124-EDB1-4EC8-B721-B3F9AD42301B}" type="pres">
      <dgm:prSet presAssocID="{178F95E0-0BDC-4FB6-8F3E-C75896D473D9}" presName="childComposite" presStyleCnt="0">
        <dgm:presLayoutVars>
          <dgm:chMax val="0"/>
          <dgm:chPref val="0"/>
        </dgm:presLayoutVars>
      </dgm:prSet>
      <dgm:spPr/>
    </dgm:pt>
    <dgm:pt modelId="{52796D76-AA24-4699-ADCF-D5B0DA37ABC6}" type="pres">
      <dgm:prSet presAssocID="{178F95E0-0BDC-4FB6-8F3E-C75896D473D9}" presName="ChildAccent" presStyleLbl="solidFgAcc1" presStyleIdx="2" presStyleCnt="6"/>
      <dgm:spPr/>
    </dgm:pt>
    <dgm:pt modelId="{B9FDD3E1-8F16-4959-A0C5-AF280B3FA56F}" type="pres">
      <dgm:prSet presAssocID="{178F95E0-0BDC-4FB6-8F3E-C75896D473D9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1C1C9058-2F73-40F2-B2D4-F6DB48DD9132}" type="pres">
      <dgm:prSet presAssocID="{2AA61C9C-2335-41FD-A9B8-FD52EA703A58}" presName="root" presStyleCnt="0">
        <dgm:presLayoutVars>
          <dgm:chMax/>
          <dgm:chPref/>
        </dgm:presLayoutVars>
      </dgm:prSet>
      <dgm:spPr/>
    </dgm:pt>
    <dgm:pt modelId="{435ED20F-D738-4B6E-8601-07F4AC2E80CF}" type="pres">
      <dgm:prSet presAssocID="{2AA61C9C-2335-41FD-A9B8-FD52EA703A58}" presName="rootComposite" presStyleCnt="0">
        <dgm:presLayoutVars/>
      </dgm:prSet>
      <dgm:spPr/>
    </dgm:pt>
    <dgm:pt modelId="{7F1F8D71-87CA-41FB-B26F-234B71ECD611}" type="pres">
      <dgm:prSet presAssocID="{2AA61C9C-2335-41FD-A9B8-FD52EA703A58}" presName="ParentAccent" presStyleLbl="alignNode1" presStyleIdx="1" presStyleCnt="2"/>
      <dgm:spPr/>
    </dgm:pt>
    <dgm:pt modelId="{6E9AC5AB-CD38-476C-BACF-3A65F215B4B9}" type="pres">
      <dgm:prSet presAssocID="{2AA61C9C-2335-41FD-A9B8-FD52EA703A58}" presName="ParentSmallAccent" presStyleLbl="fgAcc1" presStyleIdx="1" presStyleCnt="2"/>
      <dgm:spPr/>
    </dgm:pt>
    <dgm:pt modelId="{36EC8661-B59B-4D69-8B4A-2385B529129C}" type="pres">
      <dgm:prSet presAssocID="{2AA61C9C-2335-41FD-A9B8-FD52EA703A58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6EFDFE5E-8FE0-4F67-8569-9454336BE6A0}" type="pres">
      <dgm:prSet presAssocID="{2AA61C9C-2335-41FD-A9B8-FD52EA703A58}" presName="childShape" presStyleCnt="0">
        <dgm:presLayoutVars>
          <dgm:chMax val="0"/>
          <dgm:chPref val="0"/>
        </dgm:presLayoutVars>
      </dgm:prSet>
      <dgm:spPr/>
    </dgm:pt>
    <dgm:pt modelId="{B36747C2-8533-4611-9DB9-148E685F6913}" type="pres">
      <dgm:prSet presAssocID="{38A0D8DA-511D-4EE2-ABEA-521419FAB569}" presName="childComposite" presStyleCnt="0">
        <dgm:presLayoutVars>
          <dgm:chMax val="0"/>
          <dgm:chPref val="0"/>
        </dgm:presLayoutVars>
      </dgm:prSet>
      <dgm:spPr/>
    </dgm:pt>
    <dgm:pt modelId="{8F215B97-F52B-485A-854E-0A2B049FC7D1}" type="pres">
      <dgm:prSet presAssocID="{38A0D8DA-511D-4EE2-ABEA-521419FAB569}" presName="ChildAccent" presStyleLbl="solidFgAcc1" presStyleIdx="3" presStyleCnt="6"/>
      <dgm:spPr/>
    </dgm:pt>
    <dgm:pt modelId="{8CBCBD76-4268-404D-97D2-3FCD7D51BCBC}" type="pres">
      <dgm:prSet presAssocID="{38A0D8DA-511D-4EE2-ABEA-521419FAB569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6003DA6-54FE-4213-AD42-73A936C64C66}" type="pres">
      <dgm:prSet presAssocID="{9CF3B2BB-2970-49F3-AD87-4FD1A93A19BD}" presName="childComposite" presStyleCnt="0">
        <dgm:presLayoutVars>
          <dgm:chMax val="0"/>
          <dgm:chPref val="0"/>
        </dgm:presLayoutVars>
      </dgm:prSet>
      <dgm:spPr/>
    </dgm:pt>
    <dgm:pt modelId="{F6930C55-6E89-44BA-8768-36AF018F395B}" type="pres">
      <dgm:prSet presAssocID="{9CF3B2BB-2970-49F3-AD87-4FD1A93A19BD}" presName="ChildAccent" presStyleLbl="solidFgAcc1" presStyleIdx="4" presStyleCnt="6"/>
      <dgm:spPr/>
    </dgm:pt>
    <dgm:pt modelId="{016BE098-F43C-4649-9B31-B6A937EB33EE}" type="pres">
      <dgm:prSet presAssocID="{9CF3B2BB-2970-49F3-AD87-4FD1A93A19BD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E0713E59-97F7-4DAB-BB52-573904EFA353}" type="pres">
      <dgm:prSet presAssocID="{7334D48F-5F67-4F08-9850-BEAD6C1AD17B}" presName="childComposite" presStyleCnt="0">
        <dgm:presLayoutVars>
          <dgm:chMax val="0"/>
          <dgm:chPref val="0"/>
        </dgm:presLayoutVars>
      </dgm:prSet>
      <dgm:spPr/>
    </dgm:pt>
    <dgm:pt modelId="{F75E45F3-2480-436B-B6AA-4940EB1CF2AF}" type="pres">
      <dgm:prSet presAssocID="{7334D48F-5F67-4F08-9850-BEAD6C1AD17B}" presName="ChildAccent" presStyleLbl="solidFgAcc1" presStyleIdx="5" presStyleCnt="6"/>
      <dgm:spPr/>
    </dgm:pt>
    <dgm:pt modelId="{D983CDAB-AB7B-421F-AE77-46F18EE3CE57}" type="pres">
      <dgm:prSet presAssocID="{7334D48F-5F67-4F08-9850-BEAD6C1AD17B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E558710D-0F13-42B9-89F1-221D75EDD14C}" srcId="{2AA61C9C-2335-41FD-A9B8-FD52EA703A58}" destId="{7334D48F-5F67-4F08-9850-BEAD6C1AD17B}" srcOrd="2" destOrd="0" parTransId="{9CF814EA-3D84-4D48-A93B-0759FAF1AD60}" sibTransId="{654D08A6-3B64-42F4-AA6A-88AD24E46D5C}"/>
    <dgm:cxn modelId="{D6035022-2631-42BA-A7A5-C83FAABECA88}" type="presOf" srcId="{2AA61C9C-2335-41FD-A9B8-FD52EA703A58}" destId="{36EC8661-B59B-4D69-8B4A-2385B529129C}" srcOrd="0" destOrd="0" presId="urn:microsoft.com/office/officeart/2008/layout/SquareAccentList"/>
    <dgm:cxn modelId="{B63AA42F-4CF1-4909-A051-ACBF536382AF}" srcId="{8EB76B81-6C8A-43F1-8D8D-168E0621AC51}" destId="{6D36652A-5D0B-477E-B90A-87404322352A}" srcOrd="1" destOrd="0" parTransId="{D44EB8B2-0F6E-4785-84F7-9E957582CCB7}" sibTransId="{0C6293CA-9EA6-43E8-9339-1378A326355E}"/>
    <dgm:cxn modelId="{A1FE1D36-B365-469C-AB40-11B3FC974617}" srcId="{2AA61C9C-2335-41FD-A9B8-FD52EA703A58}" destId="{9CF3B2BB-2970-49F3-AD87-4FD1A93A19BD}" srcOrd="1" destOrd="0" parTransId="{573920EB-BC12-4429-9A61-C34B0A0923EF}" sibTransId="{2BE6B1A1-A877-419F-A86D-2C6CCE84B99F}"/>
    <dgm:cxn modelId="{B58D3844-590B-4C4D-A733-9C58743E5E17}" srcId="{86D87375-FC8D-4CE1-BDA9-6F64EBCEC333}" destId="{8EB76B81-6C8A-43F1-8D8D-168E0621AC51}" srcOrd="0" destOrd="0" parTransId="{B4C03C00-55D6-4CB4-AF99-CC9BBE49EB1B}" sibTransId="{A669A9FC-4542-4C90-8F1B-3BED9F64D3BE}"/>
    <dgm:cxn modelId="{576A7976-8AAC-4256-8C75-685DDC7332FD}" type="presOf" srcId="{5189EAE0-A039-445C-A5AE-0B31D03BA05D}" destId="{93E5DD65-502E-4903-B836-C5ACEAEC449B}" srcOrd="0" destOrd="0" presId="urn:microsoft.com/office/officeart/2008/layout/SquareAccentList"/>
    <dgm:cxn modelId="{0BAC2D7D-6EDC-4845-B7AF-DEC7082F94B6}" type="presOf" srcId="{86D87375-FC8D-4CE1-BDA9-6F64EBCEC333}" destId="{034FF737-3261-4AF1-922E-5A2DFC317431}" srcOrd="0" destOrd="0" presId="urn:microsoft.com/office/officeart/2008/layout/SquareAccentList"/>
    <dgm:cxn modelId="{629D6C99-36DE-478A-B280-340FF9E12C59}" type="presOf" srcId="{6D36652A-5D0B-477E-B90A-87404322352A}" destId="{6A204166-DE82-4206-96AA-3B3EF1C676E4}" srcOrd="0" destOrd="0" presId="urn:microsoft.com/office/officeart/2008/layout/SquareAccentList"/>
    <dgm:cxn modelId="{4A09509C-0B48-4ADB-B6BA-F1AE737675A5}" srcId="{8EB76B81-6C8A-43F1-8D8D-168E0621AC51}" destId="{5189EAE0-A039-445C-A5AE-0B31D03BA05D}" srcOrd="0" destOrd="0" parTransId="{51685EDB-5A29-4FD1-BCB3-D24D682B9E9C}" sibTransId="{BF56EE93-D840-462C-8E36-21AADE827EA9}"/>
    <dgm:cxn modelId="{C21EC39E-74AF-4D36-A640-2197D347AD6E}" srcId="{86D87375-FC8D-4CE1-BDA9-6F64EBCEC333}" destId="{2AA61C9C-2335-41FD-A9B8-FD52EA703A58}" srcOrd="1" destOrd="0" parTransId="{6E4FC293-8620-47EC-B429-ED606A689497}" sibTransId="{62AD6A62-F8D9-4D90-A78D-7487E9A5101E}"/>
    <dgm:cxn modelId="{988A7DA8-0CE4-4904-B73E-D84E2AAF88AC}" type="presOf" srcId="{8EB76B81-6C8A-43F1-8D8D-168E0621AC51}" destId="{F3F3177F-6BA6-4FE3-A09D-04DFB7C98B6A}" srcOrd="0" destOrd="0" presId="urn:microsoft.com/office/officeart/2008/layout/SquareAccentList"/>
    <dgm:cxn modelId="{D86C01B8-A2CA-48F3-B87E-F961F6CF58AF}" type="presOf" srcId="{178F95E0-0BDC-4FB6-8F3E-C75896D473D9}" destId="{B9FDD3E1-8F16-4959-A0C5-AF280B3FA56F}" srcOrd="0" destOrd="0" presId="urn:microsoft.com/office/officeart/2008/layout/SquareAccentList"/>
    <dgm:cxn modelId="{F7EF73BB-FFF7-4A79-8F05-9043DFD3D64F}" type="presOf" srcId="{38A0D8DA-511D-4EE2-ABEA-521419FAB569}" destId="{8CBCBD76-4268-404D-97D2-3FCD7D51BCBC}" srcOrd="0" destOrd="0" presId="urn:microsoft.com/office/officeart/2008/layout/SquareAccentList"/>
    <dgm:cxn modelId="{7FDF5DC3-D8CA-49E2-83CF-A4EFCC1F3E43}" type="presOf" srcId="{9CF3B2BB-2970-49F3-AD87-4FD1A93A19BD}" destId="{016BE098-F43C-4649-9B31-B6A937EB33EE}" srcOrd="0" destOrd="0" presId="urn:microsoft.com/office/officeart/2008/layout/SquareAccentList"/>
    <dgm:cxn modelId="{0C605EDB-EC63-4C55-8866-D67AD01679D2}" type="presOf" srcId="{7334D48F-5F67-4F08-9850-BEAD6C1AD17B}" destId="{D983CDAB-AB7B-421F-AE77-46F18EE3CE57}" srcOrd="0" destOrd="0" presId="urn:microsoft.com/office/officeart/2008/layout/SquareAccentList"/>
    <dgm:cxn modelId="{A0DB91DF-AC1E-4BF7-B9D6-B9C911169F4D}" srcId="{2AA61C9C-2335-41FD-A9B8-FD52EA703A58}" destId="{38A0D8DA-511D-4EE2-ABEA-521419FAB569}" srcOrd="0" destOrd="0" parTransId="{7F14A2E9-BFA4-478E-A493-FE1F1D4AEC1C}" sibTransId="{FF80E205-874B-4D86-A633-4FB9185EBBD4}"/>
    <dgm:cxn modelId="{05BA47F9-E12A-425F-B250-76438181C8E3}" srcId="{8EB76B81-6C8A-43F1-8D8D-168E0621AC51}" destId="{178F95E0-0BDC-4FB6-8F3E-C75896D473D9}" srcOrd="2" destOrd="0" parTransId="{274BCDB6-F029-4E7F-8161-9333383D94E7}" sibTransId="{32EED3D2-8810-48F0-9456-A1917D8331ED}"/>
    <dgm:cxn modelId="{3F346269-226B-4E8B-89A2-DD3C3C3208F9}" type="presParOf" srcId="{034FF737-3261-4AF1-922E-5A2DFC317431}" destId="{1385CE57-F4CE-4717-8887-CBE28C207A0A}" srcOrd="0" destOrd="0" presId="urn:microsoft.com/office/officeart/2008/layout/SquareAccentList"/>
    <dgm:cxn modelId="{72306A03-FE74-4041-ADD0-5A30B4CBEFDF}" type="presParOf" srcId="{1385CE57-F4CE-4717-8887-CBE28C207A0A}" destId="{5DE374A8-9C5E-4411-9B75-AF63142268E7}" srcOrd="0" destOrd="0" presId="urn:microsoft.com/office/officeart/2008/layout/SquareAccentList"/>
    <dgm:cxn modelId="{5F161956-3DAF-43B8-A911-531BE37EC5F6}" type="presParOf" srcId="{5DE374A8-9C5E-4411-9B75-AF63142268E7}" destId="{15738570-5417-498C-AD3B-E4FEE7305DCD}" srcOrd="0" destOrd="0" presId="urn:microsoft.com/office/officeart/2008/layout/SquareAccentList"/>
    <dgm:cxn modelId="{6007D8F5-975C-4D8E-8519-ED538767BBDF}" type="presParOf" srcId="{5DE374A8-9C5E-4411-9B75-AF63142268E7}" destId="{800B1F71-E829-4646-AED2-AACD695CD138}" srcOrd="1" destOrd="0" presId="urn:microsoft.com/office/officeart/2008/layout/SquareAccentList"/>
    <dgm:cxn modelId="{9B8CDBA5-3FE4-4AFA-BEB3-E29CABED6D30}" type="presParOf" srcId="{5DE374A8-9C5E-4411-9B75-AF63142268E7}" destId="{F3F3177F-6BA6-4FE3-A09D-04DFB7C98B6A}" srcOrd="2" destOrd="0" presId="urn:microsoft.com/office/officeart/2008/layout/SquareAccentList"/>
    <dgm:cxn modelId="{84564FD4-1BD7-4BAA-B383-275D338A7707}" type="presParOf" srcId="{1385CE57-F4CE-4717-8887-CBE28C207A0A}" destId="{0824B5C8-E10B-4D07-99EE-1358C3E31F05}" srcOrd="1" destOrd="0" presId="urn:microsoft.com/office/officeart/2008/layout/SquareAccentList"/>
    <dgm:cxn modelId="{9CEB06CA-ECA9-4A97-8E94-09A7D5178117}" type="presParOf" srcId="{0824B5C8-E10B-4D07-99EE-1358C3E31F05}" destId="{3ABA64E5-EEDA-4E27-A599-713D44682449}" srcOrd="0" destOrd="0" presId="urn:microsoft.com/office/officeart/2008/layout/SquareAccentList"/>
    <dgm:cxn modelId="{19BD2403-09E2-4988-A010-6841BF669DED}" type="presParOf" srcId="{3ABA64E5-EEDA-4E27-A599-713D44682449}" destId="{B6D824E0-5F1F-4D54-859E-802C3A371794}" srcOrd="0" destOrd="0" presId="urn:microsoft.com/office/officeart/2008/layout/SquareAccentList"/>
    <dgm:cxn modelId="{6628AA85-7CB6-4196-BEFE-726CD6CC3715}" type="presParOf" srcId="{3ABA64E5-EEDA-4E27-A599-713D44682449}" destId="{93E5DD65-502E-4903-B836-C5ACEAEC449B}" srcOrd="1" destOrd="0" presId="urn:microsoft.com/office/officeart/2008/layout/SquareAccentList"/>
    <dgm:cxn modelId="{509F260E-5B9F-4E50-A220-31BDE0AD4BBD}" type="presParOf" srcId="{0824B5C8-E10B-4D07-99EE-1358C3E31F05}" destId="{FCAC00F7-1283-4786-968E-BC787FCE536C}" srcOrd="1" destOrd="0" presId="urn:microsoft.com/office/officeart/2008/layout/SquareAccentList"/>
    <dgm:cxn modelId="{664C3006-EB06-4F72-9D51-270B9F2A4DBC}" type="presParOf" srcId="{FCAC00F7-1283-4786-968E-BC787FCE536C}" destId="{383B05A3-4CC2-4FA3-AFF2-D0D7133B0C1E}" srcOrd="0" destOrd="0" presId="urn:microsoft.com/office/officeart/2008/layout/SquareAccentList"/>
    <dgm:cxn modelId="{CF13670A-4D7E-4238-A7B3-F1B4417B0B2C}" type="presParOf" srcId="{FCAC00F7-1283-4786-968E-BC787FCE536C}" destId="{6A204166-DE82-4206-96AA-3B3EF1C676E4}" srcOrd="1" destOrd="0" presId="urn:microsoft.com/office/officeart/2008/layout/SquareAccentList"/>
    <dgm:cxn modelId="{5EDEE072-8296-41CB-819F-F15355DE5B4C}" type="presParOf" srcId="{0824B5C8-E10B-4D07-99EE-1358C3E31F05}" destId="{D0A48124-EDB1-4EC8-B721-B3F9AD42301B}" srcOrd="2" destOrd="0" presId="urn:microsoft.com/office/officeart/2008/layout/SquareAccentList"/>
    <dgm:cxn modelId="{CD56C2B6-D45C-4371-9F88-9C9ABC71F5BF}" type="presParOf" srcId="{D0A48124-EDB1-4EC8-B721-B3F9AD42301B}" destId="{52796D76-AA24-4699-ADCF-D5B0DA37ABC6}" srcOrd="0" destOrd="0" presId="urn:microsoft.com/office/officeart/2008/layout/SquareAccentList"/>
    <dgm:cxn modelId="{E2A9C88A-CD40-45F9-B7A2-620450CA8159}" type="presParOf" srcId="{D0A48124-EDB1-4EC8-B721-B3F9AD42301B}" destId="{B9FDD3E1-8F16-4959-A0C5-AF280B3FA56F}" srcOrd="1" destOrd="0" presId="urn:microsoft.com/office/officeart/2008/layout/SquareAccentList"/>
    <dgm:cxn modelId="{4DD894A1-85F6-4455-8940-10F810C9D90D}" type="presParOf" srcId="{034FF737-3261-4AF1-922E-5A2DFC317431}" destId="{1C1C9058-2F73-40F2-B2D4-F6DB48DD9132}" srcOrd="1" destOrd="0" presId="urn:microsoft.com/office/officeart/2008/layout/SquareAccentList"/>
    <dgm:cxn modelId="{307ED25A-5449-4CE8-90CA-A772224D7223}" type="presParOf" srcId="{1C1C9058-2F73-40F2-B2D4-F6DB48DD9132}" destId="{435ED20F-D738-4B6E-8601-07F4AC2E80CF}" srcOrd="0" destOrd="0" presId="urn:microsoft.com/office/officeart/2008/layout/SquareAccentList"/>
    <dgm:cxn modelId="{1FCC5756-C56A-4CD1-899C-F6E7366A1D8B}" type="presParOf" srcId="{435ED20F-D738-4B6E-8601-07F4AC2E80CF}" destId="{7F1F8D71-87CA-41FB-B26F-234B71ECD611}" srcOrd="0" destOrd="0" presId="urn:microsoft.com/office/officeart/2008/layout/SquareAccentList"/>
    <dgm:cxn modelId="{73A08371-356A-411F-97D5-3DC78CCFBE82}" type="presParOf" srcId="{435ED20F-D738-4B6E-8601-07F4AC2E80CF}" destId="{6E9AC5AB-CD38-476C-BACF-3A65F215B4B9}" srcOrd="1" destOrd="0" presId="urn:microsoft.com/office/officeart/2008/layout/SquareAccentList"/>
    <dgm:cxn modelId="{18B4E0A2-0344-4BBB-83F1-DB51EE6C7429}" type="presParOf" srcId="{435ED20F-D738-4B6E-8601-07F4AC2E80CF}" destId="{36EC8661-B59B-4D69-8B4A-2385B529129C}" srcOrd="2" destOrd="0" presId="urn:microsoft.com/office/officeart/2008/layout/SquareAccentList"/>
    <dgm:cxn modelId="{296AA916-5945-4F74-AB8F-4CD8F45A4C67}" type="presParOf" srcId="{1C1C9058-2F73-40F2-B2D4-F6DB48DD9132}" destId="{6EFDFE5E-8FE0-4F67-8569-9454336BE6A0}" srcOrd="1" destOrd="0" presId="urn:microsoft.com/office/officeart/2008/layout/SquareAccentList"/>
    <dgm:cxn modelId="{60CFFBE0-ABB8-4BE4-9692-3D42AE018AF1}" type="presParOf" srcId="{6EFDFE5E-8FE0-4F67-8569-9454336BE6A0}" destId="{B36747C2-8533-4611-9DB9-148E685F6913}" srcOrd="0" destOrd="0" presId="urn:microsoft.com/office/officeart/2008/layout/SquareAccentList"/>
    <dgm:cxn modelId="{3BD551FA-FBFE-4776-87C3-95C10BA3DFD2}" type="presParOf" srcId="{B36747C2-8533-4611-9DB9-148E685F6913}" destId="{8F215B97-F52B-485A-854E-0A2B049FC7D1}" srcOrd="0" destOrd="0" presId="urn:microsoft.com/office/officeart/2008/layout/SquareAccentList"/>
    <dgm:cxn modelId="{AAF4A387-0D3C-4ECA-A3F0-F7023D782D96}" type="presParOf" srcId="{B36747C2-8533-4611-9DB9-148E685F6913}" destId="{8CBCBD76-4268-404D-97D2-3FCD7D51BCBC}" srcOrd="1" destOrd="0" presId="urn:microsoft.com/office/officeart/2008/layout/SquareAccentList"/>
    <dgm:cxn modelId="{B9DBA1C8-19AB-4123-BA86-69779EB26A0F}" type="presParOf" srcId="{6EFDFE5E-8FE0-4F67-8569-9454336BE6A0}" destId="{76003DA6-54FE-4213-AD42-73A936C64C66}" srcOrd="1" destOrd="0" presId="urn:microsoft.com/office/officeart/2008/layout/SquareAccentList"/>
    <dgm:cxn modelId="{59517970-A194-47B4-8C7F-F9624AF3C93A}" type="presParOf" srcId="{76003DA6-54FE-4213-AD42-73A936C64C66}" destId="{F6930C55-6E89-44BA-8768-36AF018F395B}" srcOrd="0" destOrd="0" presId="urn:microsoft.com/office/officeart/2008/layout/SquareAccentList"/>
    <dgm:cxn modelId="{A29ADFEB-2D80-4183-BE21-2BF558ECCC85}" type="presParOf" srcId="{76003DA6-54FE-4213-AD42-73A936C64C66}" destId="{016BE098-F43C-4649-9B31-B6A937EB33EE}" srcOrd="1" destOrd="0" presId="urn:microsoft.com/office/officeart/2008/layout/SquareAccentList"/>
    <dgm:cxn modelId="{CB32BF05-000F-470B-8500-F782C7DF6C86}" type="presParOf" srcId="{6EFDFE5E-8FE0-4F67-8569-9454336BE6A0}" destId="{E0713E59-97F7-4DAB-BB52-573904EFA353}" srcOrd="2" destOrd="0" presId="urn:microsoft.com/office/officeart/2008/layout/SquareAccentList"/>
    <dgm:cxn modelId="{74ACC8E3-D25A-44AC-8BB3-71C04297316D}" type="presParOf" srcId="{E0713E59-97F7-4DAB-BB52-573904EFA353}" destId="{F75E45F3-2480-436B-B6AA-4940EB1CF2AF}" srcOrd="0" destOrd="0" presId="urn:microsoft.com/office/officeart/2008/layout/SquareAccentList"/>
    <dgm:cxn modelId="{ADBAFE39-A491-4619-BDB6-3C42D91F7E16}" type="presParOf" srcId="{E0713E59-97F7-4DAB-BB52-573904EFA353}" destId="{D983CDAB-AB7B-421F-AE77-46F18EE3CE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7EF18-A2F6-44EB-BC91-E7756562825A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EA1F8F8-C537-4966-8C16-C45B84295D16}">
      <dgm:prSet phldrT="[Текст]" custT="1"/>
      <dgm:spPr/>
      <dgm:t>
        <a:bodyPr/>
        <a:lstStyle/>
        <a:p>
          <a:r>
            <a:rPr lang="ru-RU" sz="2200">
              <a:latin typeface="Roboto" panose="02000000000000000000" pitchFamily="2" charset="0"/>
              <a:ea typeface="Roboto" panose="02000000000000000000" pitchFamily="2" charset="0"/>
            </a:rPr>
            <a:t>2022 год</a:t>
          </a:r>
          <a:endParaRPr lang="ru-RU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453D3DF-D611-4AA6-893D-2149F9A06D5F}" type="parTrans" cxnId="{DC7D0013-8A92-4245-9C11-29F3E6D50C9B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112AA8E-1B6F-4C40-90E5-C2F43654027B}" type="sibTrans" cxnId="{DC7D0013-8A92-4245-9C11-29F3E6D50C9B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805D071-C22F-409B-B32E-929271039495}">
      <dgm:prSet phldrT="[Текст]" custT="1"/>
      <dgm:spPr/>
      <dgm:t>
        <a:bodyPr/>
        <a:lstStyle/>
        <a:p>
          <a:r>
            <a:rPr lang="ru-RU" sz="2200">
              <a:latin typeface="Roboto" panose="02000000000000000000" pitchFamily="2" charset="0"/>
              <a:ea typeface="Roboto" panose="02000000000000000000" pitchFamily="2" charset="0"/>
            </a:rPr>
            <a:t>70%</a:t>
          </a:r>
          <a:endParaRPr lang="ru-RU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872703C-A9BD-4B20-BDB2-80DDF9FE0AD8}" type="parTrans" cxnId="{5A35EB5E-D32E-4EFE-AFB8-4C9B361112BC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298E84C-B377-4F76-AA13-37F80BE6F448}" type="sibTrans" cxnId="{5A35EB5E-D32E-4EFE-AFB8-4C9B361112BC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0078AEA-BE80-4539-8F05-71C3CD73853F}">
      <dgm:prSet phldrT="[Текст]" custT="1"/>
      <dgm:spPr/>
      <dgm:t>
        <a:bodyPr/>
        <a:lstStyle/>
        <a:p>
          <a:r>
            <a:rPr lang="ru-RU" sz="2200">
              <a:latin typeface="Roboto" panose="02000000000000000000" pitchFamily="2" charset="0"/>
              <a:ea typeface="Roboto" panose="02000000000000000000" pitchFamily="2" charset="0"/>
            </a:rPr>
            <a:t>2023 год</a:t>
          </a:r>
          <a:endParaRPr lang="ru-RU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EA38062-0FAB-49A9-839D-F75598625FA4}" type="parTrans" cxnId="{49071C74-0E13-46E1-BB28-6E5D2005A26E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1F99D12-0005-454F-83F4-AC985FD7A578}" type="sibTrans" cxnId="{49071C74-0E13-46E1-BB28-6E5D2005A26E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38C97FA-8078-425D-A868-50E89E2263DE}">
      <dgm:prSet phldrT="[Текст]" custT="1"/>
      <dgm:spPr/>
      <dgm:t>
        <a:bodyPr/>
        <a:lstStyle/>
        <a:p>
          <a:r>
            <a:rPr lang="ru-RU" sz="2200">
              <a:latin typeface="Roboto" panose="02000000000000000000" pitchFamily="2" charset="0"/>
              <a:ea typeface="Roboto" panose="02000000000000000000" pitchFamily="2" charset="0"/>
            </a:rPr>
            <a:t>85%</a:t>
          </a:r>
          <a:endParaRPr lang="ru-RU" sz="2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6A1119F-1775-4CD6-80F5-3D8190A87BA3}" type="parTrans" cxnId="{1689C0BD-45CC-432A-B054-7A1BDA2A9D02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58CF28F-68FB-4BE6-8811-009FE325AC18}" type="sibTrans" cxnId="{1689C0BD-45CC-432A-B054-7A1BDA2A9D02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AC55F93-8514-4D29-B15B-42E3C6080AA0}">
      <dgm:prSet phldrT="[Текст]" custT="1"/>
      <dgm:spPr/>
      <dgm:t>
        <a:bodyPr/>
        <a:lstStyle/>
        <a:p>
          <a:r>
            <a:rPr lang="ru-RU" sz="2200">
              <a:latin typeface="Roboto" panose="02000000000000000000" pitchFamily="2" charset="0"/>
              <a:ea typeface="Roboto" panose="02000000000000000000" pitchFamily="2" charset="0"/>
            </a:rPr>
            <a:t>2024 год</a:t>
          </a:r>
        </a:p>
      </dgm:t>
    </dgm:pt>
    <dgm:pt modelId="{A14E1F48-E6FD-4C9C-93DC-0A17B9ABF9D5}" type="parTrans" cxnId="{16BDE7B8-192A-4A53-B328-E5022AE6AFCD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CADFE25-338A-4A62-9A74-E59714EFDA33}" type="sibTrans" cxnId="{16BDE7B8-192A-4A53-B328-E5022AE6AFCD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3E6DA47-24AF-4388-895A-652FCEE0DE5B}">
      <dgm:prSet phldrT="[Текст]" custT="1"/>
      <dgm:spPr/>
      <dgm:t>
        <a:bodyPr/>
        <a:lstStyle/>
        <a:p>
          <a:r>
            <a:rPr lang="ru-RU" sz="2200" b="1">
              <a:latin typeface="Roboto" panose="02000000000000000000" pitchFamily="2" charset="0"/>
              <a:ea typeface="Roboto" panose="02000000000000000000" pitchFamily="2" charset="0"/>
            </a:rPr>
            <a:t>100%</a:t>
          </a:r>
        </a:p>
      </dgm:t>
    </dgm:pt>
    <dgm:pt modelId="{5B01FAFE-E248-45C9-AC7D-99C58153F0A0}" type="parTrans" cxnId="{89FD3176-0935-4871-BDA5-12C596390266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FCCF0BC-1C85-4EDC-BEDA-0AEB36AA3F48}" type="sibTrans" cxnId="{89FD3176-0935-4871-BDA5-12C596390266}">
      <dgm:prSet/>
      <dgm:spPr/>
      <dgm:t>
        <a:bodyPr/>
        <a:lstStyle/>
        <a:p>
          <a:endParaRPr lang="ru-RU" sz="2200">
            <a:solidFill>
              <a:schemeClr val="accent6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C57B5B2-167E-495A-B795-EA05D0FAC8A4}" type="pres">
      <dgm:prSet presAssocID="{DA07EF18-A2F6-44EB-BC91-E7756562825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C5DE544-D61B-41BA-9808-16BF0C8DB2A0}" type="pres">
      <dgm:prSet presAssocID="{4EA1F8F8-C537-4966-8C16-C45B84295D16}" presName="composite" presStyleCnt="0"/>
      <dgm:spPr/>
    </dgm:pt>
    <dgm:pt modelId="{CBFF7583-613A-4690-8E07-B5D064A90829}" type="pres">
      <dgm:prSet presAssocID="{4EA1F8F8-C537-4966-8C16-C45B84295D16}" presName="BackAccent" presStyleLbl="bgShp" presStyleIdx="0" presStyleCnt="3"/>
      <dgm:spPr/>
    </dgm:pt>
    <dgm:pt modelId="{6F982781-5749-4C78-BC94-87976701093E}" type="pres">
      <dgm:prSet presAssocID="{4EA1F8F8-C537-4966-8C16-C45B84295D16}" presName="Accent" presStyleLbl="alignNode1" presStyleIdx="0" presStyleCnt="3"/>
      <dgm:spPr/>
    </dgm:pt>
    <dgm:pt modelId="{4F4BB03A-B2D5-408E-BACC-8FA94F688AC5}" type="pres">
      <dgm:prSet presAssocID="{4EA1F8F8-C537-4966-8C16-C45B84295D16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6E81F4B-335C-4D87-975C-2B871681B9DE}" type="pres">
      <dgm:prSet presAssocID="{4EA1F8F8-C537-4966-8C16-C45B84295D1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D38770CC-5F3F-4029-A1E7-E27E1A63D12A}" type="pres">
      <dgm:prSet presAssocID="{0112AA8E-1B6F-4C40-90E5-C2F43654027B}" presName="sibTrans" presStyleCnt="0"/>
      <dgm:spPr/>
    </dgm:pt>
    <dgm:pt modelId="{589D2E02-43AF-4778-89C0-5BCDB060F814}" type="pres">
      <dgm:prSet presAssocID="{50078AEA-BE80-4539-8F05-71C3CD73853F}" presName="composite" presStyleCnt="0"/>
      <dgm:spPr/>
    </dgm:pt>
    <dgm:pt modelId="{F4E35749-8D18-4CF4-A560-C3D90ABA2FC1}" type="pres">
      <dgm:prSet presAssocID="{50078AEA-BE80-4539-8F05-71C3CD73853F}" presName="BackAccent" presStyleLbl="bgShp" presStyleIdx="1" presStyleCnt="3"/>
      <dgm:spPr/>
    </dgm:pt>
    <dgm:pt modelId="{E50D70FA-7194-4777-94DE-D469CAD69DAA}" type="pres">
      <dgm:prSet presAssocID="{50078AEA-BE80-4539-8F05-71C3CD73853F}" presName="Accent" presStyleLbl="alignNode1" presStyleIdx="1" presStyleCnt="3"/>
      <dgm:spPr/>
    </dgm:pt>
    <dgm:pt modelId="{B640D83F-4FBC-4675-9165-2D0EF66631FC}" type="pres">
      <dgm:prSet presAssocID="{50078AEA-BE80-4539-8F05-71C3CD73853F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55D96F2-3273-4C9F-A0E6-7EFC28F782DE}" type="pres">
      <dgm:prSet presAssocID="{50078AEA-BE80-4539-8F05-71C3CD73853F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FE7E1921-1DBA-461C-AC9C-7AD99B0BFB73}" type="pres">
      <dgm:prSet presAssocID="{B1F99D12-0005-454F-83F4-AC985FD7A578}" presName="sibTrans" presStyleCnt="0"/>
      <dgm:spPr/>
    </dgm:pt>
    <dgm:pt modelId="{D2384E20-99DE-468C-9F3C-4EEE9B270C3C}" type="pres">
      <dgm:prSet presAssocID="{AAC55F93-8514-4D29-B15B-42E3C6080AA0}" presName="composite" presStyleCnt="0"/>
      <dgm:spPr/>
    </dgm:pt>
    <dgm:pt modelId="{58443622-DFE9-41B3-A941-124E9F73D5BF}" type="pres">
      <dgm:prSet presAssocID="{AAC55F93-8514-4D29-B15B-42E3C6080AA0}" presName="BackAccent" presStyleLbl="bgShp" presStyleIdx="2" presStyleCnt="3"/>
      <dgm:spPr/>
    </dgm:pt>
    <dgm:pt modelId="{8AFDEFDF-C542-4FEF-B2A5-4A573C9BB7C2}" type="pres">
      <dgm:prSet presAssocID="{AAC55F93-8514-4D29-B15B-42E3C6080AA0}" presName="Accent" presStyleLbl="alignNode1" presStyleIdx="2" presStyleCnt="3"/>
      <dgm:spPr/>
    </dgm:pt>
    <dgm:pt modelId="{EF988091-A098-4EEF-A7A5-43247565DFAD}" type="pres">
      <dgm:prSet presAssocID="{AAC55F93-8514-4D29-B15B-42E3C6080AA0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BE2D7BC-3466-4AEA-8EB0-26A70D9BF71F}" type="pres">
      <dgm:prSet presAssocID="{AAC55F93-8514-4D29-B15B-42E3C6080AA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DC7D0013-8A92-4245-9C11-29F3E6D50C9B}" srcId="{DA07EF18-A2F6-44EB-BC91-E7756562825A}" destId="{4EA1F8F8-C537-4966-8C16-C45B84295D16}" srcOrd="0" destOrd="0" parTransId="{9453D3DF-D611-4AA6-893D-2149F9A06D5F}" sibTransId="{0112AA8E-1B6F-4C40-90E5-C2F43654027B}"/>
    <dgm:cxn modelId="{BBD57E5D-36B1-4874-B102-4FE88F2EC400}" type="presOf" srcId="{50078AEA-BE80-4539-8F05-71C3CD73853F}" destId="{055D96F2-3273-4C9F-A0E6-7EFC28F782DE}" srcOrd="0" destOrd="0" presId="urn:microsoft.com/office/officeart/2008/layout/IncreasingCircleProcess"/>
    <dgm:cxn modelId="{5A35EB5E-D32E-4EFE-AFB8-4C9B361112BC}" srcId="{4EA1F8F8-C537-4966-8C16-C45B84295D16}" destId="{4805D071-C22F-409B-B32E-929271039495}" srcOrd="0" destOrd="0" parTransId="{7872703C-A9BD-4B20-BDB2-80DDF9FE0AD8}" sibTransId="{E298E84C-B377-4F76-AA13-37F80BE6F448}"/>
    <dgm:cxn modelId="{42E26D6C-AA2B-427B-A262-5B69CB088645}" type="presOf" srcId="{4805D071-C22F-409B-B32E-929271039495}" destId="{4F4BB03A-B2D5-408E-BACC-8FA94F688AC5}" srcOrd="0" destOrd="0" presId="urn:microsoft.com/office/officeart/2008/layout/IncreasingCircleProcess"/>
    <dgm:cxn modelId="{49071C74-0E13-46E1-BB28-6E5D2005A26E}" srcId="{DA07EF18-A2F6-44EB-BC91-E7756562825A}" destId="{50078AEA-BE80-4539-8F05-71C3CD73853F}" srcOrd="1" destOrd="0" parTransId="{EEA38062-0FAB-49A9-839D-F75598625FA4}" sibTransId="{B1F99D12-0005-454F-83F4-AC985FD7A578}"/>
    <dgm:cxn modelId="{89FD3176-0935-4871-BDA5-12C596390266}" srcId="{AAC55F93-8514-4D29-B15B-42E3C6080AA0}" destId="{F3E6DA47-24AF-4388-895A-652FCEE0DE5B}" srcOrd="0" destOrd="0" parTransId="{5B01FAFE-E248-45C9-AC7D-99C58153F0A0}" sibTransId="{BFCCF0BC-1C85-4EDC-BEDA-0AEB36AA3F48}"/>
    <dgm:cxn modelId="{08291E5A-6066-4E0E-B77D-DFCDFF4A3FFC}" type="presOf" srcId="{AAC55F93-8514-4D29-B15B-42E3C6080AA0}" destId="{CBE2D7BC-3466-4AEA-8EB0-26A70D9BF71F}" srcOrd="0" destOrd="0" presId="urn:microsoft.com/office/officeart/2008/layout/IncreasingCircleProcess"/>
    <dgm:cxn modelId="{60DA138B-BA81-4A07-8A91-9D367CBEE11A}" type="presOf" srcId="{DA07EF18-A2F6-44EB-BC91-E7756562825A}" destId="{9C57B5B2-167E-495A-B795-EA05D0FAC8A4}" srcOrd="0" destOrd="0" presId="urn:microsoft.com/office/officeart/2008/layout/IncreasingCircleProcess"/>
    <dgm:cxn modelId="{C17511B3-8236-49C6-A3CF-902C0A8FC015}" type="presOf" srcId="{438C97FA-8078-425D-A868-50E89E2263DE}" destId="{B640D83F-4FBC-4675-9165-2D0EF66631FC}" srcOrd="0" destOrd="0" presId="urn:microsoft.com/office/officeart/2008/layout/IncreasingCircleProcess"/>
    <dgm:cxn modelId="{16BDE7B8-192A-4A53-B328-E5022AE6AFCD}" srcId="{DA07EF18-A2F6-44EB-BC91-E7756562825A}" destId="{AAC55F93-8514-4D29-B15B-42E3C6080AA0}" srcOrd="2" destOrd="0" parTransId="{A14E1F48-E6FD-4C9C-93DC-0A17B9ABF9D5}" sibTransId="{9CADFE25-338A-4A62-9A74-E59714EFDA33}"/>
    <dgm:cxn modelId="{1689C0BD-45CC-432A-B054-7A1BDA2A9D02}" srcId="{50078AEA-BE80-4539-8F05-71C3CD73853F}" destId="{438C97FA-8078-425D-A868-50E89E2263DE}" srcOrd="0" destOrd="0" parTransId="{56A1119F-1775-4CD6-80F5-3D8190A87BA3}" sibTransId="{758CF28F-68FB-4BE6-8811-009FE325AC18}"/>
    <dgm:cxn modelId="{2F5530CB-6449-4A11-9982-C014C0F0193A}" type="presOf" srcId="{F3E6DA47-24AF-4388-895A-652FCEE0DE5B}" destId="{EF988091-A098-4EEF-A7A5-43247565DFAD}" srcOrd="0" destOrd="0" presId="urn:microsoft.com/office/officeart/2008/layout/IncreasingCircleProcess"/>
    <dgm:cxn modelId="{F31B10F9-83BA-4179-9A84-828DB40BACB3}" type="presOf" srcId="{4EA1F8F8-C537-4966-8C16-C45B84295D16}" destId="{D6E81F4B-335C-4D87-975C-2B871681B9DE}" srcOrd="0" destOrd="0" presId="urn:microsoft.com/office/officeart/2008/layout/IncreasingCircleProcess"/>
    <dgm:cxn modelId="{A56FA047-512E-4B2E-98AF-544139371A48}" type="presParOf" srcId="{9C57B5B2-167E-495A-B795-EA05D0FAC8A4}" destId="{FC5DE544-D61B-41BA-9808-16BF0C8DB2A0}" srcOrd="0" destOrd="0" presId="urn:microsoft.com/office/officeart/2008/layout/IncreasingCircleProcess"/>
    <dgm:cxn modelId="{BC090431-1212-4E3A-B6AC-6F93AB4BE42A}" type="presParOf" srcId="{FC5DE544-D61B-41BA-9808-16BF0C8DB2A0}" destId="{CBFF7583-613A-4690-8E07-B5D064A90829}" srcOrd="0" destOrd="0" presId="urn:microsoft.com/office/officeart/2008/layout/IncreasingCircleProcess"/>
    <dgm:cxn modelId="{A127A64B-2406-4627-B0C5-591C848D0F30}" type="presParOf" srcId="{FC5DE544-D61B-41BA-9808-16BF0C8DB2A0}" destId="{6F982781-5749-4C78-BC94-87976701093E}" srcOrd="1" destOrd="0" presId="urn:microsoft.com/office/officeart/2008/layout/IncreasingCircleProcess"/>
    <dgm:cxn modelId="{B42E5F7F-FD67-42C3-9C96-54F14896665C}" type="presParOf" srcId="{FC5DE544-D61B-41BA-9808-16BF0C8DB2A0}" destId="{4F4BB03A-B2D5-408E-BACC-8FA94F688AC5}" srcOrd="2" destOrd="0" presId="urn:microsoft.com/office/officeart/2008/layout/IncreasingCircleProcess"/>
    <dgm:cxn modelId="{0D13AE9F-C34A-447B-90C3-5B6089D41C80}" type="presParOf" srcId="{FC5DE544-D61B-41BA-9808-16BF0C8DB2A0}" destId="{D6E81F4B-335C-4D87-975C-2B871681B9DE}" srcOrd="3" destOrd="0" presId="urn:microsoft.com/office/officeart/2008/layout/IncreasingCircleProcess"/>
    <dgm:cxn modelId="{E1598D70-582E-4D2A-BA4C-F7CAC5CC30A3}" type="presParOf" srcId="{9C57B5B2-167E-495A-B795-EA05D0FAC8A4}" destId="{D38770CC-5F3F-4029-A1E7-E27E1A63D12A}" srcOrd="1" destOrd="0" presId="urn:microsoft.com/office/officeart/2008/layout/IncreasingCircleProcess"/>
    <dgm:cxn modelId="{71940631-0CDD-4EF3-BC51-DD5D4CA15E6C}" type="presParOf" srcId="{9C57B5B2-167E-495A-B795-EA05D0FAC8A4}" destId="{589D2E02-43AF-4778-89C0-5BCDB060F814}" srcOrd="2" destOrd="0" presId="urn:microsoft.com/office/officeart/2008/layout/IncreasingCircleProcess"/>
    <dgm:cxn modelId="{7B13CB73-0B2D-45CD-A567-00E4D176E9F6}" type="presParOf" srcId="{589D2E02-43AF-4778-89C0-5BCDB060F814}" destId="{F4E35749-8D18-4CF4-A560-C3D90ABA2FC1}" srcOrd="0" destOrd="0" presId="urn:microsoft.com/office/officeart/2008/layout/IncreasingCircleProcess"/>
    <dgm:cxn modelId="{98DEFBC0-103A-4295-86AA-B6F27E5E9D85}" type="presParOf" srcId="{589D2E02-43AF-4778-89C0-5BCDB060F814}" destId="{E50D70FA-7194-4777-94DE-D469CAD69DAA}" srcOrd="1" destOrd="0" presId="urn:microsoft.com/office/officeart/2008/layout/IncreasingCircleProcess"/>
    <dgm:cxn modelId="{0964D44E-71FD-41F6-8049-CCD90F16CCB4}" type="presParOf" srcId="{589D2E02-43AF-4778-89C0-5BCDB060F814}" destId="{B640D83F-4FBC-4675-9165-2D0EF66631FC}" srcOrd="2" destOrd="0" presId="urn:microsoft.com/office/officeart/2008/layout/IncreasingCircleProcess"/>
    <dgm:cxn modelId="{982D95E5-7E77-48BE-82EE-C3EC57903661}" type="presParOf" srcId="{589D2E02-43AF-4778-89C0-5BCDB060F814}" destId="{055D96F2-3273-4C9F-A0E6-7EFC28F782DE}" srcOrd="3" destOrd="0" presId="urn:microsoft.com/office/officeart/2008/layout/IncreasingCircleProcess"/>
    <dgm:cxn modelId="{4A63B3E5-ACD1-4CBE-8042-E69FBB94C7E3}" type="presParOf" srcId="{9C57B5B2-167E-495A-B795-EA05D0FAC8A4}" destId="{FE7E1921-1DBA-461C-AC9C-7AD99B0BFB73}" srcOrd="3" destOrd="0" presId="urn:microsoft.com/office/officeart/2008/layout/IncreasingCircleProcess"/>
    <dgm:cxn modelId="{370E8B0C-0C8B-4621-9EE9-13503604C0EF}" type="presParOf" srcId="{9C57B5B2-167E-495A-B795-EA05D0FAC8A4}" destId="{D2384E20-99DE-468C-9F3C-4EEE9B270C3C}" srcOrd="4" destOrd="0" presId="urn:microsoft.com/office/officeart/2008/layout/IncreasingCircleProcess"/>
    <dgm:cxn modelId="{CD544F06-CE0C-478B-A306-F4DA639897C2}" type="presParOf" srcId="{D2384E20-99DE-468C-9F3C-4EEE9B270C3C}" destId="{58443622-DFE9-41B3-A941-124E9F73D5BF}" srcOrd="0" destOrd="0" presId="urn:microsoft.com/office/officeart/2008/layout/IncreasingCircleProcess"/>
    <dgm:cxn modelId="{13652458-6F86-4B5E-8467-71BEBACCB21A}" type="presParOf" srcId="{D2384E20-99DE-468C-9F3C-4EEE9B270C3C}" destId="{8AFDEFDF-C542-4FEF-B2A5-4A573C9BB7C2}" srcOrd="1" destOrd="0" presId="urn:microsoft.com/office/officeart/2008/layout/IncreasingCircleProcess"/>
    <dgm:cxn modelId="{62C70DDF-7DF4-44AD-B91C-DB6C5680A091}" type="presParOf" srcId="{D2384E20-99DE-468C-9F3C-4EEE9B270C3C}" destId="{EF988091-A098-4EEF-A7A5-43247565DFAD}" srcOrd="2" destOrd="0" presId="urn:microsoft.com/office/officeart/2008/layout/IncreasingCircleProcess"/>
    <dgm:cxn modelId="{E42B6C6E-5278-44DD-80C3-021D6F279036}" type="presParOf" srcId="{D2384E20-99DE-468C-9F3C-4EEE9B270C3C}" destId="{CBE2D7BC-3466-4AEA-8EB0-26A70D9BF71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D9548-A57C-4E18-AAC3-229AB45A45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1210B-1A5E-4545-84DB-5B42775E17B9}">
      <dgm:prSet phldrT="[Текст]" phldr="1" custT="1"/>
      <dgm:spPr/>
      <dgm:t>
        <a:bodyPr/>
        <a:lstStyle/>
        <a:p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00CDD36-8936-43F3-A52D-9335ECAD6FD4}" type="parTrans" cxnId="{4C6BE9E8-5795-4ED8-B4F6-224055CB4E9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C27680D-A200-42F7-B3A4-BA155650AA17}" type="sibTrans" cxnId="{4C6BE9E8-5795-4ED8-B4F6-224055CB4E9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9826D9-D74B-49B2-BEAF-B73653AEF2E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Разработаны методические рекомендации 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по созданию студенческих спортивных клубов в профессиональных образовательных организациях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2FA30A1-1EE2-4ECE-9A01-032246909374}" type="parTrans" cxnId="{51B9316B-3F12-49C7-820C-A146A311CD4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DE3ABD0-DAE7-41B8-B84A-1E10D1EE6D8F}" type="sibTrans" cxnId="{51B9316B-3F12-49C7-820C-A146A311CD4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08AC14-BB08-4581-A8A8-E3D0E15A2AB4}">
      <dgm:prSet phldrT="[Текст]" custT="1"/>
      <dgm:spPr/>
      <dgm:t>
        <a:bodyPr/>
        <a:lstStyle/>
        <a:p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На постоянной основе </a:t>
          </a:r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проводятся обучающие онлайн семинары 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(в формате ВКС) с субъектами РФ, по вопросам создания и координации деятельности студенческих спортивных клубов, в которых принимают участие представители и ответственные за формирование Реестра. 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1906EEE-824E-4406-92F5-2C276BE9932E}" type="parTrans" cxnId="{1017B3C8-3A16-49E8-A3F8-5FE161EDAC9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AC842A-67BD-47CC-A358-2B1DA8285497}" type="sibTrans" cxnId="{1017B3C8-3A16-49E8-A3F8-5FE161EDAC9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761CE76-3F19-416F-90CE-6C501C32FF9B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Разработана программа  повышения квалификации 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по созданию и организации деятельности студенческих спортивных клубов   (16 </a:t>
          </a:r>
          <a:r>
            <a:rPr lang="ru-RU" sz="1600" dirty="0" err="1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акд.час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997321A-6E29-4B5A-B091-D63A02DC9692}" type="parTrans" cxnId="{D8D78516-8BA0-423D-9A48-3C945BF02C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971EE0-4D21-49D8-95DE-BFA9471ECE8F}" type="sibTrans" cxnId="{D8D78516-8BA0-423D-9A48-3C945BF02C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B2077DB-CE7E-432B-AA89-5310F5E0BCD5}">
      <dgm:prSet custT="1"/>
      <dgm:spPr/>
      <dgm:t>
        <a:bodyPr/>
        <a:lstStyle/>
        <a:p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Осуществляется </a:t>
          </a:r>
          <a:r>
            <a: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адресное сопровождение </a:t>
          </a:r>
          <a:r>
            <a: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субъектов РФ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FC03770-4CB3-4974-9268-12E66291B499}" type="parTrans" cxnId="{62AAB3BB-F60F-4406-8009-B6E0B395B67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D4E734-B0D8-478E-9180-F414B85777DF}" type="sibTrans" cxnId="{62AAB3BB-F60F-4406-8009-B6E0B395B67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CA1341-511C-4694-BB8F-942D9375B454}" type="pres">
      <dgm:prSet presAssocID="{E43D9548-A57C-4E18-AAC3-229AB45A4576}" presName="vert0" presStyleCnt="0">
        <dgm:presLayoutVars>
          <dgm:dir/>
          <dgm:animOne val="branch"/>
          <dgm:animLvl val="lvl"/>
        </dgm:presLayoutVars>
      </dgm:prSet>
      <dgm:spPr/>
    </dgm:pt>
    <dgm:pt modelId="{6EE8AAB5-08FA-46B3-A34D-8E12B6798B42}" type="pres">
      <dgm:prSet presAssocID="{33C1210B-1A5E-4545-84DB-5B42775E17B9}" presName="thickLine" presStyleLbl="alignNode1" presStyleIdx="0" presStyleCnt="1"/>
      <dgm:spPr/>
    </dgm:pt>
    <dgm:pt modelId="{14922656-486D-4B0F-AD7A-DD2082350633}" type="pres">
      <dgm:prSet presAssocID="{33C1210B-1A5E-4545-84DB-5B42775E17B9}" presName="horz1" presStyleCnt="0"/>
      <dgm:spPr/>
    </dgm:pt>
    <dgm:pt modelId="{C3B65998-790E-4D13-92EB-4E79FC857FEE}" type="pres">
      <dgm:prSet presAssocID="{33C1210B-1A5E-4545-84DB-5B42775E17B9}" presName="tx1" presStyleLbl="revTx" presStyleIdx="0" presStyleCnt="5"/>
      <dgm:spPr/>
    </dgm:pt>
    <dgm:pt modelId="{4F8308A2-A9D2-449B-B416-0E067BEC974A}" type="pres">
      <dgm:prSet presAssocID="{33C1210B-1A5E-4545-84DB-5B42775E17B9}" presName="vert1" presStyleCnt="0"/>
      <dgm:spPr/>
    </dgm:pt>
    <dgm:pt modelId="{7ACBF38E-FE0A-42B0-A719-81FDCB80E231}" type="pres">
      <dgm:prSet presAssocID="{759826D9-D74B-49B2-BEAF-B73653AEF2ED}" presName="vertSpace2a" presStyleCnt="0"/>
      <dgm:spPr/>
    </dgm:pt>
    <dgm:pt modelId="{2503200E-8F3E-459F-B568-898874DC73E8}" type="pres">
      <dgm:prSet presAssocID="{759826D9-D74B-49B2-BEAF-B73653AEF2ED}" presName="horz2" presStyleCnt="0"/>
      <dgm:spPr/>
    </dgm:pt>
    <dgm:pt modelId="{3A248C42-F7C9-4CD8-A057-977AB17C2185}" type="pres">
      <dgm:prSet presAssocID="{759826D9-D74B-49B2-BEAF-B73653AEF2ED}" presName="horzSpace2" presStyleCnt="0"/>
      <dgm:spPr/>
    </dgm:pt>
    <dgm:pt modelId="{66452E71-0B69-41AD-906D-621048C6BE5E}" type="pres">
      <dgm:prSet presAssocID="{759826D9-D74B-49B2-BEAF-B73653AEF2ED}" presName="tx2" presStyleLbl="revTx" presStyleIdx="1" presStyleCnt="5" custScaleY="53077"/>
      <dgm:spPr/>
    </dgm:pt>
    <dgm:pt modelId="{ABC143C8-DC1B-4243-92D9-4659E16B3DD2}" type="pres">
      <dgm:prSet presAssocID="{759826D9-D74B-49B2-BEAF-B73653AEF2ED}" presName="vert2" presStyleCnt="0"/>
      <dgm:spPr/>
    </dgm:pt>
    <dgm:pt modelId="{30A66206-B3CA-40A4-ADD5-24B4856C6FEC}" type="pres">
      <dgm:prSet presAssocID="{759826D9-D74B-49B2-BEAF-B73653AEF2ED}" presName="thinLine2b" presStyleLbl="callout" presStyleIdx="0" presStyleCnt="4"/>
      <dgm:spPr/>
    </dgm:pt>
    <dgm:pt modelId="{FDA579A6-ED5E-4A12-9BE8-0C89EE665FBC}" type="pres">
      <dgm:prSet presAssocID="{759826D9-D74B-49B2-BEAF-B73653AEF2ED}" presName="vertSpace2b" presStyleCnt="0"/>
      <dgm:spPr/>
    </dgm:pt>
    <dgm:pt modelId="{86F625EC-46B7-4B6F-A043-36B334780D42}" type="pres">
      <dgm:prSet presAssocID="{4D08AC14-BB08-4581-A8A8-E3D0E15A2AB4}" presName="horz2" presStyleCnt="0"/>
      <dgm:spPr/>
    </dgm:pt>
    <dgm:pt modelId="{0CE8B2A3-B0AE-4CAB-B11E-69290CBA682A}" type="pres">
      <dgm:prSet presAssocID="{4D08AC14-BB08-4581-A8A8-E3D0E15A2AB4}" presName="horzSpace2" presStyleCnt="0"/>
      <dgm:spPr/>
    </dgm:pt>
    <dgm:pt modelId="{BA72E532-7093-40A0-B915-82667127BA1B}" type="pres">
      <dgm:prSet presAssocID="{4D08AC14-BB08-4581-A8A8-E3D0E15A2AB4}" presName="tx2" presStyleLbl="revTx" presStyleIdx="2" presStyleCnt="5"/>
      <dgm:spPr/>
    </dgm:pt>
    <dgm:pt modelId="{0BE0036A-293E-411F-9637-5A88B3CB67C0}" type="pres">
      <dgm:prSet presAssocID="{4D08AC14-BB08-4581-A8A8-E3D0E15A2AB4}" presName="vert2" presStyleCnt="0"/>
      <dgm:spPr/>
    </dgm:pt>
    <dgm:pt modelId="{35985666-90ED-44AA-9EDF-EC09A1568CE7}" type="pres">
      <dgm:prSet presAssocID="{4D08AC14-BB08-4581-A8A8-E3D0E15A2AB4}" presName="thinLine2b" presStyleLbl="callout" presStyleIdx="1" presStyleCnt="4"/>
      <dgm:spPr/>
    </dgm:pt>
    <dgm:pt modelId="{C9A1B313-2A13-41D0-A142-CE92323807E0}" type="pres">
      <dgm:prSet presAssocID="{4D08AC14-BB08-4581-A8A8-E3D0E15A2AB4}" presName="vertSpace2b" presStyleCnt="0"/>
      <dgm:spPr/>
    </dgm:pt>
    <dgm:pt modelId="{E2B729B0-BC54-4735-8929-2A8949EA680A}" type="pres">
      <dgm:prSet presAssocID="{9761CE76-3F19-416F-90CE-6C501C32FF9B}" presName="horz2" presStyleCnt="0"/>
      <dgm:spPr/>
    </dgm:pt>
    <dgm:pt modelId="{B0966FCA-E987-4427-A84C-C51B83ECD8C3}" type="pres">
      <dgm:prSet presAssocID="{9761CE76-3F19-416F-90CE-6C501C32FF9B}" presName="horzSpace2" presStyleCnt="0"/>
      <dgm:spPr/>
    </dgm:pt>
    <dgm:pt modelId="{C9F44500-D2AB-4812-813D-F73F2229380A}" type="pres">
      <dgm:prSet presAssocID="{9761CE76-3F19-416F-90CE-6C501C32FF9B}" presName="tx2" presStyleLbl="revTx" presStyleIdx="3" presStyleCnt="5" custScaleY="63699"/>
      <dgm:spPr/>
    </dgm:pt>
    <dgm:pt modelId="{67469225-DB19-47FA-BFFF-16385409BECA}" type="pres">
      <dgm:prSet presAssocID="{9761CE76-3F19-416F-90CE-6C501C32FF9B}" presName="vert2" presStyleCnt="0"/>
      <dgm:spPr/>
    </dgm:pt>
    <dgm:pt modelId="{A15BCC01-FD60-4EE4-901E-29E5D5632791}" type="pres">
      <dgm:prSet presAssocID="{9761CE76-3F19-416F-90CE-6C501C32FF9B}" presName="thinLine2b" presStyleLbl="callout" presStyleIdx="2" presStyleCnt="4"/>
      <dgm:spPr/>
    </dgm:pt>
    <dgm:pt modelId="{135426D0-DB60-4118-9499-6BAE6D19F4C7}" type="pres">
      <dgm:prSet presAssocID="{9761CE76-3F19-416F-90CE-6C501C32FF9B}" presName="vertSpace2b" presStyleCnt="0"/>
      <dgm:spPr/>
    </dgm:pt>
    <dgm:pt modelId="{F8E18383-050D-4240-A68E-B66A6CA9071F}" type="pres">
      <dgm:prSet presAssocID="{0B2077DB-CE7E-432B-AA89-5310F5E0BCD5}" presName="horz2" presStyleCnt="0"/>
      <dgm:spPr/>
    </dgm:pt>
    <dgm:pt modelId="{F2C05CAF-E92E-40C9-ADFA-99A8261C25EE}" type="pres">
      <dgm:prSet presAssocID="{0B2077DB-CE7E-432B-AA89-5310F5E0BCD5}" presName="horzSpace2" presStyleCnt="0"/>
      <dgm:spPr/>
    </dgm:pt>
    <dgm:pt modelId="{21489AB7-CA12-4DAA-9D0C-3C6E380FD28F}" type="pres">
      <dgm:prSet presAssocID="{0B2077DB-CE7E-432B-AA89-5310F5E0BCD5}" presName="tx2" presStyleLbl="revTx" presStyleIdx="4" presStyleCnt="5" custScaleY="31113"/>
      <dgm:spPr/>
    </dgm:pt>
    <dgm:pt modelId="{5E4E23F6-07CC-4DC3-84BA-A98ABC89CFEC}" type="pres">
      <dgm:prSet presAssocID="{0B2077DB-CE7E-432B-AA89-5310F5E0BCD5}" presName="vert2" presStyleCnt="0"/>
      <dgm:spPr/>
    </dgm:pt>
    <dgm:pt modelId="{F1FF3D49-4BE7-4272-A34A-A8840F657BF2}" type="pres">
      <dgm:prSet presAssocID="{0B2077DB-CE7E-432B-AA89-5310F5E0BCD5}" presName="thinLine2b" presStyleLbl="callout" presStyleIdx="3" presStyleCnt="4"/>
      <dgm:spPr/>
    </dgm:pt>
    <dgm:pt modelId="{9BAF9E49-B816-400C-8AAE-A0757DDD3E08}" type="pres">
      <dgm:prSet presAssocID="{0B2077DB-CE7E-432B-AA89-5310F5E0BCD5}" presName="vertSpace2b" presStyleCnt="0"/>
      <dgm:spPr/>
    </dgm:pt>
  </dgm:ptLst>
  <dgm:cxnLst>
    <dgm:cxn modelId="{0A82C812-D1D2-471B-8846-11C4D935E1BF}" type="presOf" srcId="{33C1210B-1A5E-4545-84DB-5B42775E17B9}" destId="{C3B65998-790E-4D13-92EB-4E79FC857FEE}" srcOrd="0" destOrd="0" presId="urn:microsoft.com/office/officeart/2008/layout/LinedList"/>
    <dgm:cxn modelId="{D8D78516-8BA0-423D-9A48-3C945BF02C68}" srcId="{33C1210B-1A5E-4545-84DB-5B42775E17B9}" destId="{9761CE76-3F19-416F-90CE-6C501C32FF9B}" srcOrd="2" destOrd="0" parTransId="{3997321A-6E29-4B5A-B091-D63A02DC9692}" sibTransId="{32971EE0-4D21-49D8-95DE-BFA9471ECE8F}"/>
    <dgm:cxn modelId="{4EDD731F-5893-49CC-811A-BCE8807ABFEC}" type="presOf" srcId="{0B2077DB-CE7E-432B-AA89-5310F5E0BCD5}" destId="{21489AB7-CA12-4DAA-9D0C-3C6E380FD28F}" srcOrd="0" destOrd="0" presId="urn:microsoft.com/office/officeart/2008/layout/LinedList"/>
    <dgm:cxn modelId="{9551FF2E-79B1-4B5D-811D-4597E36D6612}" type="presOf" srcId="{4D08AC14-BB08-4581-A8A8-E3D0E15A2AB4}" destId="{BA72E532-7093-40A0-B915-82667127BA1B}" srcOrd="0" destOrd="0" presId="urn:microsoft.com/office/officeart/2008/layout/LinedList"/>
    <dgm:cxn modelId="{EEF31045-5E13-4A05-A8EC-82FB53E80F03}" type="presOf" srcId="{E43D9548-A57C-4E18-AAC3-229AB45A4576}" destId="{2CCA1341-511C-4694-BB8F-942D9375B454}" srcOrd="0" destOrd="0" presId="urn:microsoft.com/office/officeart/2008/layout/LinedList"/>
    <dgm:cxn modelId="{51B9316B-3F12-49C7-820C-A146A311CD42}" srcId="{33C1210B-1A5E-4545-84DB-5B42775E17B9}" destId="{759826D9-D74B-49B2-BEAF-B73653AEF2ED}" srcOrd="0" destOrd="0" parTransId="{C2FA30A1-1EE2-4ECE-9A01-032246909374}" sibTransId="{2DE3ABD0-DAE7-41B8-B84A-1E10D1EE6D8F}"/>
    <dgm:cxn modelId="{E9D3AC9B-AF9E-48E6-A3F3-86EE43A06B29}" type="presOf" srcId="{9761CE76-3F19-416F-90CE-6C501C32FF9B}" destId="{C9F44500-D2AB-4812-813D-F73F2229380A}" srcOrd="0" destOrd="0" presId="urn:microsoft.com/office/officeart/2008/layout/LinedList"/>
    <dgm:cxn modelId="{62AAB3BB-F60F-4406-8009-B6E0B395B67E}" srcId="{33C1210B-1A5E-4545-84DB-5B42775E17B9}" destId="{0B2077DB-CE7E-432B-AA89-5310F5E0BCD5}" srcOrd="3" destOrd="0" parTransId="{6FC03770-4CB3-4974-9268-12E66291B499}" sibTransId="{02D4E734-B0D8-478E-9180-F414B85777DF}"/>
    <dgm:cxn modelId="{1017B3C8-3A16-49E8-A3F8-5FE161EDAC98}" srcId="{33C1210B-1A5E-4545-84DB-5B42775E17B9}" destId="{4D08AC14-BB08-4581-A8A8-E3D0E15A2AB4}" srcOrd="1" destOrd="0" parTransId="{71906EEE-824E-4406-92F5-2C276BE9932E}" sibTransId="{BCAC842A-67BD-47CC-A358-2B1DA8285497}"/>
    <dgm:cxn modelId="{456A93E6-2069-4889-B802-E13154BBEFD9}" type="presOf" srcId="{759826D9-D74B-49B2-BEAF-B73653AEF2ED}" destId="{66452E71-0B69-41AD-906D-621048C6BE5E}" srcOrd="0" destOrd="0" presId="urn:microsoft.com/office/officeart/2008/layout/LinedList"/>
    <dgm:cxn modelId="{4C6BE9E8-5795-4ED8-B4F6-224055CB4E9E}" srcId="{E43D9548-A57C-4E18-AAC3-229AB45A4576}" destId="{33C1210B-1A5E-4545-84DB-5B42775E17B9}" srcOrd="0" destOrd="0" parTransId="{100CDD36-8936-43F3-A52D-9335ECAD6FD4}" sibTransId="{9C27680D-A200-42F7-B3A4-BA155650AA17}"/>
    <dgm:cxn modelId="{B4AC34FD-BC98-47A1-9A89-2389C68C40BA}" type="presParOf" srcId="{2CCA1341-511C-4694-BB8F-942D9375B454}" destId="{6EE8AAB5-08FA-46B3-A34D-8E12B6798B42}" srcOrd="0" destOrd="0" presId="urn:microsoft.com/office/officeart/2008/layout/LinedList"/>
    <dgm:cxn modelId="{869E45F7-92A7-4E54-AF7E-0AB089A72B48}" type="presParOf" srcId="{2CCA1341-511C-4694-BB8F-942D9375B454}" destId="{14922656-486D-4B0F-AD7A-DD2082350633}" srcOrd="1" destOrd="0" presId="urn:microsoft.com/office/officeart/2008/layout/LinedList"/>
    <dgm:cxn modelId="{35483F5D-3EBB-408E-82CD-CB18B5BF9BF8}" type="presParOf" srcId="{14922656-486D-4B0F-AD7A-DD2082350633}" destId="{C3B65998-790E-4D13-92EB-4E79FC857FEE}" srcOrd="0" destOrd="0" presId="urn:microsoft.com/office/officeart/2008/layout/LinedList"/>
    <dgm:cxn modelId="{C4987695-FEE4-48C6-A41B-B47F2CDEB513}" type="presParOf" srcId="{14922656-486D-4B0F-AD7A-DD2082350633}" destId="{4F8308A2-A9D2-449B-B416-0E067BEC974A}" srcOrd="1" destOrd="0" presId="urn:microsoft.com/office/officeart/2008/layout/LinedList"/>
    <dgm:cxn modelId="{AA8D38B9-C1F6-4191-83C1-2A673C2ED79D}" type="presParOf" srcId="{4F8308A2-A9D2-449B-B416-0E067BEC974A}" destId="{7ACBF38E-FE0A-42B0-A719-81FDCB80E231}" srcOrd="0" destOrd="0" presId="urn:microsoft.com/office/officeart/2008/layout/LinedList"/>
    <dgm:cxn modelId="{B0BA8A73-3D4D-4A1C-B8E9-3364340C517B}" type="presParOf" srcId="{4F8308A2-A9D2-449B-B416-0E067BEC974A}" destId="{2503200E-8F3E-459F-B568-898874DC73E8}" srcOrd="1" destOrd="0" presId="urn:microsoft.com/office/officeart/2008/layout/LinedList"/>
    <dgm:cxn modelId="{45B9BEF1-3118-45E3-B01D-9D2B563588F2}" type="presParOf" srcId="{2503200E-8F3E-459F-B568-898874DC73E8}" destId="{3A248C42-F7C9-4CD8-A057-977AB17C2185}" srcOrd="0" destOrd="0" presId="urn:microsoft.com/office/officeart/2008/layout/LinedList"/>
    <dgm:cxn modelId="{A9D410B1-43C2-4D07-AA7D-F8C0B5533A68}" type="presParOf" srcId="{2503200E-8F3E-459F-B568-898874DC73E8}" destId="{66452E71-0B69-41AD-906D-621048C6BE5E}" srcOrd="1" destOrd="0" presId="urn:microsoft.com/office/officeart/2008/layout/LinedList"/>
    <dgm:cxn modelId="{FF3DEC23-5D25-49A9-A90B-9C7A8C431514}" type="presParOf" srcId="{2503200E-8F3E-459F-B568-898874DC73E8}" destId="{ABC143C8-DC1B-4243-92D9-4659E16B3DD2}" srcOrd="2" destOrd="0" presId="urn:microsoft.com/office/officeart/2008/layout/LinedList"/>
    <dgm:cxn modelId="{2EE0CD02-7B33-42EB-835B-49A95E0410E6}" type="presParOf" srcId="{4F8308A2-A9D2-449B-B416-0E067BEC974A}" destId="{30A66206-B3CA-40A4-ADD5-24B4856C6FEC}" srcOrd="2" destOrd="0" presId="urn:microsoft.com/office/officeart/2008/layout/LinedList"/>
    <dgm:cxn modelId="{EF804283-2512-4319-AE41-F3CFFA155028}" type="presParOf" srcId="{4F8308A2-A9D2-449B-B416-0E067BEC974A}" destId="{FDA579A6-ED5E-4A12-9BE8-0C89EE665FBC}" srcOrd="3" destOrd="0" presId="urn:microsoft.com/office/officeart/2008/layout/LinedList"/>
    <dgm:cxn modelId="{9C6F1FDA-D357-4E94-AF16-DCD0DACB82B0}" type="presParOf" srcId="{4F8308A2-A9D2-449B-B416-0E067BEC974A}" destId="{86F625EC-46B7-4B6F-A043-36B334780D42}" srcOrd="4" destOrd="0" presId="urn:microsoft.com/office/officeart/2008/layout/LinedList"/>
    <dgm:cxn modelId="{E64217A3-F69B-4553-9931-CFD1653714E2}" type="presParOf" srcId="{86F625EC-46B7-4B6F-A043-36B334780D42}" destId="{0CE8B2A3-B0AE-4CAB-B11E-69290CBA682A}" srcOrd="0" destOrd="0" presId="urn:microsoft.com/office/officeart/2008/layout/LinedList"/>
    <dgm:cxn modelId="{B1625EB7-FD98-4A3A-82C1-761B37AA8941}" type="presParOf" srcId="{86F625EC-46B7-4B6F-A043-36B334780D42}" destId="{BA72E532-7093-40A0-B915-82667127BA1B}" srcOrd="1" destOrd="0" presId="urn:microsoft.com/office/officeart/2008/layout/LinedList"/>
    <dgm:cxn modelId="{9DAE9936-37B6-450E-BFF9-6132336F4077}" type="presParOf" srcId="{86F625EC-46B7-4B6F-A043-36B334780D42}" destId="{0BE0036A-293E-411F-9637-5A88B3CB67C0}" srcOrd="2" destOrd="0" presId="urn:microsoft.com/office/officeart/2008/layout/LinedList"/>
    <dgm:cxn modelId="{1F88370D-E0BD-49E3-BE42-CB71688DC92A}" type="presParOf" srcId="{4F8308A2-A9D2-449B-B416-0E067BEC974A}" destId="{35985666-90ED-44AA-9EDF-EC09A1568CE7}" srcOrd="5" destOrd="0" presId="urn:microsoft.com/office/officeart/2008/layout/LinedList"/>
    <dgm:cxn modelId="{5FA502A1-8B4F-4BCB-8461-376A12388C20}" type="presParOf" srcId="{4F8308A2-A9D2-449B-B416-0E067BEC974A}" destId="{C9A1B313-2A13-41D0-A142-CE92323807E0}" srcOrd="6" destOrd="0" presId="urn:microsoft.com/office/officeart/2008/layout/LinedList"/>
    <dgm:cxn modelId="{9389345C-A87B-435A-A1B0-C53C50E45B8F}" type="presParOf" srcId="{4F8308A2-A9D2-449B-B416-0E067BEC974A}" destId="{E2B729B0-BC54-4735-8929-2A8949EA680A}" srcOrd="7" destOrd="0" presId="urn:microsoft.com/office/officeart/2008/layout/LinedList"/>
    <dgm:cxn modelId="{3A34F764-0A87-48A3-9B86-CDC485F822B9}" type="presParOf" srcId="{E2B729B0-BC54-4735-8929-2A8949EA680A}" destId="{B0966FCA-E987-4427-A84C-C51B83ECD8C3}" srcOrd="0" destOrd="0" presId="urn:microsoft.com/office/officeart/2008/layout/LinedList"/>
    <dgm:cxn modelId="{29F23F9A-8ECE-44D1-9CFF-0ECA65A50E04}" type="presParOf" srcId="{E2B729B0-BC54-4735-8929-2A8949EA680A}" destId="{C9F44500-D2AB-4812-813D-F73F2229380A}" srcOrd="1" destOrd="0" presId="urn:microsoft.com/office/officeart/2008/layout/LinedList"/>
    <dgm:cxn modelId="{4C848AB6-A361-4960-8EE6-B11396901C52}" type="presParOf" srcId="{E2B729B0-BC54-4735-8929-2A8949EA680A}" destId="{67469225-DB19-47FA-BFFF-16385409BECA}" srcOrd="2" destOrd="0" presId="urn:microsoft.com/office/officeart/2008/layout/LinedList"/>
    <dgm:cxn modelId="{C36D1851-0246-46E6-8C83-5A91E96C5A63}" type="presParOf" srcId="{4F8308A2-A9D2-449B-B416-0E067BEC974A}" destId="{A15BCC01-FD60-4EE4-901E-29E5D5632791}" srcOrd="8" destOrd="0" presId="urn:microsoft.com/office/officeart/2008/layout/LinedList"/>
    <dgm:cxn modelId="{212885A6-A1D3-4E8B-87AD-E0A550C0BD56}" type="presParOf" srcId="{4F8308A2-A9D2-449B-B416-0E067BEC974A}" destId="{135426D0-DB60-4118-9499-6BAE6D19F4C7}" srcOrd="9" destOrd="0" presId="urn:microsoft.com/office/officeart/2008/layout/LinedList"/>
    <dgm:cxn modelId="{94EFE1D5-379D-4E00-A4E0-4EE5ADFFD4B6}" type="presParOf" srcId="{4F8308A2-A9D2-449B-B416-0E067BEC974A}" destId="{F8E18383-050D-4240-A68E-B66A6CA9071F}" srcOrd="10" destOrd="0" presId="urn:microsoft.com/office/officeart/2008/layout/LinedList"/>
    <dgm:cxn modelId="{9D68B511-89F5-4325-A04F-E5E41C0D5AEE}" type="presParOf" srcId="{F8E18383-050D-4240-A68E-B66A6CA9071F}" destId="{F2C05CAF-E92E-40C9-ADFA-99A8261C25EE}" srcOrd="0" destOrd="0" presId="urn:microsoft.com/office/officeart/2008/layout/LinedList"/>
    <dgm:cxn modelId="{8F584AE9-B47C-489F-9A89-6EBE9501CA97}" type="presParOf" srcId="{F8E18383-050D-4240-A68E-B66A6CA9071F}" destId="{21489AB7-CA12-4DAA-9D0C-3C6E380FD28F}" srcOrd="1" destOrd="0" presId="urn:microsoft.com/office/officeart/2008/layout/LinedList"/>
    <dgm:cxn modelId="{E25633CE-86AD-4DBF-AFFD-B35A336B4766}" type="presParOf" srcId="{F8E18383-050D-4240-A68E-B66A6CA9071F}" destId="{5E4E23F6-07CC-4DC3-84BA-A98ABC89CFEC}" srcOrd="2" destOrd="0" presId="urn:microsoft.com/office/officeart/2008/layout/LinedList"/>
    <dgm:cxn modelId="{E4E398D7-A7C4-447A-B412-8EE97AE43600}" type="presParOf" srcId="{4F8308A2-A9D2-449B-B416-0E067BEC974A}" destId="{F1FF3D49-4BE7-4272-A34A-A8840F657BF2}" srcOrd="11" destOrd="0" presId="urn:microsoft.com/office/officeart/2008/layout/LinedList"/>
    <dgm:cxn modelId="{B9BFC9B0-3E45-4ECB-A38E-C57A6A136170}" type="presParOf" srcId="{4F8308A2-A9D2-449B-B416-0E067BEC974A}" destId="{9BAF9E49-B816-400C-8AAE-A0757DDD3E0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01611-F3D7-448C-AE1C-5BE9A69749A3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495231-2310-4215-8E20-87E1714658EE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организация и проведение спортивных, физкультурных и оздоровительных мероприятий </a:t>
          </a:r>
          <a:br>
            <a:rPr lang="ru-RU" sz="1600" b="1" dirty="0"/>
          </a:br>
          <a:r>
            <a:rPr lang="ru-RU" sz="1600" b="1" dirty="0"/>
            <a:t>с обучающимися, в том числе </a:t>
          </a:r>
          <a:br>
            <a:rPr lang="ru-RU" sz="1600" b="1" dirty="0"/>
          </a:br>
          <a:r>
            <a:rPr lang="ru-RU" sz="1600" b="1" dirty="0"/>
            <a:t>с обучающимися </a:t>
          </a:r>
          <a:br>
            <a:rPr lang="ru-RU" sz="1600" b="1" dirty="0"/>
          </a:br>
          <a:r>
            <a:rPr lang="ru-RU" sz="1600" b="1" dirty="0"/>
            <a:t>с ограниченными возможностями здоровья </a:t>
          </a:r>
          <a:br>
            <a:rPr lang="ru-RU" sz="1600" b="1" dirty="0"/>
          </a:br>
          <a:r>
            <a:rPr lang="ru-RU" sz="1600" b="1" dirty="0"/>
            <a:t>и инвалидностью</a:t>
          </a:r>
        </a:p>
      </dgm:t>
    </dgm:pt>
    <dgm:pt modelId="{173593A4-6CC8-49AB-BD01-CA6EF1315DB9}" type="parTrans" cxnId="{10F3E0E4-22ED-4298-B44C-0D1C9CBDFE43}">
      <dgm:prSet/>
      <dgm:spPr/>
      <dgm:t>
        <a:bodyPr/>
        <a:lstStyle/>
        <a:p>
          <a:pPr algn="ctr"/>
          <a:endParaRPr lang="ru-RU" sz="1400" b="1"/>
        </a:p>
      </dgm:t>
    </dgm:pt>
    <dgm:pt modelId="{A8569E7F-5ACA-4E50-8F9A-846709E2C022}" type="sibTrans" cxnId="{10F3E0E4-22ED-4298-B44C-0D1C9CBDFE43}">
      <dgm:prSet/>
      <dgm:spPr/>
      <dgm:t>
        <a:bodyPr/>
        <a:lstStyle/>
        <a:p>
          <a:pPr algn="ctr"/>
          <a:endParaRPr lang="ru-RU" sz="1400" b="1"/>
        </a:p>
      </dgm:t>
    </dgm:pt>
    <dgm:pt modelId="{65E009D4-F50B-4387-8B7A-290FC08B2B10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организация спортивной, физкультурной и оздоровительной работы </a:t>
          </a:r>
          <a:br>
            <a:rPr lang="ru-RU" sz="1600" b="1" dirty="0"/>
          </a:br>
          <a:r>
            <a:rPr lang="ru-RU" sz="1600" b="1" dirty="0"/>
            <a:t>с обучающимися, в том числе </a:t>
          </a:r>
          <a:br>
            <a:rPr lang="ru-RU" sz="1600" b="1" dirty="0"/>
          </a:br>
          <a:r>
            <a:rPr lang="ru-RU" sz="1600" b="1" dirty="0"/>
            <a:t>с обучающимися </a:t>
          </a:r>
          <a:br>
            <a:rPr lang="ru-RU" sz="1600" b="1" dirty="0"/>
          </a:br>
          <a:r>
            <a:rPr lang="ru-RU" sz="1600" b="1" dirty="0"/>
            <a:t>с ограниченными возможностями здоровья </a:t>
          </a:r>
          <a:br>
            <a:rPr lang="ru-RU" sz="1600" b="1" dirty="0"/>
          </a:br>
          <a:r>
            <a:rPr lang="ru-RU" sz="1600" b="1" dirty="0"/>
            <a:t>и инвалидностью</a:t>
          </a:r>
        </a:p>
      </dgm:t>
    </dgm:pt>
    <dgm:pt modelId="{83450989-5366-434E-8C43-B383FD055B55}" type="parTrans" cxnId="{D2EC029A-03A7-4963-8371-ECD83D76DDBC}">
      <dgm:prSet/>
      <dgm:spPr/>
      <dgm:t>
        <a:bodyPr/>
        <a:lstStyle/>
        <a:p>
          <a:pPr algn="ctr"/>
          <a:endParaRPr lang="ru-RU" sz="1400" b="1"/>
        </a:p>
      </dgm:t>
    </dgm:pt>
    <dgm:pt modelId="{A599AEBF-0E0C-4D88-A841-319E96AD01D0}" type="sibTrans" cxnId="{D2EC029A-03A7-4963-8371-ECD83D76DDBC}">
      <dgm:prSet/>
      <dgm:spPr/>
      <dgm:t>
        <a:bodyPr/>
        <a:lstStyle/>
        <a:p>
          <a:pPr algn="ctr"/>
          <a:endParaRPr lang="ru-RU" sz="1400" b="1"/>
        </a:p>
      </dgm:t>
    </dgm:pt>
    <dgm:pt modelId="{21BA4F39-BBBB-4315-B4E8-B7DA1DF64DC4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организация </a:t>
          </a:r>
        </a:p>
        <a:p>
          <a:pPr algn="ctr"/>
          <a:r>
            <a:rPr lang="ru-RU" sz="1600" b="1" dirty="0"/>
            <a:t>спортивных секций</a:t>
          </a:r>
        </a:p>
      </dgm:t>
    </dgm:pt>
    <dgm:pt modelId="{98284E20-AFAA-4611-A377-85FC4AB4E578}" type="parTrans" cxnId="{3EF34FCA-EBEB-4880-AA35-0393E5DDEA4B}">
      <dgm:prSet/>
      <dgm:spPr/>
      <dgm:t>
        <a:bodyPr/>
        <a:lstStyle/>
        <a:p>
          <a:pPr algn="ctr"/>
          <a:endParaRPr lang="ru-RU" sz="1400" b="1"/>
        </a:p>
      </dgm:t>
    </dgm:pt>
    <dgm:pt modelId="{DAE124E2-8B2A-4572-9128-521D2933D8E5}" type="sibTrans" cxnId="{3EF34FCA-EBEB-4880-AA35-0393E5DDEA4B}">
      <dgm:prSet/>
      <dgm:spPr/>
      <dgm:t>
        <a:bodyPr/>
        <a:lstStyle/>
        <a:p>
          <a:pPr algn="ctr"/>
          <a:endParaRPr lang="ru-RU" sz="1400" b="1"/>
        </a:p>
      </dgm:t>
    </dgm:pt>
    <dgm:pt modelId="{6086665A-3369-44D8-89ED-A3CDF6A59DAA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формирование и подготовка студенческих сборных команд </a:t>
          </a:r>
          <a:br>
            <a:rPr lang="ru-RU" sz="1600" b="1" dirty="0"/>
          </a:br>
          <a:r>
            <a:rPr lang="ru-RU" sz="1600" b="1" dirty="0"/>
            <a:t>по видам спорта для участия </a:t>
          </a:r>
          <a:br>
            <a:rPr lang="ru-RU" sz="1600" b="1" dirty="0"/>
          </a:br>
          <a:r>
            <a:rPr lang="ru-RU" sz="1600" b="1" dirty="0"/>
            <a:t>в спортивных, физкультурных </a:t>
          </a:r>
          <a:br>
            <a:rPr lang="ru-RU" sz="1600" b="1" dirty="0"/>
          </a:br>
          <a:r>
            <a:rPr lang="ru-RU" sz="1600" b="1" dirty="0"/>
            <a:t>и оздоровительных мероприятиях</a:t>
          </a:r>
        </a:p>
      </dgm:t>
    </dgm:pt>
    <dgm:pt modelId="{3AD1E5EB-0F1E-426A-9C06-19D8D4FB5A66}" type="parTrans" cxnId="{14DFF73D-FEB8-41DF-9998-08D97B609BBB}">
      <dgm:prSet/>
      <dgm:spPr/>
      <dgm:t>
        <a:bodyPr/>
        <a:lstStyle/>
        <a:p>
          <a:pPr algn="ctr"/>
          <a:endParaRPr lang="ru-RU" sz="1400" b="1"/>
        </a:p>
      </dgm:t>
    </dgm:pt>
    <dgm:pt modelId="{FB5496ED-103D-447E-A37E-DAEBDFC71A9C}" type="sibTrans" cxnId="{14DFF73D-FEB8-41DF-9998-08D97B609BBB}">
      <dgm:prSet/>
      <dgm:spPr/>
      <dgm:t>
        <a:bodyPr/>
        <a:lstStyle/>
        <a:p>
          <a:pPr algn="ctr"/>
          <a:endParaRPr lang="ru-RU" sz="1400" b="1"/>
        </a:p>
      </dgm:t>
    </dgm:pt>
    <dgm:pt modelId="{13C0CB00-7CAF-4B60-9CE3-E9D1E63C8B15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обеспечение координации спортивных сборных команд </a:t>
          </a:r>
          <a:br>
            <a:rPr lang="ru-RU" sz="1600" b="1" dirty="0"/>
          </a:br>
          <a:r>
            <a:rPr lang="ru-RU" sz="1600" b="1" dirty="0"/>
            <a:t>и спортивных секций в ПОО</a:t>
          </a:r>
        </a:p>
      </dgm:t>
    </dgm:pt>
    <dgm:pt modelId="{D23C4A5A-D60F-4828-8452-8A8E673263B3}" type="parTrans" cxnId="{5964EFFA-6A7C-4413-A889-4FD0D736E66F}">
      <dgm:prSet/>
      <dgm:spPr/>
      <dgm:t>
        <a:bodyPr/>
        <a:lstStyle/>
        <a:p>
          <a:pPr algn="ctr"/>
          <a:endParaRPr lang="ru-RU" sz="1400" b="1"/>
        </a:p>
      </dgm:t>
    </dgm:pt>
    <dgm:pt modelId="{F2A2EAE8-8DD4-4534-AB00-44B21E833C22}" type="sibTrans" cxnId="{5964EFFA-6A7C-4413-A889-4FD0D736E66F}">
      <dgm:prSet/>
      <dgm:spPr/>
      <dgm:t>
        <a:bodyPr/>
        <a:lstStyle/>
        <a:p>
          <a:pPr algn="ctr"/>
          <a:endParaRPr lang="ru-RU" sz="1400" b="1"/>
        </a:p>
      </dgm:t>
    </dgm:pt>
    <dgm:pt modelId="{6611816B-43DD-4B6A-A412-D04BDFFCF35F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информационное сопровождение деятельности ССК и взаимодействие </a:t>
          </a:r>
          <a:br>
            <a:rPr lang="ru-RU" sz="1600" b="1" dirty="0"/>
          </a:br>
          <a:r>
            <a:rPr lang="ru-RU" sz="1600" b="1" dirty="0"/>
            <a:t>со средствами массовой информации</a:t>
          </a:r>
        </a:p>
      </dgm:t>
    </dgm:pt>
    <dgm:pt modelId="{2391B79A-BE19-4EA4-B54A-AE2228D1D842}" type="parTrans" cxnId="{6870F91F-BBE8-499A-80F1-1E3C7CFC431A}">
      <dgm:prSet/>
      <dgm:spPr/>
      <dgm:t>
        <a:bodyPr/>
        <a:lstStyle/>
        <a:p>
          <a:pPr algn="ctr"/>
          <a:endParaRPr lang="ru-RU" sz="1400" b="1"/>
        </a:p>
      </dgm:t>
    </dgm:pt>
    <dgm:pt modelId="{64227EEA-FBB5-4ED0-9A88-1659D5CAEC0C}" type="sibTrans" cxnId="{6870F91F-BBE8-499A-80F1-1E3C7CFC431A}">
      <dgm:prSet/>
      <dgm:spPr/>
      <dgm:t>
        <a:bodyPr/>
        <a:lstStyle/>
        <a:p>
          <a:pPr algn="ctr"/>
          <a:endParaRPr lang="ru-RU" sz="1400" b="1"/>
        </a:p>
      </dgm:t>
    </dgm:pt>
    <dgm:pt modelId="{D5083E51-A2CC-40E6-B310-5BBCFB05636B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организация </a:t>
          </a:r>
        </a:p>
        <a:p>
          <a:pPr algn="ctr"/>
          <a:r>
            <a:rPr lang="ru-RU" sz="1600" b="1" dirty="0"/>
            <a:t>работы с болельщиками</a:t>
          </a:r>
        </a:p>
      </dgm:t>
    </dgm:pt>
    <dgm:pt modelId="{237999B4-94D8-425D-965C-A7EF6B276FA9}" type="parTrans" cxnId="{E896D409-8F36-48C1-9C80-6274C78DD355}">
      <dgm:prSet/>
      <dgm:spPr/>
      <dgm:t>
        <a:bodyPr/>
        <a:lstStyle/>
        <a:p>
          <a:pPr algn="ctr"/>
          <a:endParaRPr lang="ru-RU" sz="1400" b="1"/>
        </a:p>
      </dgm:t>
    </dgm:pt>
    <dgm:pt modelId="{E03037B3-5B8F-427D-9CAF-CF32A30392DD}" type="sibTrans" cxnId="{E896D409-8F36-48C1-9C80-6274C78DD355}">
      <dgm:prSet/>
      <dgm:spPr/>
      <dgm:t>
        <a:bodyPr/>
        <a:lstStyle/>
        <a:p>
          <a:pPr algn="ctr"/>
          <a:endParaRPr lang="ru-RU" sz="1400" b="1"/>
        </a:p>
      </dgm:t>
    </dgm:pt>
    <dgm:pt modelId="{E7F35F2C-AC7B-4512-8022-7B275CB0DFD3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/>
            <a:t>продвижение ССК </a:t>
          </a:r>
          <a:br>
            <a:rPr lang="ru-RU" sz="1600" b="1" dirty="0"/>
          </a:br>
          <a:r>
            <a:rPr lang="ru-RU" sz="1600" b="1" dirty="0"/>
            <a:t>и студенческого спорта в ПОО</a:t>
          </a:r>
        </a:p>
      </dgm:t>
    </dgm:pt>
    <dgm:pt modelId="{DA6A036D-1CFC-498C-ABEA-3B58EA1DA58D}" type="parTrans" cxnId="{B6EC8B61-6AC4-413B-A8EF-B4FF0259FF75}">
      <dgm:prSet/>
      <dgm:spPr/>
      <dgm:t>
        <a:bodyPr/>
        <a:lstStyle/>
        <a:p>
          <a:pPr algn="ctr"/>
          <a:endParaRPr lang="ru-RU" sz="1400" b="1"/>
        </a:p>
      </dgm:t>
    </dgm:pt>
    <dgm:pt modelId="{F8CB1825-011D-4FCC-B883-0A793BBFA94A}" type="sibTrans" cxnId="{B6EC8B61-6AC4-413B-A8EF-B4FF0259FF75}">
      <dgm:prSet/>
      <dgm:spPr/>
      <dgm:t>
        <a:bodyPr/>
        <a:lstStyle/>
        <a:p>
          <a:pPr algn="ctr"/>
          <a:endParaRPr lang="ru-RU" sz="1400" b="1"/>
        </a:p>
      </dgm:t>
    </dgm:pt>
    <dgm:pt modelId="{AB4940CD-D1AB-4261-A5E1-5AA7BF735060}" type="pres">
      <dgm:prSet presAssocID="{7BD01611-F3D7-448C-AE1C-5BE9A69749A3}" presName="diagram" presStyleCnt="0">
        <dgm:presLayoutVars>
          <dgm:dir/>
          <dgm:resizeHandles val="exact"/>
        </dgm:presLayoutVars>
      </dgm:prSet>
      <dgm:spPr/>
    </dgm:pt>
    <dgm:pt modelId="{3A7AC438-4460-4D9C-9763-3D73C9CF0211}" type="pres">
      <dgm:prSet presAssocID="{D8495231-2310-4215-8E20-87E1714658EE}" presName="node" presStyleLbl="node1" presStyleIdx="0" presStyleCnt="8">
        <dgm:presLayoutVars>
          <dgm:bulletEnabled val="1"/>
        </dgm:presLayoutVars>
      </dgm:prSet>
      <dgm:spPr/>
    </dgm:pt>
    <dgm:pt modelId="{D1576C91-CC8E-4F83-8B35-08BCC7CDDDAB}" type="pres">
      <dgm:prSet presAssocID="{A8569E7F-5ACA-4E50-8F9A-846709E2C022}" presName="sibTrans" presStyleCnt="0"/>
      <dgm:spPr/>
    </dgm:pt>
    <dgm:pt modelId="{E622550D-19EA-4B5A-B9EB-58128CD12394}" type="pres">
      <dgm:prSet presAssocID="{65E009D4-F50B-4387-8B7A-290FC08B2B10}" presName="node" presStyleLbl="node1" presStyleIdx="1" presStyleCnt="8">
        <dgm:presLayoutVars>
          <dgm:bulletEnabled val="1"/>
        </dgm:presLayoutVars>
      </dgm:prSet>
      <dgm:spPr/>
    </dgm:pt>
    <dgm:pt modelId="{D5D179D8-5DE4-478D-8384-7EE2740A30C0}" type="pres">
      <dgm:prSet presAssocID="{A599AEBF-0E0C-4D88-A841-319E96AD01D0}" presName="sibTrans" presStyleCnt="0"/>
      <dgm:spPr/>
    </dgm:pt>
    <dgm:pt modelId="{BDDF89E2-DC88-4C1E-A810-91F5AA91203A}" type="pres">
      <dgm:prSet presAssocID="{21BA4F39-BBBB-4315-B4E8-B7DA1DF64DC4}" presName="node" presStyleLbl="node1" presStyleIdx="2" presStyleCnt="8">
        <dgm:presLayoutVars>
          <dgm:bulletEnabled val="1"/>
        </dgm:presLayoutVars>
      </dgm:prSet>
      <dgm:spPr/>
    </dgm:pt>
    <dgm:pt modelId="{F2653CB4-7F44-4A28-B0AD-A2A83C3315BD}" type="pres">
      <dgm:prSet presAssocID="{DAE124E2-8B2A-4572-9128-521D2933D8E5}" presName="sibTrans" presStyleCnt="0"/>
      <dgm:spPr/>
    </dgm:pt>
    <dgm:pt modelId="{F87767CC-B4A8-49D4-AE16-B2BC1B209E9E}" type="pres">
      <dgm:prSet presAssocID="{6086665A-3369-44D8-89ED-A3CDF6A59DAA}" presName="node" presStyleLbl="node1" presStyleIdx="3" presStyleCnt="8">
        <dgm:presLayoutVars>
          <dgm:bulletEnabled val="1"/>
        </dgm:presLayoutVars>
      </dgm:prSet>
      <dgm:spPr/>
    </dgm:pt>
    <dgm:pt modelId="{D15B74ED-2F08-454F-A525-3B1D16BA639B}" type="pres">
      <dgm:prSet presAssocID="{FB5496ED-103D-447E-A37E-DAEBDFC71A9C}" presName="sibTrans" presStyleCnt="0"/>
      <dgm:spPr/>
    </dgm:pt>
    <dgm:pt modelId="{62929857-74B0-4F77-8C6F-61ABC83F61CC}" type="pres">
      <dgm:prSet presAssocID="{13C0CB00-7CAF-4B60-9CE3-E9D1E63C8B15}" presName="node" presStyleLbl="node1" presStyleIdx="4" presStyleCnt="8">
        <dgm:presLayoutVars>
          <dgm:bulletEnabled val="1"/>
        </dgm:presLayoutVars>
      </dgm:prSet>
      <dgm:spPr/>
    </dgm:pt>
    <dgm:pt modelId="{A2A8A0E9-358D-41D6-98C8-1F175F9A20CC}" type="pres">
      <dgm:prSet presAssocID="{F2A2EAE8-8DD4-4534-AB00-44B21E833C22}" presName="sibTrans" presStyleCnt="0"/>
      <dgm:spPr/>
    </dgm:pt>
    <dgm:pt modelId="{85F97E3A-EE0E-4FE0-B808-898FE75F22C6}" type="pres">
      <dgm:prSet presAssocID="{6611816B-43DD-4B6A-A412-D04BDFFCF35F}" presName="node" presStyleLbl="node1" presStyleIdx="5" presStyleCnt="8">
        <dgm:presLayoutVars>
          <dgm:bulletEnabled val="1"/>
        </dgm:presLayoutVars>
      </dgm:prSet>
      <dgm:spPr/>
    </dgm:pt>
    <dgm:pt modelId="{89AA2F93-6449-4FF1-8E38-487D4FBA85A9}" type="pres">
      <dgm:prSet presAssocID="{64227EEA-FBB5-4ED0-9A88-1659D5CAEC0C}" presName="sibTrans" presStyleCnt="0"/>
      <dgm:spPr/>
    </dgm:pt>
    <dgm:pt modelId="{F6EC99AA-11B5-4615-9B5D-0D72BE0C364D}" type="pres">
      <dgm:prSet presAssocID="{D5083E51-A2CC-40E6-B310-5BBCFB05636B}" presName="node" presStyleLbl="node1" presStyleIdx="6" presStyleCnt="8">
        <dgm:presLayoutVars>
          <dgm:bulletEnabled val="1"/>
        </dgm:presLayoutVars>
      </dgm:prSet>
      <dgm:spPr/>
    </dgm:pt>
    <dgm:pt modelId="{50C0E942-4AA3-4BB0-BF9E-15B83F29BB34}" type="pres">
      <dgm:prSet presAssocID="{E03037B3-5B8F-427D-9CAF-CF32A30392DD}" presName="sibTrans" presStyleCnt="0"/>
      <dgm:spPr/>
    </dgm:pt>
    <dgm:pt modelId="{0630CE21-C2E3-4F78-8F15-A28C8C6E19BE}" type="pres">
      <dgm:prSet presAssocID="{E7F35F2C-AC7B-4512-8022-7B275CB0DFD3}" presName="node" presStyleLbl="node1" presStyleIdx="7" presStyleCnt="8">
        <dgm:presLayoutVars>
          <dgm:bulletEnabled val="1"/>
        </dgm:presLayoutVars>
      </dgm:prSet>
      <dgm:spPr/>
    </dgm:pt>
  </dgm:ptLst>
  <dgm:cxnLst>
    <dgm:cxn modelId="{E896D409-8F36-48C1-9C80-6274C78DD355}" srcId="{7BD01611-F3D7-448C-AE1C-5BE9A69749A3}" destId="{D5083E51-A2CC-40E6-B310-5BBCFB05636B}" srcOrd="6" destOrd="0" parTransId="{237999B4-94D8-425D-965C-A7EF6B276FA9}" sibTransId="{E03037B3-5B8F-427D-9CAF-CF32A30392DD}"/>
    <dgm:cxn modelId="{6870F91F-BBE8-499A-80F1-1E3C7CFC431A}" srcId="{7BD01611-F3D7-448C-AE1C-5BE9A69749A3}" destId="{6611816B-43DD-4B6A-A412-D04BDFFCF35F}" srcOrd="5" destOrd="0" parTransId="{2391B79A-BE19-4EA4-B54A-AE2228D1D842}" sibTransId="{64227EEA-FBB5-4ED0-9A88-1659D5CAEC0C}"/>
    <dgm:cxn modelId="{9567BB22-8217-4492-B249-472ED3F8FC76}" type="presOf" srcId="{65E009D4-F50B-4387-8B7A-290FC08B2B10}" destId="{E622550D-19EA-4B5A-B9EB-58128CD12394}" srcOrd="0" destOrd="0" presId="urn:microsoft.com/office/officeart/2005/8/layout/default"/>
    <dgm:cxn modelId="{65D8CA23-5C92-4BE0-8316-0EDECE127F15}" type="presOf" srcId="{D8495231-2310-4215-8E20-87E1714658EE}" destId="{3A7AC438-4460-4D9C-9763-3D73C9CF0211}" srcOrd="0" destOrd="0" presId="urn:microsoft.com/office/officeart/2005/8/layout/default"/>
    <dgm:cxn modelId="{64CA0724-3546-4207-9AA0-B80F311111A1}" type="presOf" srcId="{6086665A-3369-44D8-89ED-A3CDF6A59DAA}" destId="{F87767CC-B4A8-49D4-AE16-B2BC1B209E9E}" srcOrd="0" destOrd="0" presId="urn:microsoft.com/office/officeart/2005/8/layout/default"/>
    <dgm:cxn modelId="{14DFF73D-FEB8-41DF-9998-08D97B609BBB}" srcId="{7BD01611-F3D7-448C-AE1C-5BE9A69749A3}" destId="{6086665A-3369-44D8-89ED-A3CDF6A59DAA}" srcOrd="3" destOrd="0" parTransId="{3AD1E5EB-0F1E-426A-9C06-19D8D4FB5A66}" sibTransId="{FB5496ED-103D-447E-A37E-DAEBDFC71A9C}"/>
    <dgm:cxn modelId="{B6EC8B61-6AC4-413B-A8EF-B4FF0259FF75}" srcId="{7BD01611-F3D7-448C-AE1C-5BE9A69749A3}" destId="{E7F35F2C-AC7B-4512-8022-7B275CB0DFD3}" srcOrd="7" destOrd="0" parTransId="{DA6A036D-1CFC-498C-ABEA-3B58EA1DA58D}" sibTransId="{F8CB1825-011D-4FCC-B883-0A793BBFA94A}"/>
    <dgm:cxn modelId="{0D94E76E-DE74-4DDF-B158-E870A0060C51}" type="presOf" srcId="{13C0CB00-7CAF-4B60-9CE3-E9D1E63C8B15}" destId="{62929857-74B0-4F77-8C6F-61ABC83F61CC}" srcOrd="0" destOrd="0" presId="urn:microsoft.com/office/officeart/2005/8/layout/default"/>
    <dgm:cxn modelId="{20930051-954C-4397-ACDC-572AF5B6BA54}" type="presOf" srcId="{21BA4F39-BBBB-4315-B4E8-B7DA1DF64DC4}" destId="{BDDF89E2-DC88-4C1E-A810-91F5AA91203A}" srcOrd="0" destOrd="0" presId="urn:microsoft.com/office/officeart/2005/8/layout/default"/>
    <dgm:cxn modelId="{CFB7FA80-3238-4B25-9E21-BDFE4D1F32B8}" type="presOf" srcId="{E7F35F2C-AC7B-4512-8022-7B275CB0DFD3}" destId="{0630CE21-C2E3-4F78-8F15-A28C8C6E19BE}" srcOrd="0" destOrd="0" presId="urn:microsoft.com/office/officeart/2005/8/layout/default"/>
    <dgm:cxn modelId="{43FA4B8E-A112-470A-83DD-44BFB06DD7E5}" type="presOf" srcId="{6611816B-43DD-4B6A-A412-D04BDFFCF35F}" destId="{85F97E3A-EE0E-4FE0-B808-898FE75F22C6}" srcOrd="0" destOrd="0" presId="urn:microsoft.com/office/officeart/2005/8/layout/default"/>
    <dgm:cxn modelId="{D2EC029A-03A7-4963-8371-ECD83D76DDBC}" srcId="{7BD01611-F3D7-448C-AE1C-5BE9A69749A3}" destId="{65E009D4-F50B-4387-8B7A-290FC08B2B10}" srcOrd="1" destOrd="0" parTransId="{83450989-5366-434E-8C43-B383FD055B55}" sibTransId="{A599AEBF-0E0C-4D88-A841-319E96AD01D0}"/>
    <dgm:cxn modelId="{6301D0BE-F395-4D5C-96F9-47BA1C5CBF46}" type="presOf" srcId="{7BD01611-F3D7-448C-AE1C-5BE9A69749A3}" destId="{AB4940CD-D1AB-4261-A5E1-5AA7BF735060}" srcOrd="0" destOrd="0" presId="urn:microsoft.com/office/officeart/2005/8/layout/default"/>
    <dgm:cxn modelId="{3EF34FCA-EBEB-4880-AA35-0393E5DDEA4B}" srcId="{7BD01611-F3D7-448C-AE1C-5BE9A69749A3}" destId="{21BA4F39-BBBB-4315-B4E8-B7DA1DF64DC4}" srcOrd="2" destOrd="0" parTransId="{98284E20-AFAA-4611-A377-85FC4AB4E578}" sibTransId="{DAE124E2-8B2A-4572-9128-521D2933D8E5}"/>
    <dgm:cxn modelId="{79CDE9CB-3E14-4F56-A0A8-0D8AF48D37CE}" type="presOf" srcId="{D5083E51-A2CC-40E6-B310-5BBCFB05636B}" destId="{F6EC99AA-11B5-4615-9B5D-0D72BE0C364D}" srcOrd="0" destOrd="0" presId="urn:microsoft.com/office/officeart/2005/8/layout/default"/>
    <dgm:cxn modelId="{10F3E0E4-22ED-4298-B44C-0D1C9CBDFE43}" srcId="{7BD01611-F3D7-448C-AE1C-5BE9A69749A3}" destId="{D8495231-2310-4215-8E20-87E1714658EE}" srcOrd="0" destOrd="0" parTransId="{173593A4-6CC8-49AB-BD01-CA6EF1315DB9}" sibTransId="{A8569E7F-5ACA-4E50-8F9A-846709E2C022}"/>
    <dgm:cxn modelId="{5964EFFA-6A7C-4413-A889-4FD0D736E66F}" srcId="{7BD01611-F3D7-448C-AE1C-5BE9A69749A3}" destId="{13C0CB00-7CAF-4B60-9CE3-E9D1E63C8B15}" srcOrd="4" destOrd="0" parTransId="{D23C4A5A-D60F-4828-8452-8A8E673263B3}" sibTransId="{F2A2EAE8-8DD4-4534-AB00-44B21E833C22}"/>
    <dgm:cxn modelId="{0F8F904E-2035-48D5-828F-4942A7CFB2CA}" type="presParOf" srcId="{AB4940CD-D1AB-4261-A5E1-5AA7BF735060}" destId="{3A7AC438-4460-4D9C-9763-3D73C9CF0211}" srcOrd="0" destOrd="0" presId="urn:microsoft.com/office/officeart/2005/8/layout/default"/>
    <dgm:cxn modelId="{2E8EB25A-5DF9-4D72-9F89-8AAD88A07249}" type="presParOf" srcId="{AB4940CD-D1AB-4261-A5E1-5AA7BF735060}" destId="{D1576C91-CC8E-4F83-8B35-08BCC7CDDDAB}" srcOrd="1" destOrd="0" presId="urn:microsoft.com/office/officeart/2005/8/layout/default"/>
    <dgm:cxn modelId="{805B90D8-23D1-4418-AAA9-B97D63E13B88}" type="presParOf" srcId="{AB4940CD-D1AB-4261-A5E1-5AA7BF735060}" destId="{E622550D-19EA-4B5A-B9EB-58128CD12394}" srcOrd="2" destOrd="0" presId="urn:microsoft.com/office/officeart/2005/8/layout/default"/>
    <dgm:cxn modelId="{518739D6-5AF4-44C3-A0F4-8E52866A3207}" type="presParOf" srcId="{AB4940CD-D1AB-4261-A5E1-5AA7BF735060}" destId="{D5D179D8-5DE4-478D-8384-7EE2740A30C0}" srcOrd="3" destOrd="0" presId="urn:microsoft.com/office/officeart/2005/8/layout/default"/>
    <dgm:cxn modelId="{4D6F49FB-3E9A-47F3-AB3E-7E8E6A2D1445}" type="presParOf" srcId="{AB4940CD-D1AB-4261-A5E1-5AA7BF735060}" destId="{BDDF89E2-DC88-4C1E-A810-91F5AA91203A}" srcOrd="4" destOrd="0" presId="urn:microsoft.com/office/officeart/2005/8/layout/default"/>
    <dgm:cxn modelId="{198C3371-9706-432B-AEF5-BBF88BCF5DBE}" type="presParOf" srcId="{AB4940CD-D1AB-4261-A5E1-5AA7BF735060}" destId="{F2653CB4-7F44-4A28-B0AD-A2A83C3315BD}" srcOrd="5" destOrd="0" presId="urn:microsoft.com/office/officeart/2005/8/layout/default"/>
    <dgm:cxn modelId="{9A4D350D-182B-40A8-94A3-C65EC1E1E18E}" type="presParOf" srcId="{AB4940CD-D1AB-4261-A5E1-5AA7BF735060}" destId="{F87767CC-B4A8-49D4-AE16-B2BC1B209E9E}" srcOrd="6" destOrd="0" presId="urn:microsoft.com/office/officeart/2005/8/layout/default"/>
    <dgm:cxn modelId="{3B684C73-CD69-442A-8144-4FD6E27C5398}" type="presParOf" srcId="{AB4940CD-D1AB-4261-A5E1-5AA7BF735060}" destId="{D15B74ED-2F08-454F-A525-3B1D16BA639B}" srcOrd="7" destOrd="0" presId="urn:microsoft.com/office/officeart/2005/8/layout/default"/>
    <dgm:cxn modelId="{E0A35AAA-FE82-46D8-AEE9-A40EEAA15D57}" type="presParOf" srcId="{AB4940CD-D1AB-4261-A5E1-5AA7BF735060}" destId="{62929857-74B0-4F77-8C6F-61ABC83F61CC}" srcOrd="8" destOrd="0" presId="urn:microsoft.com/office/officeart/2005/8/layout/default"/>
    <dgm:cxn modelId="{748F3E38-58B7-4079-8EE2-D402560E0FA6}" type="presParOf" srcId="{AB4940CD-D1AB-4261-A5E1-5AA7BF735060}" destId="{A2A8A0E9-358D-41D6-98C8-1F175F9A20CC}" srcOrd="9" destOrd="0" presId="urn:microsoft.com/office/officeart/2005/8/layout/default"/>
    <dgm:cxn modelId="{BCF419E8-19D9-49C0-8E1D-EAFC8E2921E8}" type="presParOf" srcId="{AB4940CD-D1AB-4261-A5E1-5AA7BF735060}" destId="{85F97E3A-EE0E-4FE0-B808-898FE75F22C6}" srcOrd="10" destOrd="0" presId="urn:microsoft.com/office/officeart/2005/8/layout/default"/>
    <dgm:cxn modelId="{B9C32562-F09F-4721-84D5-E67A4B4A9BA3}" type="presParOf" srcId="{AB4940CD-D1AB-4261-A5E1-5AA7BF735060}" destId="{89AA2F93-6449-4FF1-8E38-487D4FBA85A9}" srcOrd="11" destOrd="0" presId="urn:microsoft.com/office/officeart/2005/8/layout/default"/>
    <dgm:cxn modelId="{A89062AB-493D-473D-BA3B-0017585BCBFA}" type="presParOf" srcId="{AB4940CD-D1AB-4261-A5E1-5AA7BF735060}" destId="{F6EC99AA-11B5-4615-9B5D-0D72BE0C364D}" srcOrd="12" destOrd="0" presId="urn:microsoft.com/office/officeart/2005/8/layout/default"/>
    <dgm:cxn modelId="{41F54A5B-7200-4BE6-BBF3-77C16E0AB901}" type="presParOf" srcId="{AB4940CD-D1AB-4261-A5E1-5AA7BF735060}" destId="{50C0E942-4AA3-4BB0-BF9E-15B83F29BB34}" srcOrd="13" destOrd="0" presId="urn:microsoft.com/office/officeart/2005/8/layout/default"/>
    <dgm:cxn modelId="{CE3E8E74-FD0F-4A1F-8BBF-0FED3812CC24}" type="presParOf" srcId="{AB4940CD-D1AB-4261-A5E1-5AA7BF735060}" destId="{0630CE21-C2E3-4F78-8F15-A28C8C6E19BE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40441-5FCE-4CF2-82A3-EB9A2635056F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5A40BE9-B933-4187-AC6D-E0314927AB1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0" dirty="0"/>
            <a:t>Совещания/ Обучающие семинары </a:t>
          </a:r>
          <a:r>
            <a:rPr lang="en-US" sz="1800" dirty="0">
              <a:hlinkClick xmlns:r="http://schemas.openxmlformats.org/officeDocument/2006/relationships" r:id="rId1"/>
            </a:rPr>
            <a:t>https://xn--b1atfb1adk.xn--p1ai/activities/page745/page748/page750</a:t>
          </a:r>
          <a:endParaRPr lang="ru-RU" sz="1800" b="0" dirty="0"/>
        </a:p>
      </dgm:t>
    </dgm:pt>
    <dgm:pt modelId="{4ABD6842-64D8-4CE4-A3E3-D52C989AB59F}" type="parTrans" cxnId="{0DC3F734-3190-4730-8D59-564D1CABD676}">
      <dgm:prSet/>
      <dgm:spPr/>
      <dgm:t>
        <a:bodyPr/>
        <a:lstStyle/>
        <a:p>
          <a:endParaRPr lang="ru-RU" sz="1800" b="0"/>
        </a:p>
      </dgm:t>
    </dgm:pt>
    <dgm:pt modelId="{96764852-FFDC-4841-A3B6-4D5669D98D31}" type="sibTrans" cxnId="{0DC3F734-3190-4730-8D59-564D1CABD676}">
      <dgm:prSet/>
      <dgm:spPr/>
      <dgm:t>
        <a:bodyPr/>
        <a:lstStyle/>
        <a:p>
          <a:endParaRPr lang="ru-RU" sz="1800" b="0"/>
        </a:p>
      </dgm:t>
    </dgm:pt>
    <dgm:pt modelId="{B0AA5EA4-2B4E-4B34-BFAD-6979834F2F97}">
      <dgm:prSet phldrT="[Текст]" custT="1"/>
      <dgm:spPr/>
      <dgm:t>
        <a:bodyPr/>
        <a:lstStyle/>
        <a:p>
          <a:r>
            <a:rPr lang="ru-RU" sz="1800" b="0" dirty="0">
              <a:latin typeface="+mn-lt"/>
            </a:rPr>
            <a:t>Открытие студенческих спортивных клубов</a:t>
          </a:r>
        </a:p>
      </dgm:t>
    </dgm:pt>
    <dgm:pt modelId="{90D0B9DC-A5E4-488D-86D6-7509DBA06889}" type="parTrans" cxnId="{A0791DAD-68F0-40EB-BB67-8DD567EC4F18}">
      <dgm:prSet/>
      <dgm:spPr/>
      <dgm:t>
        <a:bodyPr/>
        <a:lstStyle/>
        <a:p>
          <a:endParaRPr lang="ru-RU" sz="1800" b="0"/>
        </a:p>
      </dgm:t>
    </dgm:pt>
    <dgm:pt modelId="{55F59B56-38FD-4132-8DB7-65E61B0B8B0E}" type="sibTrans" cxnId="{A0791DAD-68F0-40EB-BB67-8DD567EC4F18}">
      <dgm:prSet/>
      <dgm:spPr/>
      <dgm:t>
        <a:bodyPr/>
        <a:lstStyle/>
        <a:p>
          <a:endParaRPr lang="ru-RU" sz="1800" b="0"/>
        </a:p>
      </dgm:t>
    </dgm:pt>
    <dgm:pt modelId="{A4AFE391-D91B-4405-A684-E3244F9092BB}">
      <dgm:prSet phldrT="[Текст]" custT="1"/>
      <dgm:spPr/>
      <dgm:t>
        <a:bodyPr/>
        <a:lstStyle/>
        <a:p>
          <a:r>
            <a:rPr lang="ru-RU" sz="1800" b="0" dirty="0">
              <a:latin typeface="+mn-lt"/>
            </a:rPr>
            <a:t>Базовый курс по ЕИП-ФКИС</a:t>
          </a:r>
        </a:p>
      </dgm:t>
    </dgm:pt>
    <dgm:pt modelId="{AC8DAC2B-78ED-4476-A659-31FB547DC3EC}" type="parTrans" cxnId="{F7C51C6D-8FF8-40BC-9593-764DECF205BD}">
      <dgm:prSet/>
      <dgm:spPr/>
      <dgm:t>
        <a:bodyPr/>
        <a:lstStyle/>
        <a:p>
          <a:endParaRPr lang="ru-RU" sz="1800" b="0"/>
        </a:p>
      </dgm:t>
    </dgm:pt>
    <dgm:pt modelId="{77E37E6A-BCF3-4AB5-90BE-EB5F57F51E6F}" type="sibTrans" cxnId="{F7C51C6D-8FF8-40BC-9593-764DECF205BD}">
      <dgm:prSet/>
      <dgm:spPr/>
      <dgm:t>
        <a:bodyPr/>
        <a:lstStyle/>
        <a:p>
          <a:endParaRPr lang="ru-RU" sz="1800" b="0"/>
        </a:p>
      </dgm:t>
    </dgm:pt>
    <dgm:pt modelId="{C7034245-A065-48AD-B354-419547AC760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0" dirty="0"/>
            <a:t>Конкурсы/  Акции</a:t>
          </a:r>
        </a:p>
      </dgm:t>
    </dgm:pt>
    <dgm:pt modelId="{C8A3EAA7-4C76-4312-9B0B-FB1E1B52D614}" type="parTrans" cxnId="{DDF652EF-0545-4D8D-8B79-F3E31AEF3F20}">
      <dgm:prSet/>
      <dgm:spPr/>
      <dgm:t>
        <a:bodyPr/>
        <a:lstStyle/>
        <a:p>
          <a:endParaRPr lang="ru-RU" sz="1800" b="0"/>
        </a:p>
      </dgm:t>
    </dgm:pt>
    <dgm:pt modelId="{9D582DD6-D12A-43EF-AA1B-D87253FDADB8}" type="sibTrans" cxnId="{DDF652EF-0545-4D8D-8B79-F3E31AEF3F20}">
      <dgm:prSet/>
      <dgm:spPr/>
      <dgm:t>
        <a:bodyPr/>
        <a:lstStyle/>
        <a:p>
          <a:endParaRPr lang="ru-RU" sz="1800" b="0"/>
        </a:p>
      </dgm:t>
    </dgm:pt>
    <dgm:pt modelId="{FA766244-935D-407C-9CCF-7859D0919E6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0" dirty="0"/>
            <a:t>Курсы повышения квалификации  </a:t>
          </a:r>
          <a:r>
            <a:rPr lang="ru-RU" sz="1600" b="0" dirty="0">
              <a:solidFill>
                <a:schemeClr val="bg1"/>
              </a:solidFill>
            </a:rPr>
            <a:t>(</a:t>
          </a:r>
          <a:r>
            <a:rPr lang="ru-RU" sz="1600" spc="-134" dirty="0">
              <a:solidFill>
                <a:schemeClr val="bg1"/>
              </a:solidFill>
              <a:latin typeface="+mn-lt"/>
            </a:rPr>
            <a:t>Лицензии № 039814 от 26 декабря 2018 г., выданной Департаментом образования города Москвы)</a:t>
          </a:r>
          <a:endParaRPr lang="ru-RU" sz="1600" b="0" dirty="0">
            <a:solidFill>
              <a:schemeClr val="bg1"/>
            </a:solidFill>
            <a:latin typeface="+mn-lt"/>
          </a:endParaRPr>
        </a:p>
      </dgm:t>
    </dgm:pt>
    <dgm:pt modelId="{DD99C1EF-5B51-43B8-8761-7D0B6D5ADFA4}" type="parTrans" cxnId="{8154D720-99E1-4900-B41E-47E5F50BE149}">
      <dgm:prSet/>
      <dgm:spPr/>
      <dgm:t>
        <a:bodyPr/>
        <a:lstStyle/>
        <a:p>
          <a:endParaRPr lang="ru-RU" sz="1800" b="0"/>
        </a:p>
      </dgm:t>
    </dgm:pt>
    <dgm:pt modelId="{7F7F8E9F-AD0D-4504-83FE-A6DC1415A1B3}" type="sibTrans" cxnId="{8154D720-99E1-4900-B41E-47E5F50BE149}">
      <dgm:prSet/>
      <dgm:spPr/>
      <dgm:t>
        <a:bodyPr/>
        <a:lstStyle/>
        <a:p>
          <a:endParaRPr lang="ru-RU" sz="1800" b="0"/>
        </a:p>
      </dgm:t>
    </dgm:pt>
    <dgm:pt modelId="{1E5E8D1C-193E-4793-BC20-F547DEECFAFF}">
      <dgm:prSet phldrT="[Текст]" custT="1"/>
      <dgm:spPr/>
      <dgm:t>
        <a:bodyPr/>
        <a:lstStyle/>
        <a:p>
          <a:pPr algn="l"/>
          <a:r>
            <a:rPr kumimoji="0" lang="ru-RU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Создание и организация деятельности студенческих </a:t>
          </a:r>
          <a:r>
            <a:rPr kumimoji="0" lang="ru-RU" sz="18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спортивных клубов</a:t>
          </a:r>
          <a:endParaRPr lang="ru-RU" sz="1800" b="0" u="none" dirty="0">
            <a:solidFill>
              <a:schemeClr val="tx1"/>
            </a:solidFill>
            <a:latin typeface="+mn-lt"/>
          </a:endParaRPr>
        </a:p>
      </dgm:t>
    </dgm:pt>
    <dgm:pt modelId="{D40BB048-4994-4A68-958B-6AFCE1517090}" type="parTrans" cxnId="{A59552AA-7A19-4FF0-9C34-AAAE1216AD80}">
      <dgm:prSet/>
      <dgm:spPr/>
      <dgm:t>
        <a:bodyPr/>
        <a:lstStyle/>
        <a:p>
          <a:endParaRPr lang="ru-RU" sz="1800" b="0"/>
        </a:p>
      </dgm:t>
    </dgm:pt>
    <dgm:pt modelId="{0A028AA0-0FC9-4ABE-AB41-22BC43C82D7E}" type="sibTrans" cxnId="{A59552AA-7A19-4FF0-9C34-AAAE1216AD80}">
      <dgm:prSet/>
      <dgm:spPr/>
      <dgm:t>
        <a:bodyPr/>
        <a:lstStyle/>
        <a:p>
          <a:endParaRPr lang="ru-RU" sz="1800" b="0"/>
        </a:p>
      </dgm:t>
    </dgm:pt>
    <dgm:pt modelId="{70DD2C1F-6F12-4C5B-87B7-9ED8CD3651A2}">
      <dgm:prSet phldrT="[Текст]" custT="1"/>
      <dgm:spPr/>
      <dgm:t>
        <a:bodyPr/>
        <a:lstStyle/>
        <a:p>
          <a:pPr algn="l"/>
          <a:r>
            <a:rPr kumimoji="0" lang="ru-RU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Организация и проведение спортивно-массовых мероприятий</a:t>
          </a:r>
          <a:endParaRPr lang="ru-RU" sz="1800" b="0" dirty="0">
            <a:solidFill>
              <a:schemeClr val="tx1"/>
            </a:solidFill>
            <a:latin typeface="+mn-lt"/>
          </a:endParaRPr>
        </a:p>
      </dgm:t>
    </dgm:pt>
    <dgm:pt modelId="{B3CA437A-AD05-4265-956C-24F85B08E028}" type="parTrans" cxnId="{DA1FFF8B-5DB1-40FB-8AF0-2F9596A6187E}">
      <dgm:prSet/>
      <dgm:spPr/>
      <dgm:t>
        <a:bodyPr/>
        <a:lstStyle/>
        <a:p>
          <a:endParaRPr lang="ru-RU" sz="1800" b="0"/>
        </a:p>
      </dgm:t>
    </dgm:pt>
    <dgm:pt modelId="{A29ED5D0-881F-4E87-BB25-D8E14C536131}" type="sibTrans" cxnId="{DA1FFF8B-5DB1-40FB-8AF0-2F9596A6187E}">
      <dgm:prSet/>
      <dgm:spPr/>
      <dgm:t>
        <a:bodyPr/>
        <a:lstStyle/>
        <a:p>
          <a:endParaRPr lang="ru-RU" sz="1800" b="0"/>
        </a:p>
      </dgm:t>
    </dgm:pt>
    <dgm:pt modelId="{18C8E7E4-2D0B-4B71-B9E3-CCF66062AE2E}">
      <dgm:prSet phldrT="[Текст]" custT="1"/>
      <dgm:spPr/>
      <dgm:t>
        <a:bodyPr/>
        <a:lstStyle/>
        <a:p>
          <a:r>
            <a:rPr lang="ru-RU" sz="1800" b="0" dirty="0">
              <a:latin typeface="+mn-lt"/>
            </a:rPr>
            <a:t> Формирование Реестра ССК</a:t>
          </a:r>
        </a:p>
      </dgm:t>
    </dgm:pt>
    <dgm:pt modelId="{C2DD627D-292F-4633-A49E-4129F1EDD5D2}" type="parTrans" cxnId="{3297D694-243F-438D-A941-4982DFAB6D97}">
      <dgm:prSet/>
      <dgm:spPr/>
      <dgm:t>
        <a:bodyPr/>
        <a:lstStyle/>
        <a:p>
          <a:endParaRPr lang="ru-RU" sz="1800" b="0"/>
        </a:p>
      </dgm:t>
    </dgm:pt>
    <dgm:pt modelId="{B8641280-8E5B-4AD4-8654-DD6AB24C2FF4}" type="sibTrans" cxnId="{3297D694-243F-438D-A941-4982DFAB6D97}">
      <dgm:prSet/>
      <dgm:spPr/>
      <dgm:t>
        <a:bodyPr/>
        <a:lstStyle/>
        <a:p>
          <a:endParaRPr lang="ru-RU" sz="1800" b="0"/>
        </a:p>
      </dgm:t>
    </dgm:pt>
    <dgm:pt modelId="{886311E5-B9DC-47D8-9F29-84D069956258}">
      <dgm:prSet phldrT="[Текст]" custT="1"/>
      <dgm:spPr/>
      <dgm:t>
        <a:bodyPr/>
        <a:lstStyle/>
        <a:p>
          <a:pPr algn="l"/>
          <a:r>
            <a:rPr lang="ru-RU" sz="1800" b="0" dirty="0" err="1">
              <a:solidFill>
                <a:schemeClr val="tx1"/>
              </a:solidFill>
              <a:latin typeface="+mn-lt"/>
            </a:rPr>
            <a:t>Профориентационная</a:t>
          </a:r>
          <a:r>
            <a:rPr lang="ru-RU" sz="1800" b="0" dirty="0">
              <a:solidFill>
                <a:schemeClr val="tx1"/>
              </a:solidFill>
              <a:latin typeface="+mn-lt"/>
            </a:rPr>
            <a:t> деятельность по направлению «Физическая культура и спорт в образовании»</a:t>
          </a:r>
        </a:p>
      </dgm:t>
    </dgm:pt>
    <dgm:pt modelId="{CC182BA9-D755-4E0B-ABBB-8EA3FFD4D9E1}" type="parTrans" cxnId="{E3B2B302-97AE-4108-8CEC-A7492EA79711}">
      <dgm:prSet/>
      <dgm:spPr/>
      <dgm:t>
        <a:bodyPr/>
        <a:lstStyle/>
        <a:p>
          <a:endParaRPr lang="ru-RU" sz="1800" b="0"/>
        </a:p>
      </dgm:t>
    </dgm:pt>
    <dgm:pt modelId="{EB2A844E-07A9-4FC1-BB6C-D9CD85A1BC10}" type="sibTrans" cxnId="{E3B2B302-97AE-4108-8CEC-A7492EA79711}">
      <dgm:prSet/>
      <dgm:spPr/>
      <dgm:t>
        <a:bodyPr/>
        <a:lstStyle/>
        <a:p>
          <a:endParaRPr lang="ru-RU" sz="1800" b="0"/>
        </a:p>
      </dgm:t>
    </dgm:pt>
    <dgm:pt modelId="{8D656A2A-DFDB-4A2C-A02B-5E7741B6EFCC}">
      <dgm:prSet phldrT="[Текст]" custT="1"/>
      <dgm:spPr/>
      <dgm:t>
        <a:bodyPr/>
        <a:lstStyle/>
        <a:p>
          <a:pPr algn="l"/>
          <a:r>
            <a:rPr kumimoji="0" lang="ru-RU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Подготовка к профессиональным конкурсам по направлению физическая культура и спорт в образовании</a:t>
          </a:r>
          <a:endParaRPr lang="ru-RU" sz="1800" b="0" dirty="0">
            <a:solidFill>
              <a:schemeClr val="tx1"/>
            </a:solidFill>
            <a:latin typeface="+mn-lt"/>
          </a:endParaRPr>
        </a:p>
      </dgm:t>
    </dgm:pt>
    <dgm:pt modelId="{E78595F5-8830-4C76-A936-7DCE1A67FBDB}" type="parTrans" cxnId="{288151AB-C6AB-4159-9FC9-B5107EE9CC1E}">
      <dgm:prSet/>
      <dgm:spPr/>
      <dgm:t>
        <a:bodyPr/>
        <a:lstStyle/>
        <a:p>
          <a:endParaRPr lang="ru-RU" sz="1800" b="0"/>
        </a:p>
      </dgm:t>
    </dgm:pt>
    <dgm:pt modelId="{A8B1C952-612B-4FCA-8D0D-CEB4EFE1FC15}" type="sibTrans" cxnId="{288151AB-C6AB-4159-9FC9-B5107EE9CC1E}">
      <dgm:prSet/>
      <dgm:spPr/>
      <dgm:t>
        <a:bodyPr/>
        <a:lstStyle/>
        <a:p>
          <a:endParaRPr lang="ru-RU" sz="1800" b="0"/>
        </a:p>
      </dgm:t>
    </dgm:pt>
    <dgm:pt modelId="{84B1EEE3-466E-461F-9DD8-2DC57BF374C6}">
      <dgm:prSet phldrT="[Текст]" custT="1"/>
      <dgm:spPr/>
      <dgm:t>
        <a:bodyPr/>
        <a:lstStyle/>
        <a:p>
          <a:pPr algn="l"/>
          <a:r>
            <a:rPr kumimoji="0" lang="ru-RU" sz="18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Программы ПК в рамках взаимодействия с общероссийскими общественными федерациями по видам спорта </a:t>
          </a:r>
          <a:endParaRPr lang="ru-RU" sz="1800" b="0" dirty="0">
            <a:solidFill>
              <a:schemeClr val="tx1"/>
            </a:solidFill>
            <a:latin typeface="+mn-lt"/>
          </a:endParaRPr>
        </a:p>
      </dgm:t>
    </dgm:pt>
    <dgm:pt modelId="{08FC9961-4CBE-4477-A6B7-893681F615DF}" type="parTrans" cxnId="{29154BA7-BC49-4B88-8608-83D80CB8F09C}">
      <dgm:prSet/>
      <dgm:spPr/>
      <dgm:t>
        <a:bodyPr/>
        <a:lstStyle/>
        <a:p>
          <a:endParaRPr lang="ru-RU" sz="1800" b="0"/>
        </a:p>
      </dgm:t>
    </dgm:pt>
    <dgm:pt modelId="{8B647A1F-84AB-47D1-A87D-B63A4C047866}" type="sibTrans" cxnId="{29154BA7-BC49-4B88-8608-83D80CB8F09C}">
      <dgm:prSet/>
      <dgm:spPr/>
      <dgm:t>
        <a:bodyPr/>
        <a:lstStyle/>
        <a:p>
          <a:endParaRPr lang="ru-RU" sz="1800" b="0"/>
        </a:p>
      </dgm:t>
    </dgm:pt>
    <dgm:pt modelId="{F24A1254-A8CD-490B-9745-263493265E4F}">
      <dgm:prSet custT="1"/>
      <dgm:spPr>
        <a:solidFill>
          <a:srgbClr val="002060"/>
        </a:solidFill>
      </dgm:spPr>
      <dgm:t>
        <a:bodyPr/>
        <a:lstStyle/>
        <a:p>
          <a:r>
            <a:rPr lang="ru-RU" sz="1800" b="0" dirty="0"/>
            <a:t>Конференции/  Круглые столы /Образовательные программы </a:t>
          </a:r>
        </a:p>
      </dgm:t>
    </dgm:pt>
    <dgm:pt modelId="{BB1AD9FC-A01B-4302-B775-7F5F8AFA118D}" type="parTrans" cxnId="{B1447228-3104-4A79-A4E3-9CB22F9B2611}">
      <dgm:prSet/>
      <dgm:spPr/>
      <dgm:t>
        <a:bodyPr/>
        <a:lstStyle/>
        <a:p>
          <a:endParaRPr lang="ru-RU" sz="1800" b="0"/>
        </a:p>
      </dgm:t>
    </dgm:pt>
    <dgm:pt modelId="{ADB4262E-00C6-4C3E-8A07-D0831F5B07F7}" type="sibTrans" cxnId="{B1447228-3104-4A79-A4E3-9CB22F9B2611}">
      <dgm:prSet/>
      <dgm:spPr/>
      <dgm:t>
        <a:bodyPr/>
        <a:lstStyle/>
        <a:p>
          <a:endParaRPr lang="ru-RU" sz="1800" b="0"/>
        </a:p>
      </dgm:t>
    </dgm:pt>
    <dgm:pt modelId="{8A4B36C2-5B64-4213-81FC-D60E6B605753}">
      <dgm:prSet custT="1"/>
      <dgm:spPr/>
      <dgm:t>
        <a:bodyPr/>
        <a:lstStyle/>
        <a:p>
          <a:r>
            <a:rPr lang="ru-RU" sz="1800" b="0" dirty="0"/>
            <a:t>ММСО</a:t>
          </a:r>
        </a:p>
      </dgm:t>
    </dgm:pt>
    <dgm:pt modelId="{B0E3FDE4-DD4F-4DAA-9F70-32E98EFD0283}" type="parTrans" cxnId="{92A83008-C642-4CB6-9878-631E304CCAF3}">
      <dgm:prSet/>
      <dgm:spPr/>
      <dgm:t>
        <a:bodyPr/>
        <a:lstStyle/>
        <a:p>
          <a:endParaRPr lang="ru-RU" sz="1800" b="0"/>
        </a:p>
      </dgm:t>
    </dgm:pt>
    <dgm:pt modelId="{9EA7150F-FD1A-4968-AB69-7BABEEF191D3}" type="sibTrans" cxnId="{92A83008-C642-4CB6-9878-631E304CCAF3}">
      <dgm:prSet/>
      <dgm:spPr/>
      <dgm:t>
        <a:bodyPr/>
        <a:lstStyle/>
        <a:p>
          <a:endParaRPr lang="ru-RU" sz="1800" b="0"/>
        </a:p>
      </dgm:t>
    </dgm:pt>
    <dgm:pt modelId="{97282EB1-4624-4081-955E-96B70EEE35DB}">
      <dgm:prSet custT="1"/>
      <dgm:spPr/>
      <dgm:t>
        <a:bodyPr/>
        <a:lstStyle/>
        <a:p>
          <a:r>
            <a:rPr lang="ru-RU" sz="1800" b="0" dirty="0"/>
            <a:t> Форум «Здоровье Нации»  </a:t>
          </a:r>
        </a:p>
      </dgm:t>
    </dgm:pt>
    <dgm:pt modelId="{C56FB97E-5767-4471-98C7-FC35BB73E44D}" type="parTrans" cxnId="{E2379135-F06E-48F7-95EA-AAD74C347F43}">
      <dgm:prSet/>
      <dgm:spPr/>
      <dgm:t>
        <a:bodyPr/>
        <a:lstStyle/>
        <a:p>
          <a:endParaRPr lang="ru-RU"/>
        </a:p>
      </dgm:t>
    </dgm:pt>
    <dgm:pt modelId="{47007858-2720-4708-8040-8BBD55C990D3}" type="sibTrans" cxnId="{E2379135-F06E-48F7-95EA-AAD74C347F43}">
      <dgm:prSet/>
      <dgm:spPr/>
      <dgm:t>
        <a:bodyPr/>
        <a:lstStyle/>
        <a:p>
          <a:endParaRPr lang="ru-RU"/>
        </a:p>
      </dgm:t>
    </dgm:pt>
    <dgm:pt modelId="{77400C1F-41AD-4093-BC6B-ED6C1FAE6957}">
      <dgm:prSet phldrT="[Текст]" custT="1"/>
      <dgm:spPr/>
      <dgm:t>
        <a:bodyPr/>
        <a:lstStyle/>
        <a:p>
          <a:r>
            <a:rPr lang="ru-RU" sz="1800" b="0" i="0" u="none" dirty="0"/>
            <a:t>Всероссийский смотр-конкурс профессиональных образовательных организаций на лучшую организацию физкультурно-спортивной работы среди студентов</a:t>
          </a:r>
          <a:endParaRPr lang="ru-RU" sz="1800" b="0" dirty="0"/>
        </a:p>
      </dgm:t>
    </dgm:pt>
    <dgm:pt modelId="{ADA4800A-9ECB-4E4A-8A3D-BE49468E4512}" type="parTrans" cxnId="{F3D50BF6-CBC4-46CB-A3F1-DF6D307B874F}">
      <dgm:prSet/>
      <dgm:spPr/>
      <dgm:t>
        <a:bodyPr/>
        <a:lstStyle/>
        <a:p>
          <a:endParaRPr lang="ru-RU"/>
        </a:p>
      </dgm:t>
    </dgm:pt>
    <dgm:pt modelId="{D6FB4A19-9E75-4F64-9337-B49C52CBCFA4}" type="sibTrans" cxnId="{F3D50BF6-CBC4-46CB-A3F1-DF6D307B874F}">
      <dgm:prSet/>
      <dgm:spPr/>
      <dgm:t>
        <a:bodyPr/>
        <a:lstStyle/>
        <a:p>
          <a:endParaRPr lang="ru-RU"/>
        </a:p>
      </dgm:t>
    </dgm:pt>
    <dgm:pt modelId="{88CEA52A-C7DE-427A-8B88-E1842FA7590B}">
      <dgm:prSet phldrT="[Текст]" custT="1"/>
      <dgm:spPr/>
      <dgm:t>
        <a:bodyPr/>
        <a:lstStyle/>
        <a:p>
          <a:pPr algn="ctr"/>
          <a:r>
            <a:rPr lang="ru-RU" sz="1800" b="0" dirty="0">
              <a:solidFill>
                <a:srgbClr val="002060"/>
              </a:solidFill>
              <a:latin typeface="+mn-lt"/>
            </a:rPr>
            <a:t>           </a:t>
          </a:r>
          <a:r>
            <a:rPr lang="en-US" sz="1800" b="0" dirty="0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https://</a:t>
          </a:r>
          <a:r>
            <a:rPr lang="ru-RU" sz="1800" b="0" dirty="0" err="1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еип-фкис.рф</a:t>
          </a:r>
          <a:r>
            <a:rPr lang="ru-RU" sz="1800" b="0" dirty="0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/повышение-квалификации/</a:t>
          </a:r>
          <a:endParaRPr lang="ru-RU" sz="1800" b="0" dirty="0">
            <a:solidFill>
              <a:srgbClr val="002060"/>
            </a:solidFill>
            <a:latin typeface="+mn-lt"/>
          </a:endParaRPr>
        </a:p>
      </dgm:t>
    </dgm:pt>
    <dgm:pt modelId="{A67DC434-9062-49EA-9F93-1832CF3AB588}" type="parTrans" cxnId="{56689A62-82A8-4416-B164-1E52FF64DB55}">
      <dgm:prSet/>
      <dgm:spPr/>
      <dgm:t>
        <a:bodyPr/>
        <a:lstStyle/>
        <a:p>
          <a:endParaRPr lang="ru-RU"/>
        </a:p>
      </dgm:t>
    </dgm:pt>
    <dgm:pt modelId="{C8BF6200-F5F1-4729-BC55-1AC60DDFFF0C}" type="sibTrans" cxnId="{56689A62-82A8-4416-B164-1E52FF64DB55}">
      <dgm:prSet/>
      <dgm:spPr/>
      <dgm:t>
        <a:bodyPr/>
        <a:lstStyle/>
        <a:p>
          <a:endParaRPr lang="ru-RU"/>
        </a:p>
      </dgm:t>
    </dgm:pt>
    <dgm:pt modelId="{E8B4DD56-EBBA-4157-9FFE-47C8F831C6CF}">
      <dgm:prSet custT="1"/>
      <dgm:spPr/>
      <dgm:t>
        <a:bodyPr/>
        <a:lstStyle/>
        <a:p>
          <a:pPr algn="l"/>
          <a:endParaRPr lang="ru-RU" sz="1800" b="0" dirty="0">
            <a:solidFill>
              <a:schemeClr val="tx1"/>
            </a:solidFill>
            <a:latin typeface="+mn-lt"/>
          </a:endParaRPr>
        </a:p>
      </dgm:t>
    </dgm:pt>
    <dgm:pt modelId="{AACA5E78-1765-42A7-9844-0F6417B910CA}" type="parTrans" cxnId="{88836491-A3BB-4AE1-956B-70A9605A4B42}">
      <dgm:prSet/>
      <dgm:spPr/>
      <dgm:t>
        <a:bodyPr/>
        <a:lstStyle/>
        <a:p>
          <a:endParaRPr lang="ru-RU"/>
        </a:p>
      </dgm:t>
    </dgm:pt>
    <dgm:pt modelId="{96A921F4-0343-4601-8059-25FD87F6189A}" type="sibTrans" cxnId="{88836491-A3BB-4AE1-956B-70A9605A4B42}">
      <dgm:prSet/>
      <dgm:spPr/>
      <dgm:t>
        <a:bodyPr/>
        <a:lstStyle/>
        <a:p>
          <a:endParaRPr lang="ru-RU"/>
        </a:p>
      </dgm:t>
    </dgm:pt>
    <dgm:pt modelId="{0948FB81-99DF-494B-9A67-47AD5F654333}">
      <dgm:prSet phldrT="[Текст]" custT="1"/>
      <dgm:spPr/>
      <dgm:t>
        <a:bodyPr/>
        <a:lstStyle/>
        <a:p>
          <a:pPr algn="ctr"/>
          <a:endParaRPr lang="ru-RU" sz="1800" b="0" dirty="0">
            <a:solidFill>
              <a:srgbClr val="002060"/>
            </a:solidFill>
            <a:latin typeface="+mn-lt"/>
          </a:endParaRPr>
        </a:p>
      </dgm:t>
    </dgm:pt>
    <dgm:pt modelId="{5C4CE127-9C96-4080-9A59-AC9A03BC926F}" type="parTrans" cxnId="{68AD4393-17C0-4441-AAB4-3EAF932454FD}">
      <dgm:prSet/>
      <dgm:spPr/>
      <dgm:t>
        <a:bodyPr/>
        <a:lstStyle/>
        <a:p>
          <a:endParaRPr lang="ru-RU"/>
        </a:p>
      </dgm:t>
    </dgm:pt>
    <dgm:pt modelId="{980F533B-93F6-436A-A053-C0E01454613C}" type="sibTrans" cxnId="{68AD4393-17C0-4441-AAB4-3EAF932454FD}">
      <dgm:prSet/>
      <dgm:spPr/>
      <dgm:t>
        <a:bodyPr/>
        <a:lstStyle/>
        <a:p>
          <a:endParaRPr lang="ru-RU"/>
        </a:p>
      </dgm:t>
    </dgm:pt>
    <dgm:pt modelId="{7C6228CF-079C-4718-8392-2CF4BA3ECB0E}">
      <dgm:prSet phldrT="[Текст]" custT="1"/>
      <dgm:spPr/>
      <dgm:t>
        <a:bodyPr/>
        <a:lstStyle/>
        <a:p>
          <a:pPr algn="ctr"/>
          <a:endParaRPr lang="ru-RU" sz="1800" b="0" dirty="0">
            <a:solidFill>
              <a:srgbClr val="002060"/>
            </a:solidFill>
            <a:latin typeface="+mn-lt"/>
          </a:endParaRPr>
        </a:p>
      </dgm:t>
    </dgm:pt>
    <dgm:pt modelId="{853A34E0-7623-4A25-A50C-E5527F6A9186}" type="parTrans" cxnId="{7FBE9E01-EB2B-49C2-A584-5DC48D88C1CB}">
      <dgm:prSet/>
      <dgm:spPr/>
      <dgm:t>
        <a:bodyPr/>
        <a:lstStyle/>
        <a:p>
          <a:endParaRPr lang="ru-RU"/>
        </a:p>
      </dgm:t>
    </dgm:pt>
    <dgm:pt modelId="{8405F9D1-04E5-45E9-B7FD-2569D34068F6}" type="sibTrans" cxnId="{7FBE9E01-EB2B-49C2-A584-5DC48D88C1CB}">
      <dgm:prSet/>
      <dgm:spPr/>
      <dgm:t>
        <a:bodyPr/>
        <a:lstStyle/>
        <a:p>
          <a:endParaRPr lang="ru-RU"/>
        </a:p>
      </dgm:t>
    </dgm:pt>
    <dgm:pt modelId="{B1B9CF1C-572D-42DE-99B5-5B0DA46CAD27}" type="pres">
      <dgm:prSet presAssocID="{1A840441-5FCE-4CF2-82A3-EB9A2635056F}" presName="linear" presStyleCnt="0">
        <dgm:presLayoutVars>
          <dgm:animLvl val="lvl"/>
          <dgm:resizeHandles val="exact"/>
        </dgm:presLayoutVars>
      </dgm:prSet>
      <dgm:spPr/>
    </dgm:pt>
    <dgm:pt modelId="{B0AFB68D-56C5-4622-848A-EC687D4A83C6}" type="pres">
      <dgm:prSet presAssocID="{F24A1254-A8CD-490B-9745-263493265E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59F68F-CF7D-41B9-B2AF-BAA4866ED6BB}" type="pres">
      <dgm:prSet presAssocID="{F24A1254-A8CD-490B-9745-263493265E4F}" presName="childText" presStyleLbl="revTx" presStyleIdx="0" presStyleCnt="4">
        <dgm:presLayoutVars>
          <dgm:bulletEnabled val="1"/>
        </dgm:presLayoutVars>
      </dgm:prSet>
      <dgm:spPr/>
    </dgm:pt>
    <dgm:pt modelId="{27A278FB-7D2C-4056-8CDA-C8D81A67609E}" type="pres">
      <dgm:prSet presAssocID="{05A40BE9-B933-4187-AC6D-E0314927AB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CE5BD9-1551-41F9-B4AC-6CA180EB9D4A}" type="pres">
      <dgm:prSet presAssocID="{05A40BE9-B933-4187-AC6D-E0314927AB1E}" presName="childText" presStyleLbl="revTx" presStyleIdx="1" presStyleCnt="4">
        <dgm:presLayoutVars>
          <dgm:bulletEnabled val="1"/>
        </dgm:presLayoutVars>
      </dgm:prSet>
      <dgm:spPr/>
    </dgm:pt>
    <dgm:pt modelId="{3BB0ABAD-DF41-4EDC-83D1-40E9B4EFD0E5}" type="pres">
      <dgm:prSet presAssocID="{C7034245-A065-48AD-B354-419547AC76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0458B2-787E-4516-8D9E-EDB615EC1AC6}" type="pres">
      <dgm:prSet presAssocID="{C7034245-A065-48AD-B354-419547AC7609}" presName="childText" presStyleLbl="revTx" presStyleIdx="2" presStyleCnt="4">
        <dgm:presLayoutVars>
          <dgm:bulletEnabled val="1"/>
        </dgm:presLayoutVars>
      </dgm:prSet>
      <dgm:spPr/>
    </dgm:pt>
    <dgm:pt modelId="{FF3665E8-B3EA-4540-8513-ABC36F8A1F29}" type="pres">
      <dgm:prSet presAssocID="{FA766244-935D-407C-9CCF-7859D0919E6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CFBFD46-6CA0-4BF5-921F-7C4384A3581B}" type="pres">
      <dgm:prSet presAssocID="{FA766244-935D-407C-9CCF-7859D0919E6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FBE9E01-EB2B-49C2-A584-5DC48D88C1CB}" srcId="{FA766244-935D-407C-9CCF-7859D0919E6F}" destId="{7C6228CF-079C-4718-8392-2CF4BA3ECB0E}" srcOrd="6" destOrd="0" parTransId="{853A34E0-7623-4A25-A50C-E5527F6A9186}" sibTransId="{8405F9D1-04E5-45E9-B7FD-2569D34068F6}"/>
    <dgm:cxn modelId="{E3B2B302-97AE-4108-8CEC-A7492EA79711}" srcId="{FA766244-935D-407C-9CCF-7859D0919E6F}" destId="{886311E5-B9DC-47D8-9F29-84D069956258}" srcOrd="2" destOrd="0" parTransId="{CC182BA9-D755-4E0B-ABBB-8EA3FFD4D9E1}" sibTransId="{EB2A844E-07A9-4FC1-BB6C-D9CD85A1BC10}"/>
    <dgm:cxn modelId="{6BDF1E05-B613-468B-9FDE-29F5F16EF695}" type="presOf" srcId="{7C6228CF-079C-4718-8392-2CF4BA3ECB0E}" destId="{0CFBFD46-6CA0-4BF5-921F-7C4384A3581B}" srcOrd="0" destOrd="6" presId="urn:microsoft.com/office/officeart/2005/8/layout/vList2"/>
    <dgm:cxn modelId="{92A83008-C642-4CB6-9878-631E304CCAF3}" srcId="{F24A1254-A8CD-490B-9745-263493265E4F}" destId="{8A4B36C2-5B64-4213-81FC-D60E6B605753}" srcOrd="0" destOrd="0" parTransId="{B0E3FDE4-DD4F-4DAA-9F70-32E98EFD0283}" sibTransId="{9EA7150F-FD1A-4968-AB69-7BABEEF191D3}"/>
    <dgm:cxn modelId="{C5C34918-4A24-4BC9-B99B-F9CF0E71A73D}" type="presOf" srcId="{FA766244-935D-407C-9CCF-7859D0919E6F}" destId="{FF3665E8-B3EA-4540-8513-ABC36F8A1F29}" srcOrd="0" destOrd="0" presId="urn:microsoft.com/office/officeart/2005/8/layout/vList2"/>
    <dgm:cxn modelId="{8154D720-99E1-4900-B41E-47E5F50BE149}" srcId="{1A840441-5FCE-4CF2-82A3-EB9A2635056F}" destId="{FA766244-935D-407C-9CCF-7859D0919E6F}" srcOrd="3" destOrd="0" parTransId="{DD99C1EF-5B51-43B8-8761-7D0B6D5ADFA4}" sibTransId="{7F7F8E9F-AD0D-4504-83FE-A6DC1415A1B3}"/>
    <dgm:cxn modelId="{B1447228-3104-4A79-A4E3-9CB22F9B2611}" srcId="{1A840441-5FCE-4CF2-82A3-EB9A2635056F}" destId="{F24A1254-A8CD-490B-9745-263493265E4F}" srcOrd="0" destOrd="0" parTransId="{BB1AD9FC-A01B-4302-B775-7F5F8AFA118D}" sibTransId="{ADB4262E-00C6-4C3E-8A07-D0831F5B07F7}"/>
    <dgm:cxn modelId="{A9BB1D30-46BC-4198-B0D4-38018BB1F9A0}" type="presOf" srcId="{A4AFE391-D91B-4405-A684-E3244F9092BB}" destId="{F1CE5BD9-1551-41F9-B4AC-6CA180EB9D4A}" srcOrd="0" destOrd="2" presId="urn:microsoft.com/office/officeart/2005/8/layout/vList2"/>
    <dgm:cxn modelId="{0DC3F734-3190-4730-8D59-564D1CABD676}" srcId="{1A840441-5FCE-4CF2-82A3-EB9A2635056F}" destId="{05A40BE9-B933-4187-AC6D-E0314927AB1E}" srcOrd="1" destOrd="0" parTransId="{4ABD6842-64D8-4CE4-A3E3-D52C989AB59F}" sibTransId="{96764852-FFDC-4841-A3B6-4D5669D98D31}"/>
    <dgm:cxn modelId="{E2379135-F06E-48F7-95EA-AAD74C347F43}" srcId="{F24A1254-A8CD-490B-9745-263493265E4F}" destId="{97282EB1-4624-4081-955E-96B70EEE35DB}" srcOrd="1" destOrd="0" parTransId="{C56FB97E-5767-4471-98C7-FC35BB73E44D}" sibTransId="{47007858-2720-4708-8040-8BBD55C990D3}"/>
    <dgm:cxn modelId="{99B4BC61-3BF3-4F8E-9C64-6A8AFA202DBF}" type="presOf" srcId="{97282EB1-4624-4081-955E-96B70EEE35DB}" destId="{6359F68F-CF7D-41B9-B2AF-BAA4866ED6BB}" srcOrd="0" destOrd="1" presId="urn:microsoft.com/office/officeart/2005/8/layout/vList2"/>
    <dgm:cxn modelId="{55438C42-2EF0-4A2A-AEC9-F92596228122}" type="presOf" srcId="{0948FB81-99DF-494B-9A67-47AD5F654333}" destId="{0CFBFD46-6CA0-4BF5-921F-7C4384A3581B}" srcOrd="0" destOrd="7" presId="urn:microsoft.com/office/officeart/2005/8/layout/vList2"/>
    <dgm:cxn modelId="{56689A62-82A8-4416-B164-1E52FF64DB55}" srcId="{FA766244-935D-407C-9CCF-7859D0919E6F}" destId="{88CEA52A-C7DE-427A-8B88-E1842FA7590B}" srcOrd="5" destOrd="0" parTransId="{A67DC434-9062-49EA-9F93-1832CF3AB588}" sibTransId="{C8BF6200-F5F1-4729-BC55-1AC60DDFFF0C}"/>
    <dgm:cxn modelId="{F7C51C6D-8FF8-40BC-9593-764DECF205BD}" srcId="{05A40BE9-B933-4187-AC6D-E0314927AB1E}" destId="{A4AFE391-D91B-4405-A684-E3244F9092BB}" srcOrd="2" destOrd="0" parTransId="{AC8DAC2B-78ED-4476-A659-31FB547DC3EC}" sibTransId="{77E37E6A-BCF3-4AB5-90BE-EB5F57F51E6F}"/>
    <dgm:cxn modelId="{151C5C4E-10AD-4281-978F-5A84FD81A51F}" type="presOf" srcId="{8D656A2A-DFDB-4A2C-A02B-5E7741B6EFCC}" destId="{0CFBFD46-6CA0-4BF5-921F-7C4384A3581B}" srcOrd="0" destOrd="3" presId="urn:microsoft.com/office/officeart/2005/8/layout/vList2"/>
    <dgm:cxn modelId="{F3651650-2DB4-4781-BC73-423829E61CAA}" type="presOf" srcId="{8A4B36C2-5B64-4213-81FC-D60E6B605753}" destId="{6359F68F-CF7D-41B9-B2AF-BAA4866ED6BB}" srcOrd="0" destOrd="0" presId="urn:microsoft.com/office/officeart/2005/8/layout/vList2"/>
    <dgm:cxn modelId="{AA860251-9B2E-4E87-BD93-630D10451983}" type="presOf" srcId="{1A840441-5FCE-4CF2-82A3-EB9A2635056F}" destId="{B1B9CF1C-572D-42DE-99B5-5B0DA46CAD27}" srcOrd="0" destOrd="0" presId="urn:microsoft.com/office/officeart/2005/8/layout/vList2"/>
    <dgm:cxn modelId="{F83CCE51-30D7-4E2B-BAA6-F329906B334D}" type="presOf" srcId="{70DD2C1F-6F12-4C5B-87B7-9ED8CD3651A2}" destId="{0CFBFD46-6CA0-4BF5-921F-7C4384A3581B}" srcOrd="0" destOrd="1" presId="urn:microsoft.com/office/officeart/2005/8/layout/vList2"/>
    <dgm:cxn modelId="{AD798953-C926-4C55-9248-2D789F7C4574}" type="presOf" srcId="{84B1EEE3-466E-461F-9DD8-2DC57BF374C6}" destId="{0CFBFD46-6CA0-4BF5-921F-7C4384A3581B}" srcOrd="0" destOrd="4" presId="urn:microsoft.com/office/officeart/2005/8/layout/vList2"/>
    <dgm:cxn modelId="{2BCF5E7E-F9A5-4E06-9D99-C8CF58E3EF72}" type="presOf" srcId="{18C8E7E4-2D0B-4B71-B9E3-CCF66062AE2E}" destId="{F1CE5BD9-1551-41F9-B4AC-6CA180EB9D4A}" srcOrd="0" destOrd="1" presId="urn:microsoft.com/office/officeart/2005/8/layout/vList2"/>
    <dgm:cxn modelId="{DA1FFF8B-5DB1-40FB-8AF0-2F9596A6187E}" srcId="{FA766244-935D-407C-9CCF-7859D0919E6F}" destId="{70DD2C1F-6F12-4C5B-87B7-9ED8CD3651A2}" srcOrd="1" destOrd="0" parTransId="{B3CA437A-AD05-4265-956C-24F85B08E028}" sibTransId="{A29ED5D0-881F-4E87-BB25-D8E14C536131}"/>
    <dgm:cxn modelId="{1EA21690-ECA2-49C3-9B9D-A506939537BA}" type="presOf" srcId="{88CEA52A-C7DE-427A-8B88-E1842FA7590B}" destId="{0CFBFD46-6CA0-4BF5-921F-7C4384A3581B}" srcOrd="0" destOrd="5" presId="urn:microsoft.com/office/officeart/2005/8/layout/vList2"/>
    <dgm:cxn modelId="{8AAD5590-26C6-463E-A65D-DCB8F5B979C0}" type="presOf" srcId="{77400C1F-41AD-4093-BC6B-ED6C1FAE6957}" destId="{FB0458B2-787E-4516-8D9E-EDB615EC1AC6}" srcOrd="0" destOrd="0" presId="urn:microsoft.com/office/officeart/2005/8/layout/vList2"/>
    <dgm:cxn modelId="{88836491-A3BB-4AE1-956B-70A9605A4B42}" srcId="{FA766244-935D-407C-9CCF-7859D0919E6F}" destId="{E8B4DD56-EBBA-4157-9FFE-47C8F831C6CF}" srcOrd="8" destOrd="0" parTransId="{AACA5E78-1765-42A7-9844-0F6417B910CA}" sibTransId="{96A921F4-0343-4601-8059-25FD87F6189A}"/>
    <dgm:cxn modelId="{D6C0C592-D2D8-478B-A538-EF718173D12E}" type="presOf" srcId="{F24A1254-A8CD-490B-9745-263493265E4F}" destId="{B0AFB68D-56C5-4622-848A-EC687D4A83C6}" srcOrd="0" destOrd="0" presId="urn:microsoft.com/office/officeart/2005/8/layout/vList2"/>
    <dgm:cxn modelId="{68AD4393-17C0-4441-AAB4-3EAF932454FD}" srcId="{FA766244-935D-407C-9CCF-7859D0919E6F}" destId="{0948FB81-99DF-494B-9A67-47AD5F654333}" srcOrd="7" destOrd="0" parTransId="{5C4CE127-9C96-4080-9A59-AC9A03BC926F}" sibTransId="{980F533B-93F6-436A-A053-C0E01454613C}"/>
    <dgm:cxn modelId="{3297D694-243F-438D-A941-4982DFAB6D97}" srcId="{05A40BE9-B933-4187-AC6D-E0314927AB1E}" destId="{18C8E7E4-2D0B-4B71-B9E3-CCF66062AE2E}" srcOrd="1" destOrd="0" parTransId="{C2DD627D-292F-4633-A49E-4129F1EDD5D2}" sibTransId="{B8641280-8E5B-4AD4-8654-DD6AB24C2FF4}"/>
    <dgm:cxn modelId="{157497A4-10D7-41A1-A4F7-DC1875DEB62D}" type="presOf" srcId="{886311E5-B9DC-47D8-9F29-84D069956258}" destId="{0CFBFD46-6CA0-4BF5-921F-7C4384A3581B}" srcOrd="0" destOrd="2" presId="urn:microsoft.com/office/officeart/2005/8/layout/vList2"/>
    <dgm:cxn modelId="{29154BA7-BC49-4B88-8608-83D80CB8F09C}" srcId="{FA766244-935D-407C-9CCF-7859D0919E6F}" destId="{84B1EEE3-466E-461F-9DD8-2DC57BF374C6}" srcOrd="4" destOrd="0" parTransId="{08FC9961-4CBE-4477-A6B7-893681F615DF}" sibTransId="{8B647A1F-84AB-47D1-A87D-B63A4C047866}"/>
    <dgm:cxn modelId="{594994A9-23FC-4D8D-8C4A-53DFC7D980C6}" type="presOf" srcId="{1E5E8D1C-193E-4793-BC20-F547DEECFAFF}" destId="{0CFBFD46-6CA0-4BF5-921F-7C4384A3581B}" srcOrd="0" destOrd="0" presId="urn:microsoft.com/office/officeart/2005/8/layout/vList2"/>
    <dgm:cxn modelId="{A59552AA-7A19-4FF0-9C34-AAAE1216AD80}" srcId="{FA766244-935D-407C-9CCF-7859D0919E6F}" destId="{1E5E8D1C-193E-4793-BC20-F547DEECFAFF}" srcOrd="0" destOrd="0" parTransId="{D40BB048-4994-4A68-958B-6AFCE1517090}" sibTransId="{0A028AA0-0FC9-4ABE-AB41-22BC43C82D7E}"/>
    <dgm:cxn modelId="{288151AB-C6AB-4159-9FC9-B5107EE9CC1E}" srcId="{FA766244-935D-407C-9CCF-7859D0919E6F}" destId="{8D656A2A-DFDB-4A2C-A02B-5E7741B6EFCC}" srcOrd="3" destOrd="0" parTransId="{E78595F5-8830-4C76-A936-7DCE1A67FBDB}" sibTransId="{A8B1C952-612B-4FCA-8D0D-CEB4EFE1FC15}"/>
    <dgm:cxn modelId="{A0791DAD-68F0-40EB-BB67-8DD567EC4F18}" srcId="{05A40BE9-B933-4187-AC6D-E0314927AB1E}" destId="{B0AA5EA4-2B4E-4B34-BFAD-6979834F2F97}" srcOrd="0" destOrd="0" parTransId="{90D0B9DC-A5E4-488D-86D6-7509DBA06889}" sibTransId="{55F59B56-38FD-4132-8DB7-65E61B0B8B0E}"/>
    <dgm:cxn modelId="{F717A0CF-6F87-4309-825A-37D4AAFFB417}" type="presOf" srcId="{B0AA5EA4-2B4E-4B34-BFAD-6979834F2F97}" destId="{F1CE5BD9-1551-41F9-B4AC-6CA180EB9D4A}" srcOrd="0" destOrd="0" presId="urn:microsoft.com/office/officeart/2005/8/layout/vList2"/>
    <dgm:cxn modelId="{1CEF76DB-3328-4760-8841-82809390E33B}" type="presOf" srcId="{E8B4DD56-EBBA-4157-9FFE-47C8F831C6CF}" destId="{0CFBFD46-6CA0-4BF5-921F-7C4384A3581B}" srcOrd="0" destOrd="8" presId="urn:microsoft.com/office/officeart/2005/8/layout/vList2"/>
    <dgm:cxn modelId="{6C40CCED-C4F2-4ECF-ACE4-8380BB1B8488}" type="presOf" srcId="{C7034245-A065-48AD-B354-419547AC7609}" destId="{3BB0ABAD-DF41-4EDC-83D1-40E9B4EFD0E5}" srcOrd="0" destOrd="0" presId="urn:microsoft.com/office/officeart/2005/8/layout/vList2"/>
    <dgm:cxn modelId="{DDF652EF-0545-4D8D-8B79-F3E31AEF3F20}" srcId="{1A840441-5FCE-4CF2-82A3-EB9A2635056F}" destId="{C7034245-A065-48AD-B354-419547AC7609}" srcOrd="2" destOrd="0" parTransId="{C8A3EAA7-4C76-4312-9B0B-FB1E1B52D614}" sibTransId="{9D582DD6-D12A-43EF-AA1B-D87253FDADB8}"/>
    <dgm:cxn modelId="{881B7FF3-8C5C-450A-B800-1BA725B93A9D}" type="presOf" srcId="{05A40BE9-B933-4187-AC6D-E0314927AB1E}" destId="{27A278FB-7D2C-4056-8CDA-C8D81A67609E}" srcOrd="0" destOrd="0" presId="urn:microsoft.com/office/officeart/2005/8/layout/vList2"/>
    <dgm:cxn modelId="{F3D50BF6-CBC4-46CB-A3F1-DF6D307B874F}" srcId="{C7034245-A065-48AD-B354-419547AC7609}" destId="{77400C1F-41AD-4093-BC6B-ED6C1FAE6957}" srcOrd="0" destOrd="0" parTransId="{ADA4800A-9ECB-4E4A-8A3D-BE49468E4512}" sibTransId="{D6FB4A19-9E75-4F64-9337-B49C52CBCFA4}"/>
    <dgm:cxn modelId="{73533A3C-F720-43E2-BEE1-57C7F6C96B59}" type="presParOf" srcId="{B1B9CF1C-572D-42DE-99B5-5B0DA46CAD27}" destId="{B0AFB68D-56C5-4622-848A-EC687D4A83C6}" srcOrd="0" destOrd="0" presId="urn:microsoft.com/office/officeart/2005/8/layout/vList2"/>
    <dgm:cxn modelId="{AA1EE583-03F1-4845-9ACD-E26FBFC25F1A}" type="presParOf" srcId="{B1B9CF1C-572D-42DE-99B5-5B0DA46CAD27}" destId="{6359F68F-CF7D-41B9-B2AF-BAA4866ED6BB}" srcOrd="1" destOrd="0" presId="urn:microsoft.com/office/officeart/2005/8/layout/vList2"/>
    <dgm:cxn modelId="{B2D419D0-034C-4988-9B4E-E21BC5DF82E7}" type="presParOf" srcId="{B1B9CF1C-572D-42DE-99B5-5B0DA46CAD27}" destId="{27A278FB-7D2C-4056-8CDA-C8D81A67609E}" srcOrd="2" destOrd="0" presId="urn:microsoft.com/office/officeart/2005/8/layout/vList2"/>
    <dgm:cxn modelId="{E47D55F1-9E75-4E38-850C-FAFD15AD4623}" type="presParOf" srcId="{B1B9CF1C-572D-42DE-99B5-5B0DA46CAD27}" destId="{F1CE5BD9-1551-41F9-B4AC-6CA180EB9D4A}" srcOrd="3" destOrd="0" presId="urn:microsoft.com/office/officeart/2005/8/layout/vList2"/>
    <dgm:cxn modelId="{4D149BA0-301C-4D70-BF8D-19D66F0C3E9B}" type="presParOf" srcId="{B1B9CF1C-572D-42DE-99B5-5B0DA46CAD27}" destId="{3BB0ABAD-DF41-4EDC-83D1-40E9B4EFD0E5}" srcOrd="4" destOrd="0" presId="urn:microsoft.com/office/officeart/2005/8/layout/vList2"/>
    <dgm:cxn modelId="{8AA1C919-7EAD-4D9A-94C9-8B5CA634E3EF}" type="presParOf" srcId="{B1B9CF1C-572D-42DE-99B5-5B0DA46CAD27}" destId="{FB0458B2-787E-4516-8D9E-EDB615EC1AC6}" srcOrd="5" destOrd="0" presId="urn:microsoft.com/office/officeart/2005/8/layout/vList2"/>
    <dgm:cxn modelId="{2607BAAD-3A5F-4655-B27B-71BE776DEA3B}" type="presParOf" srcId="{B1B9CF1C-572D-42DE-99B5-5B0DA46CAD27}" destId="{FF3665E8-B3EA-4540-8513-ABC36F8A1F29}" srcOrd="6" destOrd="0" presId="urn:microsoft.com/office/officeart/2005/8/layout/vList2"/>
    <dgm:cxn modelId="{10ACD44E-4E14-4AD7-BC76-3B8058B197E6}" type="presParOf" srcId="{B1B9CF1C-572D-42DE-99B5-5B0DA46CAD27}" destId="{0CFBFD46-6CA0-4BF5-921F-7C4384A3581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8570-5417-498C-AD3B-E4FEE7305DCD}">
      <dsp:nvSpPr>
        <dsp:cNvPr id="0" name=""/>
        <dsp:cNvSpPr/>
      </dsp:nvSpPr>
      <dsp:spPr>
        <a:xfrm>
          <a:off x="3226" y="1114857"/>
          <a:ext cx="5275096" cy="6205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B1F71-E829-4646-AED2-AACD695CD138}">
      <dsp:nvSpPr>
        <dsp:cNvPr id="0" name=""/>
        <dsp:cNvSpPr/>
      </dsp:nvSpPr>
      <dsp:spPr>
        <a:xfrm>
          <a:off x="3226" y="1347929"/>
          <a:ext cx="387527" cy="3875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3177F-6BA6-4FE3-A09D-04DFB7C98B6A}">
      <dsp:nvSpPr>
        <dsp:cNvPr id="0" name=""/>
        <dsp:cNvSpPr/>
      </dsp:nvSpPr>
      <dsp:spPr>
        <a:xfrm>
          <a:off x="3226" y="0"/>
          <a:ext cx="5275096" cy="111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</a:rPr>
            <a:t>ПЕРЕЧЕНЬ ПОРУЧЕНИЙ ПРЕЗИДЕНТА РОССИЙСКОЙ ФЕДЕРАЦИИ  ПО ИТОГАМ ЗАСЕДАНИЯ СОВЕТА ПО РАЗВИТИЮ ФИЗИЧЕСКОЙ КУЛЬТУРЫ И СПОРТА  ОТ 22 НОЯБРЯ 2019 Г. ПР -2397 (П. 1 ПП. «Б» ЧАСТЬ 3)</a:t>
          </a:r>
          <a:endParaRPr lang="ru-RU" sz="180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3226" y="0"/>
        <a:ext cx="5275096" cy="1114857"/>
      </dsp:txXfrm>
    </dsp:sp>
    <dsp:sp modelId="{B6D824E0-5F1F-4D54-859E-802C3A371794}">
      <dsp:nvSpPr>
        <dsp:cNvPr id="0" name=""/>
        <dsp:cNvSpPr/>
      </dsp:nvSpPr>
      <dsp:spPr>
        <a:xfrm>
          <a:off x="3226" y="2251244"/>
          <a:ext cx="387518" cy="38751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5DD65-502E-4903-B836-C5ACEAEC449B}">
      <dsp:nvSpPr>
        <dsp:cNvPr id="0" name=""/>
        <dsp:cNvSpPr/>
      </dsp:nvSpPr>
      <dsp:spPr>
        <a:xfrm>
          <a:off x="372482" y="1993351"/>
          <a:ext cx="4905839" cy="90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spc="-21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от 16.03.2022 г.  № ДГ-667/06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spc="-21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«О формировании Единого всероссийского перечня (реестра) студенческих  спортивных клубов»</a:t>
          </a: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372482" y="1993351"/>
        <a:ext cx="4905839" cy="903305"/>
      </dsp:txXfrm>
    </dsp:sp>
    <dsp:sp modelId="{383B05A3-4CC2-4FA3-AFF2-D0D7133B0C1E}">
      <dsp:nvSpPr>
        <dsp:cNvPr id="0" name=""/>
        <dsp:cNvSpPr/>
      </dsp:nvSpPr>
      <dsp:spPr>
        <a:xfrm>
          <a:off x="3226" y="3154550"/>
          <a:ext cx="387518" cy="38751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04166-DE82-4206-96AA-3B3EF1C676E4}">
      <dsp:nvSpPr>
        <dsp:cNvPr id="0" name=""/>
        <dsp:cNvSpPr/>
      </dsp:nvSpPr>
      <dsp:spPr>
        <a:xfrm>
          <a:off x="372482" y="2896656"/>
          <a:ext cx="4905839" cy="90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spc="-211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ФГБУ «ФЦОМОФВ»</a:t>
          </a: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372482" y="2896656"/>
        <a:ext cx="4905839" cy="903305"/>
      </dsp:txXfrm>
    </dsp:sp>
    <dsp:sp modelId="{52796D76-AA24-4699-ADCF-D5B0DA37ABC6}">
      <dsp:nvSpPr>
        <dsp:cNvPr id="0" name=""/>
        <dsp:cNvSpPr/>
      </dsp:nvSpPr>
      <dsp:spPr>
        <a:xfrm>
          <a:off x="3226" y="4057856"/>
          <a:ext cx="387518" cy="38751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DD3E1-8F16-4959-A0C5-AF280B3FA56F}">
      <dsp:nvSpPr>
        <dsp:cNvPr id="0" name=""/>
        <dsp:cNvSpPr/>
      </dsp:nvSpPr>
      <dsp:spPr>
        <a:xfrm>
          <a:off x="372482" y="3799962"/>
          <a:ext cx="4905839" cy="90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+mn-lt"/>
            </a:rPr>
            <a:t>на 17 ноября 2022 г.</a:t>
          </a:r>
        </a:p>
      </dsp:txBody>
      <dsp:txXfrm>
        <a:off x="372482" y="3799962"/>
        <a:ext cx="4905839" cy="903305"/>
      </dsp:txXfrm>
    </dsp:sp>
    <dsp:sp modelId="{7F1F8D71-87CA-41FB-B26F-234B71ECD611}">
      <dsp:nvSpPr>
        <dsp:cNvPr id="0" name=""/>
        <dsp:cNvSpPr/>
      </dsp:nvSpPr>
      <dsp:spPr>
        <a:xfrm>
          <a:off x="5542077" y="1114857"/>
          <a:ext cx="5275096" cy="6205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AC5AB-CD38-476C-BACF-3A65F215B4B9}">
      <dsp:nvSpPr>
        <dsp:cNvPr id="0" name=""/>
        <dsp:cNvSpPr/>
      </dsp:nvSpPr>
      <dsp:spPr>
        <a:xfrm>
          <a:off x="5542077" y="1347929"/>
          <a:ext cx="387527" cy="38752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C8661-B59B-4D69-8B4A-2385B529129C}">
      <dsp:nvSpPr>
        <dsp:cNvPr id="0" name=""/>
        <dsp:cNvSpPr/>
      </dsp:nvSpPr>
      <dsp:spPr>
        <a:xfrm>
          <a:off x="5542077" y="0"/>
          <a:ext cx="5275096" cy="1114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2024 год - ЗАВЕРШЕНИЕ СОЗДАНИЯ  СТУДЕНЧЕСКИХ СПОРТИВНЫХ КЛУБОВ  ВО ВСЕХ ПРОФЕССИОНАЛЬНЫХ ОБРАЗОВАТЕЛЬНЫХ ОРГАНИЗАЦИЯХ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5542077" y="0"/>
        <a:ext cx="5275096" cy="1114857"/>
      </dsp:txXfrm>
    </dsp:sp>
    <dsp:sp modelId="{8F215B97-F52B-485A-854E-0A2B049FC7D1}">
      <dsp:nvSpPr>
        <dsp:cNvPr id="0" name=""/>
        <dsp:cNvSpPr/>
      </dsp:nvSpPr>
      <dsp:spPr>
        <a:xfrm>
          <a:off x="5542077" y="2251244"/>
          <a:ext cx="387518" cy="38751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CBD76-4268-404D-97D2-3FCD7D51BCBC}">
      <dsp:nvSpPr>
        <dsp:cNvPr id="0" name=""/>
        <dsp:cNvSpPr/>
      </dsp:nvSpPr>
      <dsp:spPr>
        <a:xfrm>
          <a:off x="5911334" y="1993351"/>
          <a:ext cx="4905839" cy="90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spc="-155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01 апреля  2022 г. – регистрация ССК</a:t>
          </a: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5911334" y="1993351"/>
        <a:ext cx="4905839" cy="903305"/>
      </dsp:txXfrm>
    </dsp:sp>
    <dsp:sp modelId="{F6930C55-6E89-44BA-8768-36AF018F395B}">
      <dsp:nvSpPr>
        <dsp:cNvPr id="0" name=""/>
        <dsp:cNvSpPr/>
      </dsp:nvSpPr>
      <dsp:spPr>
        <a:xfrm>
          <a:off x="5542077" y="3154550"/>
          <a:ext cx="387518" cy="38751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BE098-F43C-4649-9B31-B6A937EB33EE}">
      <dsp:nvSpPr>
        <dsp:cNvPr id="0" name=""/>
        <dsp:cNvSpPr/>
      </dsp:nvSpPr>
      <dsp:spPr>
        <a:xfrm>
          <a:off x="5911334" y="2896656"/>
          <a:ext cx="4905839" cy="90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spc="-155" dirty="0">
              <a:solidFill>
                <a:srgbClr val="002060"/>
              </a:solidFill>
              <a:latin typeface="+mn-lt"/>
              <a:ea typeface="Roboto" panose="02000000000000000000" pitchFamily="2" charset="0"/>
            </a:rPr>
            <a:t>Федеральный координатор    и ответственный исполнитель по формированию перечня (реестра)  студенческих спортивных клубов</a:t>
          </a: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5911334" y="2896656"/>
        <a:ext cx="4905839" cy="903305"/>
      </dsp:txXfrm>
    </dsp:sp>
    <dsp:sp modelId="{F75E45F3-2480-436B-B6AA-4940EB1CF2AF}">
      <dsp:nvSpPr>
        <dsp:cNvPr id="0" name=""/>
        <dsp:cNvSpPr/>
      </dsp:nvSpPr>
      <dsp:spPr>
        <a:xfrm>
          <a:off x="5542077" y="4057856"/>
          <a:ext cx="387518" cy="38751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3CDAB-AB7B-421F-AE77-46F18EE3CE57}">
      <dsp:nvSpPr>
        <dsp:cNvPr id="0" name=""/>
        <dsp:cNvSpPr/>
      </dsp:nvSpPr>
      <dsp:spPr>
        <a:xfrm>
          <a:off x="5911334" y="3799962"/>
          <a:ext cx="4905839" cy="90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+mn-lt"/>
            </a:rPr>
            <a:t>Прошли регистрацию </a:t>
          </a:r>
          <a:r>
            <a:rPr lang="ru-RU" sz="1800" kern="1200">
              <a:solidFill>
                <a:srgbClr val="002060"/>
              </a:solidFill>
              <a:latin typeface="+mn-lt"/>
            </a:rPr>
            <a:t>на ЕИП-ФКИС-1 772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+mn-lt"/>
            </a:rPr>
            <a:t>Включены в Реестр – 1 164</a:t>
          </a:r>
        </a:p>
      </dsp:txBody>
      <dsp:txXfrm>
        <a:off x="5911334" y="3799962"/>
        <a:ext cx="4905839" cy="90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F7583-613A-4690-8E07-B5D064A90829}">
      <dsp:nvSpPr>
        <dsp:cNvPr id="0" name=""/>
        <dsp:cNvSpPr/>
      </dsp:nvSpPr>
      <dsp:spPr>
        <a:xfrm>
          <a:off x="415874" y="0"/>
          <a:ext cx="528619" cy="528619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82781-5749-4C78-BC94-87976701093E}">
      <dsp:nvSpPr>
        <dsp:cNvPr id="0" name=""/>
        <dsp:cNvSpPr/>
      </dsp:nvSpPr>
      <dsp:spPr>
        <a:xfrm>
          <a:off x="468736" y="52861"/>
          <a:ext cx="422895" cy="422895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BB03A-B2D5-408E-BACC-8FA94F688AC5}">
      <dsp:nvSpPr>
        <dsp:cNvPr id="0" name=""/>
        <dsp:cNvSpPr/>
      </dsp:nvSpPr>
      <dsp:spPr>
        <a:xfrm>
          <a:off x="1054623" y="528619"/>
          <a:ext cx="1563832" cy="222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Roboto" panose="02000000000000000000" pitchFamily="2" charset="0"/>
              <a:ea typeface="Roboto" panose="02000000000000000000" pitchFamily="2" charset="0"/>
            </a:rPr>
            <a:t>70%</a:t>
          </a:r>
          <a:endParaRPr lang="ru-RU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054623" y="528619"/>
        <a:ext cx="1563832" cy="2224607"/>
      </dsp:txXfrm>
    </dsp:sp>
    <dsp:sp modelId="{D6E81F4B-335C-4D87-975C-2B871681B9DE}">
      <dsp:nvSpPr>
        <dsp:cNvPr id="0" name=""/>
        <dsp:cNvSpPr/>
      </dsp:nvSpPr>
      <dsp:spPr>
        <a:xfrm>
          <a:off x="1054623" y="0"/>
          <a:ext cx="1563832" cy="52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Roboto" panose="02000000000000000000" pitchFamily="2" charset="0"/>
              <a:ea typeface="Roboto" panose="02000000000000000000" pitchFamily="2" charset="0"/>
            </a:rPr>
            <a:t>2022 год</a:t>
          </a:r>
          <a:endParaRPr lang="ru-RU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054623" y="0"/>
        <a:ext cx="1563832" cy="528619"/>
      </dsp:txXfrm>
    </dsp:sp>
    <dsp:sp modelId="{F4E35749-8D18-4CF4-A560-C3D90ABA2FC1}">
      <dsp:nvSpPr>
        <dsp:cNvPr id="0" name=""/>
        <dsp:cNvSpPr/>
      </dsp:nvSpPr>
      <dsp:spPr>
        <a:xfrm>
          <a:off x="2728585" y="0"/>
          <a:ext cx="528619" cy="528619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D70FA-7194-4777-94DE-D469CAD69DAA}">
      <dsp:nvSpPr>
        <dsp:cNvPr id="0" name=""/>
        <dsp:cNvSpPr/>
      </dsp:nvSpPr>
      <dsp:spPr>
        <a:xfrm>
          <a:off x="2781447" y="52861"/>
          <a:ext cx="422895" cy="4228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0D83F-4FBC-4675-9165-2D0EF66631FC}">
      <dsp:nvSpPr>
        <dsp:cNvPr id="0" name=""/>
        <dsp:cNvSpPr/>
      </dsp:nvSpPr>
      <dsp:spPr>
        <a:xfrm>
          <a:off x="3367333" y="528619"/>
          <a:ext cx="1563832" cy="222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Roboto" panose="02000000000000000000" pitchFamily="2" charset="0"/>
              <a:ea typeface="Roboto" panose="02000000000000000000" pitchFamily="2" charset="0"/>
            </a:rPr>
            <a:t>85%</a:t>
          </a:r>
          <a:endParaRPr lang="ru-RU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367333" y="528619"/>
        <a:ext cx="1563832" cy="2224607"/>
      </dsp:txXfrm>
    </dsp:sp>
    <dsp:sp modelId="{055D96F2-3273-4C9F-A0E6-7EFC28F782DE}">
      <dsp:nvSpPr>
        <dsp:cNvPr id="0" name=""/>
        <dsp:cNvSpPr/>
      </dsp:nvSpPr>
      <dsp:spPr>
        <a:xfrm>
          <a:off x="3367333" y="0"/>
          <a:ext cx="1563832" cy="52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Roboto" panose="02000000000000000000" pitchFamily="2" charset="0"/>
              <a:ea typeface="Roboto" panose="02000000000000000000" pitchFamily="2" charset="0"/>
            </a:rPr>
            <a:t>2023 год</a:t>
          </a:r>
          <a:endParaRPr lang="ru-RU" sz="22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367333" y="0"/>
        <a:ext cx="1563832" cy="528619"/>
      </dsp:txXfrm>
    </dsp:sp>
    <dsp:sp modelId="{58443622-DFE9-41B3-A941-124E9F73D5BF}">
      <dsp:nvSpPr>
        <dsp:cNvPr id="0" name=""/>
        <dsp:cNvSpPr/>
      </dsp:nvSpPr>
      <dsp:spPr>
        <a:xfrm>
          <a:off x="5041295" y="0"/>
          <a:ext cx="528619" cy="528619"/>
        </a:xfrm>
        <a:prstGeom prst="ellipse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DEFDF-C542-4FEF-B2A5-4A573C9BB7C2}">
      <dsp:nvSpPr>
        <dsp:cNvPr id="0" name=""/>
        <dsp:cNvSpPr/>
      </dsp:nvSpPr>
      <dsp:spPr>
        <a:xfrm>
          <a:off x="5094157" y="52861"/>
          <a:ext cx="422895" cy="4228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88091-A098-4EEF-A7A5-43247565DFAD}">
      <dsp:nvSpPr>
        <dsp:cNvPr id="0" name=""/>
        <dsp:cNvSpPr/>
      </dsp:nvSpPr>
      <dsp:spPr>
        <a:xfrm>
          <a:off x="5680044" y="528619"/>
          <a:ext cx="1563832" cy="222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Roboto" panose="02000000000000000000" pitchFamily="2" charset="0"/>
              <a:ea typeface="Roboto" panose="02000000000000000000" pitchFamily="2" charset="0"/>
            </a:rPr>
            <a:t>100%</a:t>
          </a:r>
        </a:p>
      </dsp:txBody>
      <dsp:txXfrm>
        <a:off x="5680044" y="528619"/>
        <a:ext cx="1563832" cy="2224607"/>
      </dsp:txXfrm>
    </dsp:sp>
    <dsp:sp modelId="{CBE2D7BC-3466-4AEA-8EB0-26A70D9BF71F}">
      <dsp:nvSpPr>
        <dsp:cNvPr id="0" name=""/>
        <dsp:cNvSpPr/>
      </dsp:nvSpPr>
      <dsp:spPr>
        <a:xfrm>
          <a:off x="5680044" y="0"/>
          <a:ext cx="1563832" cy="52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Roboto" panose="02000000000000000000" pitchFamily="2" charset="0"/>
              <a:ea typeface="Roboto" panose="02000000000000000000" pitchFamily="2" charset="0"/>
            </a:rPr>
            <a:t>2024 год</a:t>
          </a:r>
        </a:p>
      </dsp:txBody>
      <dsp:txXfrm>
        <a:off x="5680044" y="0"/>
        <a:ext cx="1563832" cy="528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AAB5-08FA-46B3-A34D-8E12B6798B42}">
      <dsp:nvSpPr>
        <dsp:cNvPr id="0" name=""/>
        <dsp:cNvSpPr/>
      </dsp:nvSpPr>
      <dsp:spPr>
        <a:xfrm>
          <a:off x="0" y="1318"/>
          <a:ext cx="10644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65998-790E-4D13-92EB-4E79FC857FEE}">
      <dsp:nvSpPr>
        <dsp:cNvPr id="0" name=""/>
        <dsp:cNvSpPr/>
      </dsp:nvSpPr>
      <dsp:spPr>
        <a:xfrm>
          <a:off x="0" y="1318"/>
          <a:ext cx="2128927" cy="269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1318"/>
        <a:ext cx="2128927" cy="2697572"/>
      </dsp:txXfrm>
    </dsp:sp>
    <dsp:sp modelId="{66452E71-0B69-41AD-906D-621048C6BE5E}">
      <dsp:nvSpPr>
        <dsp:cNvPr id="0" name=""/>
        <dsp:cNvSpPr/>
      </dsp:nvSpPr>
      <dsp:spPr>
        <a:xfrm>
          <a:off x="2288596" y="50712"/>
          <a:ext cx="8356040" cy="524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Разработаны методические рекомендации 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по созданию студенческих спортивных клубов в профессиональных образовательных организациях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50712"/>
        <a:ext cx="8356040" cy="524337"/>
      </dsp:txXfrm>
    </dsp:sp>
    <dsp:sp modelId="{30A66206-B3CA-40A4-ADD5-24B4856C6FEC}">
      <dsp:nvSpPr>
        <dsp:cNvPr id="0" name=""/>
        <dsp:cNvSpPr/>
      </dsp:nvSpPr>
      <dsp:spPr>
        <a:xfrm>
          <a:off x="2128927" y="575049"/>
          <a:ext cx="8515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2E532-7093-40A0-B915-82667127BA1B}">
      <dsp:nvSpPr>
        <dsp:cNvPr id="0" name=""/>
        <dsp:cNvSpPr/>
      </dsp:nvSpPr>
      <dsp:spPr>
        <a:xfrm>
          <a:off x="2288596" y="624443"/>
          <a:ext cx="8356040" cy="98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На постоянной основе </a:t>
          </a: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проводятся обучающие онлайн семинары 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(в формате ВКС) с субъектами РФ, по вопросам создания и координации деятельности студенческих спортивных клубов, в которых принимают участие представители и ответственные за формирование Реестра. 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624443"/>
        <a:ext cx="8356040" cy="987880"/>
      </dsp:txXfrm>
    </dsp:sp>
    <dsp:sp modelId="{35985666-90ED-44AA-9EDF-EC09A1568CE7}">
      <dsp:nvSpPr>
        <dsp:cNvPr id="0" name=""/>
        <dsp:cNvSpPr/>
      </dsp:nvSpPr>
      <dsp:spPr>
        <a:xfrm>
          <a:off x="2128927" y="1612324"/>
          <a:ext cx="8515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44500-D2AB-4812-813D-F73F2229380A}">
      <dsp:nvSpPr>
        <dsp:cNvPr id="0" name=""/>
        <dsp:cNvSpPr/>
      </dsp:nvSpPr>
      <dsp:spPr>
        <a:xfrm>
          <a:off x="2288596" y="1661718"/>
          <a:ext cx="8356040" cy="629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Разработана программа  повышения квалификации 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по созданию и организации деятельности студенческих спортивных клубов   (16 </a:t>
          </a: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акд.час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1661718"/>
        <a:ext cx="8356040" cy="629269"/>
      </dsp:txXfrm>
    </dsp:sp>
    <dsp:sp modelId="{A15BCC01-FD60-4EE4-901E-29E5D5632791}">
      <dsp:nvSpPr>
        <dsp:cNvPr id="0" name=""/>
        <dsp:cNvSpPr/>
      </dsp:nvSpPr>
      <dsp:spPr>
        <a:xfrm>
          <a:off x="2128927" y="2290988"/>
          <a:ext cx="8515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89AB7-CA12-4DAA-9D0C-3C6E380FD28F}">
      <dsp:nvSpPr>
        <dsp:cNvPr id="0" name=""/>
        <dsp:cNvSpPr/>
      </dsp:nvSpPr>
      <dsp:spPr>
        <a:xfrm>
          <a:off x="2288596" y="2340382"/>
          <a:ext cx="8356040" cy="30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Осуществляется </a:t>
          </a: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адресное сопровождение 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субъектов РФ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2340382"/>
        <a:ext cx="8356040" cy="307359"/>
      </dsp:txXfrm>
    </dsp:sp>
    <dsp:sp modelId="{F1FF3D49-4BE7-4272-A34A-A8840F657BF2}">
      <dsp:nvSpPr>
        <dsp:cNvPr id="0" name=""/>
        <dsp:cNvSpPr/>
      </dsp:nvSpPr>
      <dsp:spPr>
        <a:xfrm>
          <a:off x="2128927" y="2647741"/>
          <a:ext cx="85157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C438-4460-4D9C-9763-3D73C9CF0211}">
      <dsp:nvSpPr>
        <dsp:cNvPr id="0" name=""/>
        <dsp:cNvSpPr/>
      </dsp:nvSpPr>
      <dsp:spPr>
        <a:xfrm>
          <a:off x="0" y="321221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организация и проведение спортивных, физкультурных и оздоровительных мероприятий </a:t>
          </a:r>
          <a:br>
            <a:rPr lang="ru-RU" sz="1600" b="1" kern="1200" dirty="0"/>
          </a:br>
          <a:r>
            <a:rPr lang="ru-RU" sz="1600" b="1" kern="1200" dirty="0"/>
            <a:t>с обучающимися, в том числе </a:t>
          </a:r>
          <a:br>
            <a:rPr lang="ru-RU" sz="1600" b="1" kern="1200" dirty="0"/>
          </a:br>
          <a:r>
            <a:rPr lang="ru-RU" sz="1600" b="1" kern="1200" dirty="0"/>
            <a:t>с обучающимися </a:t>
          </a:r>
          <a:br>
            <a:rPr lang="ru-RU" sz="1600" b="1" kern="1200" dirty="0"/>
          </a:br>
          <a:r>
            <a:rPr lang="ru-RU" sz="1600" b="1" kern="1200" dirty="0"/>
            <a:t>с ограниченными возможностями здоровья </a:t>
          </a:r>
          <a:br>
            <a:rPr lang="ru-RU" sz="1600" b="1" kern="1200" dirty="0"/>
          </a:br>
          <a:r>
            <a:rPr lang="ru-RU" sz="1600" b="1" kern="1200" dirty="0"/>
            <a:t>и инвалидностью</a:t>
          </a:r>
        </a:p>
      </dsp:txBody>
      <dsp:txXfrm>
        <a:off x="0" y="321221"/>
        <a:ext cx="3547815" cy="2128688"/>
      </dsp:txXfrm>
    </dsp:sp>
    <dsp:sp modelId="{E622550D-19EA-4B5A-B9EB-58128CD12394}">
      <dsp:nvSpPr>
        <dsp:cNvPr id="0" name=""/>
        <dsp:cNvSpPr/>
      </dsp:nvSpPr>
      <dsp:spPr>
        <a:xfrm>
          <a:off x="3902596" y="321221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организация спортивной, физкультурной и оздоровительной работы </a:t>
          </a:r>
          <a:br>
            <a:rPr lang="ru-RU" sz="1600" b="1" kern="1200" dirty="0"/>
          </a:br>
          <a:r>
            <a:rPr lang="ru-RU" sz="1600" b="1" kern="1200" dirty="0"/>
            <a:t>с обучающимися, в том числе </a:t>
          </a:r>
          <a:br>
            <a:rPr lang="ru-RU" sz="1600" b="1" kern="1200" dirty="0"/>
          </a:br>
          <a:r>
            <a:rPr lang="ru-RU" sz="1600" b="1" kern="1200" dirty="0"/>
            <a:t>с обучающимися </a:t>
          </a:r>
          <a:br>
            <a:rPr lang="ru-RU" sz="1600" b="1" kern="1200" dirty="0"/>
          </a:br>
          <a:r>
            <a:rPr lang="ru-RU" sz="1600" b="1" kern="1200" dirty="0"/>
            <a:t>с ограниченными возможностями здоровья </a:t>
          </a:r>
          <a:br>
            <a:rPr lang="ru-RU" sz="1600" b="1" kern="1200" dirty="0"/>
          </a:br>
          <a:r>
            <a:rPr lang="ru-RU" sz="1600" b="1" kern="1200" dirty="0"/>
            <a:t>и инвалидностью</a:t>
          </a:r>
        </a:p>
      </dsp:txBody>
      <dsp:txXfrm>
        <a:off x="3902596" y="321221"/>
        <a:ext cx="3547815" cy="2128688"/>
      </dsp:txXfrm>
    </dsp:sp>
    <dsp:sp modelId="{BDDF89E2-DC88-4C1E-A810-91F5AA91203A}">
      <dsp:nvSpPr>
        <dsp:cNvPr id="0" name=""/>
        <dsp:cNvSpPr/>
      </dsp:nvSpPr>
      <dsp:spPr>
        <a:xfrm>
          <a:off x="7805193" y="321221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организация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спортивных секций</a:t>
          </a:r>
        </a:p>
      </dsp:txBody>
      <dsp:txXfrm>
        <a:off x="7805193" y="321221"/>
        <a:ext cx="3547815" cy="2128688"/>
      </dsp:txXfrm>
    </dsp:sp>
    <dsp:sp modelId="{F87767CC-B4A8-49D4-AE16-B2BC1B209E9E}">
      <dsp:nvSpPr>
        <dsp:cNvPr id="0" name=""/>
        <dsp:cNvSpPr/>
      </dsp:nvSpPr>
      <dsp:spPr>
        <a:xfrm>
          <a:off x="0" y="2804691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формирование и подготовка студенческих сборных команд </a:t>
          </a:r>
          <a:br>
            <a:rPr lang="ru-RU" sz="1600" b="1" kern="1200" dirty="0"/>
          </a:br>
          <a:r>
            <a:rPr lang="ru-RU" sz="1600" b="1" kern="1200" dirty="0"/>
            <a:t>по видам спорта для участия </a:t>
          </a:r>
          <a:br>
            <a:rPr lang="ru-RU" sz="1600" b="1" kern="1200" dirty="0"/>
          </a:br>
          <a:r>
            <a:rPr lang="ru-RU" sz="1600" b="1" kern="1200" dirty="0"/>
            <a:t>в спортивных, физкультурных </a:t>
          </a:r>
          <a:br>
            <a:rPr lang="ru-RU" sz="1600" b="1" kern="1200" dirty="0"/>
          </a:br>
          <a:r>
            <a:rPr lang="ru-RU" sz="1600" b="1" kern="1200" dirty="0"/>
            <a:t>и оздоровительных мероприятиях</a:t>
          </a:r>
        </a:p>
      </dsp:txBody>
      <dsp:txXfrm>
        <a:off x="0" y="2804691"/>
        <a:ext cx="3547815" cy="2128688"/>
      </dsp:txXfrm>
    </dsp:sp>
    <dsp:sp modelId="{62929857-74B0-4F77-8C6F-61ABC83F61CC}">
      <dsp:nvSpPr>
        <dsp:cNvPr id="0" name=""/>
        <dsp:cNvSpPr/>
      </dsp:nvSpPr>
      <dsp:spPr>
        <a:xfrm>
          <a:off x="3902596" y="2804691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обеспечение координации спортивных сборных команд </a:t>
          </a:r>
          <a:br>
            <a:rPr lang="ru-RU" sz="1600" b="1" kern="1200" dirty="0"/>
          </a:br>
          <a:r>
            <a:rPr lang="ru-RU" sz="1600" b="1" kern="1200" dirty="0"/>
            <a:t>и спортивных секций в ПОО</a:t>
          </a:r>
        </a:p>
      </dsp:txBody>
      <dsp:txXfrm>
        <a:off x="3902596" y="2804691"/>
        <a:ext cx="3547815" cy="2128688"/>
      </dsp:txXfrm>
    </dsp:sp>
    <dsp:sp modelId="{85F97E3A-EE0E-4FE0-B808-898FE75F22C6}">
      <dsp:nvSpPr>
        <dsp:cNvPr id="0" name=""/>
        <dsp:cNvSpPr/>
      </dsp:nvSpPr>
      <dsp:spPr>
        <a:xfrm>
          <a:off x="7805193" y="2804691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информационное сопровождение деятельности ССК и взаимодействие </a:t>
          </a:r>
          <a:br>
            <a:rPr lang="ru-RU" sz="1600" b="1" kern="1200" dirty="0"/>
          </a:br>
          <a:r>
            <a:rPr lang="ru-RU" sz="1600" b="1" kern="1200" dirty="0"/>
            <a:t>со средствами массовой информации</a:t>
          </a:r>
        </a:p>
      </dsp:txBody>
      <dsp:txXfrm>
        <a:off x="7805193" y="2804691"/>
        <a:ext cx="3547815" cy="2128688"/>
      </dsp:txXfrm>
    </dsp:sp>
    <dsp:sp modelId="{F6EC99AA-11B5-4615-9B5D-0D72BE0C364D}">
      <dsp:nvSpPr>
        <dsp:cNvPr id="0" name=""/>
        <dsp:cNvSpPr/>
      </dsp:nvSpPr>
      <dsp:spPr>
        <a:xfrm>
          <a:off x="1951298" y="5288162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организация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работы с болельщиками</a:t>
          </a:r>
        </a:p>
      </dsp:txBody>
      <dsp:txXfrm>
        <a:off x="1951298" y="5288162"/>
        <a:ext cx="3547815" cy="2128688"/>
      </dsp:txXfrm>
    </dsp:sp>
    <dsp:sp modelId="{0630CE21-C2E3-4F78-8F15-A28C8C6E19BE}">
      <dsp:nvSpPr>
        <dsp:cNvPr id="0" name=""/>
        <dsp:cNvSpPr/>
      </dsp:nvSpPr>
      <dsp:spPr>
        <a:xfrm>
          <a:off x="5853894" y="5288162"/>
          <a:ext cx="3547815" cy="2128688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продвижение ССК </a:t>
          </a:r>
          <a:br>
            <a:rPr lang="ru-RU" sz="1600" b="1" kern="1200" dirty="0"/>
          </a:br>
          <a:r>
            <a:rPr lang="ru-RU" sz="1600" b="1" kern="1200" dirty="0"/>
            <a:t>и студенческого спорта в ПОО</a:t>
          </a:r>
        </a:p>
      </dsp:txBody>
      <dsp:txXfrm>
        <a:off x="5853894" y="5288162"/>
        <a:ext cx="3547815" cy="2128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FB68D-56C5-4622-848A-EC687D4A83C6}">
      <dsp:nvSpPr>
        <dsp:cNvPr id="0" name=""/>
        <dsp:cNvSpPr/>
      </dsp:nvSpPr>
      <dsp:spPr>
        <a:xfrm>
          <a:off x="0" y="3484"/>
          <a:ext cx="11035855" cy="4492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Конференции/  Круглые столы /Образовательные программы </a:t>
          </a:r>
        </a:p>
      </dsp:txBody>
      <dsp:txXfrm>
        <a:off x="21932" y="25416"/>
        <a:ext cx="10991991" cy="405416"/>
      </dsp:txXfrm>
    </dsp:sp>
    <dsp:sp modelId="{6359F68F-CF7D-41B9-B2AF-BAA4866ED6BB}">
      <dsp:nvSpPr>
        <dsp:cNvPr id="0" name=""/>
        <dsp:cNvSpPr/>
      </dsp:nvSpPr>
      <dsp:spPr>
        <a:xfrm>
          <a:off x="0" y="452764"/>
          <a:ext cx="11035855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8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/>
            <a:t>ММСО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/>
            <a:t> Форум «Здоровье Нации»  </a:t>
          </a:r>
        </a:p>
      </dsp:txBody>
      <dsp:txXfrm>
        <a:off x="0" y="452764"/>
        <a:ext cx="11035855" cy="608580"/>
      </dsp:txXfrm>
    </dsp:sp>
    <dsp:sp modelId="{27A278FB-7D2C-4056-8CDA-C8D81A67609E}">
      <dsp:nvSpPr>
        <dsp:cNvPr id="0" name=""/>
        <dsp:cNvSpPr/>
      </dsp:nvSpPr>
      <dsp:spPr>
        <a:xfrm>
          <a:off x="0" y="1061344"/>
          <a:ext cx="11035855" cy="4492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Совещания/ Обучающие семинары </a:t>
          </a:r>
          <a:r>
            <a:rPr lang="en-US" sz="1800" kern="1200" dirty="0">
              <a:hlinkClick xmlns:r="http://schemas.openxmlformats.org/officeDocument/2006/relationships" r:id="rId1"/>
            </a:rPr>
            <a:t>https://xn--b1atfb1adk.xn--p1ai/activities/page745/page748/page750</a:t>
          </a:r>
          <a:endParaRPr lang="ru-RU" sz="1800" b="0" kern="1200" dirty="0"/>
        </a:p>
      </dsp:txBody>
      <dsp:txXfrm>
        <a:off x="21932" y="1083276"/>
        <a:ext cx="10991991" cy="405416"/>
      </dsp:txXfrm>
    </dsp:sp>
    <dsp:sp modelId="{F1CE5BD9-1551-41F9-B4AC-6CA180EB9D4A}">
      <dsp:nvSpPr>
        <dsp:cNvPr id="0" name=""/>
        <dsp:cNvSpPr/>
      </dsp:nvSpPr>
      <dsp:spPr>
        <a:xfrm>
          <a:off x="0" y="1510624"/>
          <a:ext cx="11035855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8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+mn-lt"/>
            </a:rPr>
            <a:t>Открытие студенческих спортивных клубов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+mn-lt"/>
            </a:rPr>
            <a:t> Формирование Реестра ССК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+mn-lt"/>
            </a:rPr>
            <a:t>Базовый курс по ЕИП-ФКИС</a:t>
          </a:r>
        </a:p>
      </dsp:txBody>
      <dsp:txXfrm>
        <a:off x="0" y="1510624"/>
        <a:ext cx="11035855" cy="919080"/>
      </dsp:txXfrm>
    </dsp:sp>
    <dsp:sp modelId="{3BB0ABAD-DF41-4EDC-83D1-40E9B4EFD0E5}">
      <dsp:nvSpPr>
        <dsp:cNvPr id="0" name=""/>
        <dsp:cNvSpPr/>
      </dsp:nvSpPr>
      <dsp:spPr>
        <a:xfrm>
          <a:off x="0" y="2429704"/>
          <a:ext cx="11035855" cy="4492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Конкурсы/  Акции</a:t>
          </a:r>
        </a:p>
      </dsp:txBody>
      <dsp:txXfrm>
        <a:off x="21932" y="2451636"/>
        <a:ext cx="10991991" cy="405416"/>
      </dsp:txXfrm>
    </dsp:sp>
    <dsp:sp modelId="{FB0458B2-787E-4516-8D9E-EDB615EC1AC6}">
      <dsp:nvSpPr>
        <dsp:cNvPr id="0" name=""/>
        <dsp:cNvSpPr/>
      </dsp:nvSpPr>
      <dsp:spPr>
        <a:xfrm>
          <a:off x="0" y="2878984"/>
          <a:ext cx="11035855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8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i="0" u="none" kern="1200" dirty="0"/>
            <a:t>Всероссийский смотр-конкурс профессиональных образовательных организаций на лучшую организацию физкультурно-спортивной работы среди студентов</a:t>
          </a:r>
          <a:endParaRPr lang="ru-RU" sz="1800" b="0" kern="1200" dirty="0"/>
        </a:p>
      </dsp:txBody>
      <dsp:txXfrm>
        <a:off x="0" y="2878984"/>
        <a:ext cx="11035855" cy="558900"/>
      </dsp:txXfrm>
    </dsp:sp>
    <dsp:sp modelId="{FF3665E8-B3EA-4540-8513-ABC36F8A1F29}">
      <dsp:nvSpPr>
        <dsp:cNvPr id="0" name=""/>
        <dsp:cNvSpPr/>
      </dsp:nvSpPr>
      <dsp:spPr>
        <a:xfrm>
          <a:off x="0" y="3437884"/>
          <a:ext cx="11035855" cy="4492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Курсы повышения квалификации  </a:t>
          </a:r>
          <a:r>
            <a:rPr lang="ru-RU" sz="1600" b="0" kern="1200" dirty="0">
              <a:solidFill>
                <a:schemeClr val="bg1"/>
              </a:solidFill>
            </a:rPr>
            <a:t>(</a:t>
          </a:r>
          <a:r>
            <a:rPr lang="ru-RU" sz="1600" kern="1200" spc="-134" dirty="0">
              <a:solidFill>
                <a:schemeClr val="bg1"/>
              </a:solidFill>
              <a:latin typeface="+mn-lt"/>
            </a:rPr>
            <a:t>Лицензии № 039814 от 26 декабря 2018 г., выданной Департаментом образования города Москвы)</a:t>
          </a:r>
          <a:endParaRPr lang="ru-RU" sz="1600" b="0" kern="1200" dirty="0">
            <a:solidFill>
              <a:schemeClr val="bg1"/>
            </a:solidFill>
            <a:latin typeface="+mn-lt"/>
          </a:endParaRPr>
        </a:p>
      </dsp:txBody>
      <dsp:txXfrm>
        <a:off x="21932" y="3459816"/>
        <a:ext cx="10991991" cy="405416"/>
      </dsp:txXfrm>
    </dsp:sp>
    <dsp:sp modelId="{0CFBFD46-6CA0-4BF5-921F-7C4384A3581B}">
      <dsp:nvSpPr>
        <dsp:cNvPr id="0" name=""/>
        <dsp:cNvSpPr/>
      </dsp:nvSpPr>
      <dsp:spPr>
        <a:xfrm>
          <a:off x="0" y="3887164"/>
          <a:ext cx="11035855" cy="303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8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Создание и организация деятельности студенческих </a:t>
          </a:r>
          <a:r>
            <a: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спортивных клубов</a:t>
          </a:r>
          <a:endParaRPr lang="ru-RU" sz="1800" b="0" u="none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Организация и проведение спортивно-массовых мероприятий</a:t>
          </a:r>
          <a:endParaRPr lang="ru-RU" sz="1800" b="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 err="1">
              <a:solidFill>
                <a:schemeClr val="tx1"/>
              </a:solidFill>
              <a:latin typeface="+mn-lt"/>
            </a:rPr>
            <a:t>Профориентационная</a:t>
          </a:r>
          <a:r>
            <a:rPr lang="ru-RU" sz="1800" b="0" kern="1200" dirty="0">
              <a:solidFill>
                <a:schemeClr val="tx1"/>
              </a:solidFill>
              <a:latin typeface="+mn-lt"/>
            </a:rPr>
            <a:t> деятельность по направлению «Физическая культура и спорт в образовании»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Подготовка к профессиональным конкурсам по направлению физическая культура и спорт в образовании</a:t>
          </a:r>
          <a:endParaRPr lang="ru-RU" sz="1800" b="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Программы ПК в рамках взаимодействия с общероссийскими общественными федерациями по видам спорта </a:t>
          </a:r>
          <a:endParaRPr lang="ru-RU" sz="1800" b="0" kern="1200" dirty="0">
            <a:solidFill>
              <a:schemeClr val="tx1"/>
            </a:solidFill>
            <a:latin typeface="+mn-lt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rgbClr val="002060"/>
              </a:solidFill>
              <a:latin typeface="+mn-lt"/>
            </a:rPr>
            <a:t>           </a:t>
          </a:r>
          <a:r>
            <a:rPr lang="en-US" sz="1800" b="0" kern="1200" dirty="0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https://</a:t>
          </a:r>
          <a:r>
            <a:rPr lang="ru-RU" sz="1800" b="0" kern="1200" dirty="0" err="1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еип-фкис.рф</a:t>
          </a:r>
          <a:r>
            <a:rPr lang="ru-RU" sz="1800" b="0" kern="1200" dirty="0">
              <a:solidFill>
                <a:srgbClr val="002060"/>
              </a:solidFill>
              <a:latin typeface="+mn-lt"/>
              <a:hlinkClick xmlns:r="http://schemas.openxmlformats.org/officeDocument/2006/relationships" r:id="rId2"/>
            </a:rPr>
            <a:t>/повышение-квалификации/</a:t>
          </a:r>
          <a:endParaRPr lang="ru-RU" sz="1800" b="0" kern="1200" dirty="0">
            <a:solidFill>
              <a:srgbClr val="002060"/>
            </a:solidFill>
            <a:latin typeface="+mn-lt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b="0" kern="1200" dirty="0">
            <a:solidFill>
              <a:srgbClr val="002060"/>
            </a:solidFill>
            <a:latin typeface="+mn-lt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b="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800" b="0" kern="1200" dirty="0">
            <a:solidFill>
              <a:schemeClr val="tx1"/>
            </a:solidFill>
            <a:latin typeface="+mn-lt"/>
          </a:endParaRPr>
        </a:p>
      </dsp:txBody>
      <dsp:txXfrm>
        <a:off x="0" y="3887164"/>
        <a:ext cx="11035855" cy="303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s://&#1077;&#1080;&#1087;-&#1092;&#1082;&#1080;&#1089;.&#1088;&#1092;/forum-ssc/registration.php" TargetMode="External"/><Relationship Id="rId4" Type="http://schemas.openxmlformats.org/officeDocument/2006/relationships/hyperlink" Target="https://&#1077;&#1080;&#1087;-&#1092;&#1082;&#1080;&#1089;.&#1088;&#1092;/forum-ssc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5.jpe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sv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Relationship Id="rId14" Type="http://schemas.openxmlformats.org/officeDocument/2006/relationships/hyperlink" Target="https://&#1077;&#1080;&#1087;-&#1092;&#1082;&#1080;&#1089;.&#1088;&#1092;/&#1077;&#1076;&#1080;&#1085;&#1099;&#1081;-&#1074;&#1089;&#1077;&#1088;&#1086;&#1089;&#1089;&#1080;&#1081;&#1089;&#1082;&#1080;&#1081;-&#1087;&#1077;&#1088;&#1077;&#1095;&#1077;&#1085;&#1100;-&#1088;&#1077;&#1077;&#1089;&#1090;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765C2A29-680C-42AE-88C2-737865E1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56" b="26870"/>
          <a:stretch>
            <a:fillRect/>
          </a:stretch>
        </p:blipFill>
        <p:spPr>
          <a:xfrm>
            <a:off x="0" y="1866900"/>
            <a:ext cx="18288000" cy="35692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8075" y="952365"/>
            <a:ext cx="115824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7200" dirty="0">
                <a:solidFill>
                  <a:srgbClr val="FFFFFF"/>
                </a:solidFill>
                <a:latin typeface="Raleway Thin"/>
              </a:rPr>
              <a:t>Обучающий семинар</a:t>
            </a:r>
            <a:endParaRPr lang="en-US" sz="7200" dirty="0">
              <a:solidFill>
                <a:srgbClr val="FFFFFF"/>
              </a:solidFill>
              <a:latin typeface="Raleway Thin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926F2F4-64B9-4279-A642-BB57E223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725" y="228442"/>
            <a:ext cx="860306" cy="1095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C834E-E805-453F-8229-85FDF5E9BE93}"/>
              </a:ext>
            </a:extLst>
          </p:cNvPr>
          <p:cNvSpPr txBox="1"/>
          <p:nvPr/>
        </p:nvSpPr>
        <p:spPr>
          <a:xfrm>
            <a:off x="1066800" y="342900"/>
            <a:ext cx="9274628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spc="74" dirty="0">
                <a:solidFill>
                  <a:srgbClr val="FFFFFF"/>
                </a:solidFill>
                <a:latin typeface="Roboto Bold"/>
              </a:rPr>
              <a:t>ФГБУ «ФЦОМОФВ»</a:t>
            </a:r>
            <a:endParaRPr lang="en-US" sz="1800" spc="74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597557" y="202361"/>
            <a:ext cx="1317302" cy="580864"/>
            <a:chOff x="16597557" y="202361"/>
            <a:chExt cx="1317302" cy="5808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0365D254-2096-4107-BB58-331A1609E362}"/>
              </a:ext>
            </a:extLst>
          </p:cNvPr>
          <p:cNvSpPr txBox="1"/>
          <p:nvPr/>
        </p:nvSpPr>
        <p:spPr>
          <a:xfrm>
            <a:off x="873847" y="5981700"/>
            <a:ext cx="16540305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spc="-192" dirty="0">
                <a:solidFill>
                  <a:srgbClr val="FFFFFF"/>
                </a:solidFill>
                <a:latin typeface="Raleway"/>
              </a:rPr>
              <a:t>«</a:t>
            </a:r>
            <a:r>
              <a:rPr lang="ru-RU" sz="5400" spc="-192" dirty="0">
                <a:solidFill>
                  <a:srgbClr val="FFFFFF"/>
                </a:solidFill>
                <a:latin typeface="Raleway"/>
              </a:rPr>
              <a:t>Организация деятельности в студенческих спортивных клубах в профессиональных образовательных организациях»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3201189" y="9238324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 dirty="0">
                <a:solidFill>
                  <a:schemeClr val="bg1"/>
                </a:solidFill>
                <a:latin typeface="Raleway"/>
              </a:rPr>
              <a:t>1</a:t>
            </a:r>
            <a:r>
              <a:rPr lang="ru-RU" sz="3300" spc="-192" dirty="0">
                <a:solidFill>
                  <a:schemeClr val="bg1"/>
                </a:solidFill>
                <a:latin typeface="Raleway"/>
              </a:rPr>
              <a:t>8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 ноября  2022 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8" y="512427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>
                <a:solidFill>
                  <a:schemeClr val="bg1"/>
                </a:solidFill>
                <a:latin typeface="Raleway"/>
              </a:rPr>
              <a:t>Мероприятия 2023 год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780329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5250591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07608" y="158537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2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05205" y="30521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410698" y="8420100"/>
            <a:ext cx="5403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Бакашкина Наталья Николаевна, заместитель директора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по развитию   ФГБУ «ФЦОМОФВ»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BA74783-085F-2D64-E98C-29EC24BE4A8D}"/>
              </a:ext>
            </a:extLst>
          </p:cNvPr>
          <p:cNvGrpSpPr/>
          <p:nvPr/>
        </p:nvGrpSpPr>
        <p:grpSpPr>
          <a:xfrm>
            <a:off x="6344370" y="1685169"/>
            <a:ext cx="11257830" cy="8234456"/>
            <a:chOff x="11409" y="-77595"/>
            <a:chExt cx="8835972" cy="8146014"/>
          </a:xfrm>
        </p:grpSpPr>
        <p:grpSp>
          <p:nvGrpSpPr>
            <p:cNvPr id="42" name="Group 3">
              <a:extLst>
                <a:ext uri="{FF2B5EF4-FFF2-40B4-BE49-F238E27FC236}">
                  <a16:creationId xmlns:a16="http://schemas.microsoft.com/office/drawing/2014/main" id="{778E6788-9400-4AEB-93DB-69C8CEE469CF}"/>
                </a:ext>
              </a:extLst>
            </p:cNvPr>
            <p:cNvGrpSpPr/>
            <p:nvPr/>
          </p:nvGrpSpPr>
          <p:grpSpPr>
            <a:xfrm>
              <a:off x="11409" y="-77595"/>
              <a:ext cx="8835972" cy="8146014"/>
              <a:chOff x="2311" y="-247499"/>
              <a:chExt cx="1789866" cy="29683833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CCAF4C5-C2A4-46E2-A00A-07BE724D6814}"/>
                  </a:ext>
                </a:extLst>
              </p:cNvPr>
              <p:cNvSpPr/>
              <p:nvPr/>
            </p:nvSpPr>
            <p:spPr>
              <a:xfrm>
                <a:off x="2311" y="-247499"/>
                <a:ext cx="1789866" cy="29683833"/>
              </a:xfrm>
              <a:custGeom>
                <a:avLst/>
                <a:gdLst/>
                <a:ahLst/>
                <a:cxnLst/>
                <a:rect l="l" t="t" r="r" b="b"/>
                <a:pathLst>
                  <a:path w="1732090" h="3529371">
                    <a:moveTo>
                      <a:pt x="0" y="0"/>
                    </a:moveTo>
                    <a:lnTo>
                      <a:pt x="1732090" y="0"/>
                    </a:lnTo>
                    <a:lnTo>
                      <a:pt x="1732090" y="3529371"/>
                    </a:lnTo>
                    <a:lnTo>
                      <a:pt x="0" y="3529371"/>
                    </a:lnTo>
                    <a:close/>
                  </a:path>
                </a:pathLst>
              </a:custGeom>
              <a:solidFill>
                <a:srgbClr val="0B1E60"/>
              </a:solidFill>
            </p:spPr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1E5BDCE0-D6C6-4269-B2C2-1A3199ABECB1}"/>
                </a:ext>
              </a:extLst>
            </p:cNvPr>
            <p:cNvGrpSpPr/>
            <p:nvPr/>
          </p:nvGrpSpPr>
          <p:grpSpPr>
            <a:xfrm>
              <a:off x="128971" y="12557"/>
              <a:ext cx="8718409" cy="1598472"/>
              <a:chOff x="-75692" y="-821447"/>
              <a:chExt cx="11647139" cy="3793750"/>
            </a:xfrm>
          </p:grpSpPr>
          <p:sp>
            <p:nvSpPr>
              <p:cNvPr id="44" name="TextBox 4">
                <a:extLst>
                  <a:ext uri="{FF2B5EF4-FFF2-40B4-BE49-F238E27FC236}">
                    <a16:creationId xmlns:a16="http://schemas.microsoft.com/office/drawing/2014/main" id="{F400D14C-C9F6-4ECA-9EB8-A0205D80F3A8}"/>
                  </a:ext>
                </a:extLst>
              </p:cNvPr>
              <p:cNvSpPr txBox="1"/>
              <p:nvPr/>
            </p:nvSpPr>
            <p:spPr>
              <a:xfrm>
                <a:off x="1793054" y="-821447"/>
                <a:ext cx="9458801" cy="37937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159"/>
                  </a:lnSpc>
                  <a:spcBef>
                    <a:spcPct val="0"/>
                  </a:spcBef>
                </a:pPr>
                <a:r>
                  <a:rPr lang="ru-RU" sz="2800" u="none" dirty="0">
                    <a:solidFill>
                      <a:schemeClr val="accent6">
                        <a:lumMod val="75000"/>
                      </a:schemeClr>
                    </a:solidFill>
                    <a:latin typeface="Montserrat Semi-Bold"/>
                  </a:rPr>
                  <a:t>2023 год</a:t>
                </a:r>
              </a:p>
              <a:p>
                <a:pPr lvl="0">
                  <a:lnSpc>
                    <a:spcPts val="4159"/>
                  </a:lnSpc>
                  <a:spcBef>
                    <a:spcPct val="0"/>
                  </a:spcBef>
                </a:pPr>
                <a:r>
                  <a:rPr lang="ru-RU" sz="2000" dirty="0">
                    <a:solidFill>
                      <a:schemeClr val="bg1"/>
                    </a:solidFill>
                    <a:latin typeface="Montserrat Semi-Bold"/>
                  </a:rPr>
                  <a:t>Повышение компетенций по деятельности и открытию  студенческих спортивных клубов </a:t>
                </a:r>
                <a:endParaRPr lang="en-US" sz="2000" u="none" dirty="0">
                  <a:solidFill>
                    <a:schemeClr val="bg1"/>
                  </a:solidFill>
                  <a:latin typeface="Montserrat Semi-Bold"/>
                </a:endParaRPr>
              </a:p>
            </p:txBody>
          </p:sp>
          <p:sp>
            <p:nvSpPr>
              <p:cNvPr id="45" name="TextBox 5">
                <a:extLst>
                  <a:ext uri="{FF2B5EF4-FFF2-40B4-BE49-F238E27FC236}">
                    <a16:creationId xmlns:a16="http://schemas.microsoft.com/office/drawing/2014/main" id="{A2CA3132-72EC-4079-AC7D-CE2CD7560140}"/>
                  </a:ext>
                </a:extLst>
              </p:cNvPr>
              <p:cNvSpPr txBox="1"/>
              <p:nvPr/>
            </p:nvSpPr>
            <p:spPr>
              <a:xfrm>
                <a:off x="-75692" y="226403"/>
                <a:ext cx="11647139" cy="5780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endParaRPr lang="ru-RU" sz="1600" spc="-127" dirty="0">
                  <a:solidFill>
                    <a:schemeClr val="bg1"/>
                  </a:solidFill>
                  <a:latin typeface="Raleway"/>
                </a:endParaRPr>
              </a:p>
            </p:txBody>
          </p:sp>
        </p:grp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15485" y="1992633"/>
            <a:ext cx="1259941" cy="10216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97265" y="3219161"/>
            <a:ext cx="57461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Обучающий курс «Система работы  ССК»:</a:t>
            </a:r>
          </a:p>
          <a:p>
            <a:r>
              <a:rPr lang="ru-RU" dirty="0">
                <a:solidFill>
                  <a:schemeClr val="bg1"/>
                </a:solidFill>
              </a:rPr>
              <a:t>Модуль1. Нормативно -правовые аспекты</a:t>
            </a:r>
          </a:p>
          <a:p>
            <a:r>
              <a:rPr lang="ru-RU" dirty="0">
                <a:solidFill>
                  <a:schemeClr val="bg1"/>
                </a:solidFill>
              </a:rPr>
              <a:t>Модуль2. ИКТ – сопровождение  </a:t>
            </a:r>
          </a:p>
          <a:p>
            <a:r>
              <a:rPr lang="ru-RU" dirty="0">
                <a:solidFill>
                  <a:schemeClr val="bg1"/>
                </a:solidFill>
              </a:rPr>
              <a:t>Модуль 3. Направления деятельности</a:t>
            </a:r>
          </a:p>
          <a:p>
            <a:r>
              <a:rPr lang="ru-RU" dirty="0">
                <a:solidFill>
                  <a:schemeClr val="bg1"/>
                </a:solidFill>
              </a:rPr>
              <a:t>Модуль 4. Работа с детьми с ОВЗ</a:t>
            </a:r>
          </a:p>
          <a:p>
            <a:r>
              <a:rPr lang="ru-RU" dirty="0">
                <a:solidFill>
                  <a:schemeClr val="bg1"/>
                </a:solidFill>
              </a:rPr>
              <a:t>Модуль 5. Социальное партнёрство</a:t>
            </a:r>
          </a:p>
          <a:p>
            <a:r>
              <a:rPr lang="ru-RU" dirty="0">
                <a:solidFill>
                  <a:schemeClr val="bg1"/>
                </a:solidFill>
              </a:rPr>
              <a:t>Модуль 6. Проектирование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8579" y="3613784"/>
            <a:ext cx="3702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Разработаны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12 методических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материалов</a:t>
            </a:r>
            <a:r>
              <a:rPr lang="ru-RU" sz="24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27415" y="4814113"/>
            <a:ext cx="6656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! Выданы образовательные сертификаты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485" y="6406554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Методические рекомендации </a:t>
            </a:r>
            <a:r>
              <a:rPr lang="ru-RU" sz="2000" dirty="0">
                <a:solidFill>
                  <a:schemeClr val="bg1"/>
                </a:solidFill>
              </a:rPr>
              <a:t>по формированию портфолио воспитания в образовательных организациях средствами </a:t>
            </a:r>
            <a:r>
              <a:rPr lang="ru-RU" sz="2000" dirty="0" err="1">
                <a:solidFill>
                  <a:schemeClr val="bg1"/>
                </a:solidFill>
              </a:rPr>
              <a:t>ФКиС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ИНТЕРАКТИВНЫЕ  МОДУЛИ  </a:t>
            </a:r>
            <a:r>
              <a:rPr lang="ru-RU" sz="2000" dirty="0">
                <a:solidFill>
                  <a:schemeClr val="bg1"/>
                </a:solidFill>
              </a:rPr>
              <a:t>по видам спорта  направленные  на популяризацию ЗОЖ и физической активности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ВИДЕОМАТЕРИАЛЫ</a:t>
            </a:r>
            <a:r>
              <a:rPr lang="ru-RU" sz="2000" dirty="0">
                <a:solidFill>
                  <a:schemeClr val="bg1"/>
                </a:solidFill>
              </a:rPr>
              <a:t>  в рамках проведения декады «Спорт- посол мира»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БУКЛЕТЫ</a:t>
            </a:r>
            <a:r>
              <a:rPr lang="ru-RU" sz="2000" b="1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2000">
                <a:solidFill>
                  <a:schemeClr val="bg1"/>
                </a:solidFill>
              </a:rPr>
              <a:t> «</a:t>
            </a:r>
            <a:r>
              <a:rPr lang="ru-RU" sz="2000" dirty="0">
                <a:solidFill>
                  <a:schemeClr val="bg1"/>
                </a:solidFill>
              </a:rPr>
              <a:t>Социализация в деятельности ССК»  / «Развитие волонтерского движения» </a:t>
            </a:r>
          </a:p>
          <a:p>
            <a:endParaRPr lang="ru-RU" sz="2000" dirty="0"/>
          </a:p>
        </p:txBody>
      </p:sp>
      <p:sp>
        <p:nvSpPr>
          <p:cNvPr id="59" name="TextBox 4">
            <a:extLst>
              <a:ext uri="{FF2B5EF4-FFF2-40B4-BE49-F238E27FC236}">
                <a16:creationId xmlns:a16="http://schemas.microsoft.com/office/drawing/2014/main" id="{F400D14C-C9F6-4ECA-9EB8-A0205D80F3A8}"/>
              </a:ext>
            </a:extLst>
          </p:cNvPr>
          <p:cNvSpPr txBox="1"/>
          <p:nvPr/>
        </p:nvSpPr>
        <p:spPr>
          <a:xfrm>
            <a:off x="8256189" y="5650658"/>
            <a:ext cx="9020995" cy="467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59"/>
              </a:lnSpc>
              <a:spcBef>
                <a:spcPct val="0"/>
              </a:spcBef>
            </a:pPr>
            <a:r>
              <a:rPr lang="ru-RU" sz="2000" dirty="0">
                <a:solidFill>
                  <a:schemeClr val="bg1"/>
                </a:solidFill>
                <a:latin typeface="Montserrat Semi-Bold"/>
              </a:rPr>
              <a:t>Организационно-методическое сопровождение</a:t>
            </a:r>
            <a:endParaRPr lang="en-US" sz="2000" dirty="0">
              <a:solidFill>
                <a:schemeClr val="bg1"/>
              </a:solidFill>
              <a:latin typeface="Montserrat Semi-Bold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5F41ABF-CB1C-DF08-662F-7C4422C3D4FA}"/>
              </a:ext>
            </a:extLst>
          </p:cNvPr>
          <p:cNvSpPr txBox="1"/>
          <p:nvPr/>
        </p:nvSpPr>
        <p:spPr>
          <a:xfrm>
            <a:off x="903539" y="5764418"/>
            <a:ext cx="475201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200" spc="-192" dirty="0">
                <a:solidFill>
                  <a:schemeClr val="bg1"/>
                </a:solidFill>
                <a:latin typeface="Raleway"/>
              </a:rPr>
              <a:t>Мероприятия, организуемые </a:t>
            </a:r>
          </a:p>
          <a:p>
            <a:r>
              <a:rPr lang="ru-RU" sz="2200" spc="-192" dirty="0">
                <a:solidFill>
                  <a:schemeClr val="bg1"/>
                </a:solidFill>
                <a:latin typeface="Raleway"/>
              </a:rPr>
              <a:t>ФГБУ «ФЦОМОФВ», в  части  повышения компетенций руководителей  студенческих спортивных  клубов  в профессиональных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13918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8" y="512427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775994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181104" y="1804348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2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087578" y="373848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68" y="1192816"/>
            <a:ext cx="11200607" cy="46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/>
          <a:stretch/>
        </p:blipFill>
        <p:spPr bwMode="auto">
          <a:xfrm>
            <a:off x="6310214" y="7500815"/>
            <a:ext cx="11353801" cy="27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553200" y="1260236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-192" dirty="0">
                <a:solidFill>
                  <a:schemeClr val="bg1"/>
                </a:solidFill>
              </a:rPr>
              <a:t>14- 16 декабря 2022 г</a:t>
            </a:r>
            <a:r>
              <a:rPr lang="ru-RU" sz="2800" spc="-192" dirty="0">
                <a:solidFill>
                  <a:schemeClr val="bg1"/>
                </a:solidFill>
                <a:latin typeface="Raleway"/>
              </a:rPr>
              <a:t>.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57" name="Picture 3"/>
          <p:cNvPicPr>
            <a:picLocks noChangeAspect="1"/>
          </p:cNvPicPr>
          <p:nvPr/>
        </p:nvPicPr>
        <p:blipFill>
          <a:blip r:embed="rId8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8" b="14838"/>
          <a:stretch/>
        </p:blipFill>
        <p:spPr>
          <a:xfrm>
            <a:off x="6335096" y="5934348"/>
            <a:ext cx="11200607" cy="2057256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4C47082-6E25-4019-9116-2A8DEE9DDAA0}"/>
              </a:ext>
            </a:extLst>
          </p:cNvPr>
          <p:cNvSpPr/>
          <p:nvPr/>
        </p:nvSpPr>
        <p:spPr>
          <a:xfrm>
            <a:off x="7061083" y="6293364"/>
            <a:ext cx="95510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Место проведения: Орловская область, г. Орел, Кромское шоссе, д. 4,</a:t>
            </a:r>
          </a:p>
          <a:p>
            <a:pPr algn="ctr"/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Туристический многофункциональный комплекс «ГРИНН»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1FB639A-9105-9190-0B87-E3C136643808}"/>
              </a:ext>
            </a:extLst>
          </p:cNvPr>
          <p:cNvSpPr txBox="1"/>
          <p:nvPr/>
        </p:nvSpPr>
        <p:spPr>
          <a:xfrm>
            <a:off x="333866" y="5575856"/>
            <a:ext cx="50976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4CCA20-106F-B3F0-76FE-0474AF1A4F11}"/>
              </a:ext>
            </a:extLst>
          </p:cNvPr>
          <p:cNvSpPr/>
          <p:nvPr/>
        </p:nvSpPr>
        <p:spPr>
          <a:xfrm>
            <a:off x="145139" y="8200245"/>
            <a:ext cx="610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«СТУДЕНЧЕСКИЕ СПОРТИВНЫЕ КЛУБЫ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ФОРМУЛА УСПЕХА СТУДЕНЧЕСКОГО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344438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8" b="14838"/>
          <a:stretch/>
        </p:blipFill>
        <p:spPr>
          <a:xfrm>
            <a:off x="-31102" y="-41520"/>
            <a:ext cx="18319102" cy="4114512"/>
          </a:xfrm>
          <a:prstGeom prst="rect">
            <a:avLst/>
          </a:prstGeom>
        </p:spPr>
      </p:pic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8" y="512427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5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619963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05371" y="1772534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2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105977" y="331768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51" name="Group 29">
            <a:extLst>
              <a:ext uri="{FF2B5EF4-FFF2-40B4-BE49-F238E27FC236}">
                <a16:creationId xmlns:a16="http://schemas.microsoft.com/office/drawing/2014/main" id="{250DBF33-4B04-412B-B82B-E685A2E79E7C}"/>
              </a:ext>
            </a:extLst>
          </p:cNvPr>
          <p:cNvGrpSpPr/>
          <p:nvPr/>
        </p:nvGrpSpPr>
        <p:grpSpPr>
          <a:xfrm>
            <a:off x="6275938" y="2306168"/>
            <a:ext cx="11857773" cy="5161701"/>
            <a:chOff x="746936" y="1637539"/>
            <a:chExt cx="10787831" cy="7857877"/>
          </a:xfrm>
        </p:grpSpPr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3BA5BA77-8B54-4FA0-B9CF-CB3A428E5D2C}"/>
                </a:ext>
              </a:extLst>
            </p:cNvPr>
            <p:cNvSpPr/>
            <p:nvPr/>
          </p:nvSpPr>
          <p:spPr>
            <a:xfrm>
              <a:off x="847725" y="1637541"/>
              <a:ext cx="2079102" cy="74373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2540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IN" sz="14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BA98A580-AAD8-4874-9769-95A91D520892}"/>
                </a:ext>
              </a:extLst>
            </p:cNvPr>
            <p:cNvSpPr/>
            <p:nvPr/>
          </p:nvSpPr>
          <p:spPr>
            <a:xfrm>
              <a:off x="746936" y="1910936"/>
              <a:ext cx="2065362" cy="1062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/>
              <a:endParaRPr lang="en-IN" sz="1400" dirty="0">
                <a:solidFill>
                  <a:srgbClr val="FFFFFF"/>
                </a:solidFill>
                <a:latin typeface="FontAwesome" pitchFamily="50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0B4DD3-DBDC-4075-AA4E-3EEB5D963381}"/>
                </a:ext>
              </a:extLst>
            </p:cNvPr>
            <p:cNvSpPr txBox="1"/>
            <p:nvPr/>
          </p:nvSpPr>
          <p:spPr>
            <a:xfrm>
              <a:off x="987933" y="2164993"/>
              <a:ext cx="160669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Организаторы</a:t>
              </a:r>
              <a:endParaRPr lang="en-IN" sz="1400" b="1" dirty="0">
                <a:solidFill>
                  <a:srgbClr val="FFFFFF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56" name="Rectangle 9">
              <a:extLst>
                <a:ext uri="{FF2B5EF4-FFF2-40B4-BE49-F238E27FC236}">
                  <a16:creationId xmlns:a16="http://schemas.microsoft.com/office/drawing/2014/main" id="{BAD49020-1A66-4AD7-9B1C-BF9320528B7D}"/>
                </a:ext>
              </a:extLst>
            </p:cNvPr>
            <p:cNvSpPr/>
            <p:nvPr/>
          </p:nvSpPr>
          <p:spPr>
            <a:xfrm>
              <a:off x="2999710" y="1637543"/>
              <a:ext cx="2079102" cy="74373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2540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IN" sz="14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626AC7F-EC8A-455F-A612-4FE72CEF7B43}"/>
                </a:ext>
              </a:extLst>
            </p:cNvPr>
            <p:cNvSpPr/>
            <p:nvPr/>
          </p:nvSpPr>
          <p:spPr>
            <a:xfrm>
              <a:off x="2898921" y="1910936"/>
              <a:ext cx="2065362" cy="1062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/>
              <a:endParaRPr lang="en-IN" sz="1400" dirty="0">
                <a:solidFill>
                  <a:srgbClr val="FFFFFF"/>
                </a:solidFill>
                <a:latin typeface="FontAwesome" pitchFamily="50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3F0D82-FCA8-48BB-A3A9-D8C739EA2E48}"/>
                </a:ext>
              </a:extLst>
            </p:cNvPr>
            <p:cNvSpPr txBox="1"/>
            <p:nvPr/>
          </p:nvSpPr>
          <p:spPr>
            <a:xfrm>
              <a:off x="3102465" y="3159113"/>
              <a:ext cx="1918048" cy="328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lnSpc>
                  <a:spcPct val="120000"/>
                </a:lnSpc>
              </a:pPr>
              <a:r>
                <a:rPr lang="ru-RU" sz="1400" b="1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14-16 декабря 2022 года</a:t>
              </a: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.</a:t>
              </a:r>
            </a:p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Мероприятия  Форума проводятся в очном             и дистанционном (онлайн) формате (в том числе с использованием видеоконференцсвязи)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86005A6-27A5-4512-A43A-F488BB6D0DE9}"/>
                </a:ext>
              </a:extLst>
            </p:cNvPr>
            <p:cNvSpPr txBox="1"/>
            <p:nvPr/>
          </p:nvSpPr>
          <p:spPr>
            <a:xfrm>
              <a:off x="3160764" y="2174517"/>
              <a:ext cx="1799966" cy="358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Сроки проведения</a:t>
              </a:r>
              <a:endParaRPr lang="en-IN" sz="1400" b="1" dirty="0">
                <a:solidFill>
                  <a:srgbClr val="FFFFFF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C656FAA4-D438-4C9F-9D46-972B7B024A74}"/>
                </a:ext>
              </a:extLst>
            </p:cNvPr>
            <p:cNvSpPr/>
            <p:nvPr/>
          </p:nvSpPr>
          <p:spPr>
            <a:xfrm>
              <a:off x="5151695" y="1637539"/>
              <a:ext cx="2079102" cy="74373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>
              <a:outerShdw blurRad="2540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IN" sz="14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44687600-0BE4-415E-9510-12340005493B}"/>
                </a:ext>
              </a:extLst>
            </p:cNvPr>
            <p:cNvSpPr/>
            <p:nvPr/>
          </p:nvSpPr>
          <p:spPr>
            <a:xfrm>
              <a:off x="5050906" y="1910936"/>
              <a:ext cx="2065362" cy="10621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/>
              <a:endParaRPr lang="en-IN" sz="1400" dirty="0">
                <a:solidFill>
                  <a:srgbClr val="FFFFFF"/>
                </a:solidFill>
                <a:latin typeface="FontAwesome" pitchFamily="50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808169-30E2-4EDA-869F-A29AEA066AFF}"/>
                </a:ext>
              </a:extLst>
            </p:cNvPr>
            <p:cNvSpPr txBox="1"/>
            <p:nvPr/>
          </p:nvSpPr>
          <p:spPr>
            <a:xfrm>
              <a:off x="5254449" y="3159113"/>
              <a:ext cx="1918048" cy="289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очное участие –</a:t>
              </a:r>
            </a:p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 с 21 ноября  до 5 декабря 2022 года, </a:t>
              </a:r>
            </a:p>
            <a:p>
              <a:pPr defTabSz="1371600">
                <a:lnSpc>
                  <a:spcPct val="120000"/>
                </a:lnSpc>
              </a:pPr>
              <a:endParaRPr lang="ru-RU" sz="1400" dirty="0">
                <a:solidFill>
                  <a:srgbClr val="FFFFFF">
                    <a:lumMod val="50000"/>
                  </a:srgbClr>
                </a:solidFill>
                <a:latin typeface="Calibri" panose="020F0502020204030204"/>
              </a:endParaRPr>
            </a:p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онлайн участие – </a:t>
              </a:r>
            </a:p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</a:rPr>
                <a:t>С 21 ноября  до 12 октября 2022 года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41F4E7-AC71-4489-B13E-E5A6A193E0E7}"/>
                </a:ext>
              </a:extLst>
            </p:cNvPr>
            <p:cNvSpPr txBox="1"/>
            <p:nvPr/>
          </p:nvSpPr>
          <p:spPr>
            <a:xfrm>
              <a:off x="5307776" y="2164993"/>
              <a:ext cx="159082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Регистрация</a:t>
              </a:r>
              <a:endParaRPr lang="en-IN" sz="1400" b="1" dirty="0">
                <a:solidFill>
                  <a:srgbClr val="FFFFFF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64" name="Rectangle 19">
              <a:extLst>
                <a:ext uri="{FF2B5EF4-FFF2-40B4-BE49-F238E27FC236}">
                  <a16:creationId xmlns:a16="http://schemas.microsoft.com/office/drawing/2014/main" id="{230EC7B8-BC49-4155-9A77-333996EC2A35}"/>
                </a:ext>
              </a:extLst>
            </p:cNvPr>
            <p:cNvSpPr/>
            <p:nvPr/>
          </p:nvSpPr>
          <p:spPr>
            <a:xfrm>
              <a:off x="7303680" y="1637541"/>
              <a:ext cx="2079102" cy="743736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  <a:effectLst>
              <a:outerShdw blurRad="2540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IN" sz="14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5" name="Rectangle 20">
              <a:extLst>
                <a:ext uri="{FF2B5EF4-FFF2-40B4-BE49-F238E27FC236}">
                  <a16:creationId xmlns:a16="http://schemas.microsoft.com/office/drawing/2014/main" id="{8CB28D57-EE0E-4837-A078-92FBCFF12575}"/>
                </a:ext>
              </a:extLst>
            </p:cNvPr>
            <p:cNvSpPr/>
            <p:nvPr/>
          </p:nvSpPr>
          <p:spPr>
            <a:xfrm>
              <a:off x="7202891" y="1910936"/>
              <a:ext cx="2065362" cy="10621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/>
              <a:endParaRPr lang="en-IN" sz="1400" dirty="0">
                <a:solidFill>
                  <a:srgbClr val="FFFFFF"/>
                </a:solidFill>
                <a:latin typeface="FontAwesome" pitchFamily="50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67DEE0C-4394-4504-8974-364C42C4A3C3}"/>
                </a:ext>
              </a:extLst>
            </p:cNvPr>
            <p:cNvSpPr txBox="1"/>
            <p:nvPr/>
          </p:nvSpPr>
          <p:spPr>
            <a:xfrm>
              <a:off x="7406438" y="3159112"/>
              <a:ext cx="1861814" cy="633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lnSpc>
                  <a:spcPct val="115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Медиа-сопровождение Форума будет обеспечиваться на информационных ресурсах Министерства просвещения Российской Федерации, ФГБУ «ФЦОМОФВ», ОГФСО «Юность России», СМИ Орловской области и других региональных сайтах.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60A7533-C830-4D68-8701-0054DBCC6F30}"/>
                </a:ext>
              </a:extLst>
            </p:cNvPr>
            <p:cNvSpPr txBox="1"/>
            <p:nvPr/>
          </p:nvSpPr>
          <p:spPr>
            <a:xfrm>
              <a:off x="7491092" y="2164993"/>
              <a:ext cx="155949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 fontScale="92500" lnSpcReduction="10000"/>
            </a:bodyPr>
            <a:lstStyle/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Информационная</a:t>
              </a:r>
            </a:p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 поддержка</a:t>
              </a:r>
              <a:endParaRPr lang="en-IN" sz="1400" b="1" dirty="0">
                <a:solidFill>
                  <a:srgbClr val="FFFFFF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5CF2A2E3-B758-4B03-BE9F-39236BF77C0C}"/>
                </a:ext>
              </a:extLst>
            </p:cNvPr>
            <p:cNvSpPr/>
            <p:nvPr/>
          </p:nvSpPr>
          <p:spPr>
            <a:xfrm>
              <a:off x="9455665" y="1637541"/>
              <a:ext cx="2079102" cy="74373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  <a:effectLst>
              <a:outerShdw blurRad="2540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IN" sz="140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29287F5D-AB04-4F8A-8946-1BF5B183E31C}"/>
                </a:ext>
              </a:extLst>
            </p:cNvPr>
            <p:cNvSpPr/>
            <p:nvPr/>
          </p:nvSpPr>
          <p:spPr>
            <a:xfrm>
              <a:off x="9354876" y="1910936"/>
              <a:ext cx="2065362" cy="1062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600"/>
              <a:endParaRPr lang="en-IN" sz="1400" dirty="0">
                <a:solidFill>
                  <a:srgbClr val="FFFFFF"/>
                </a:solidFill>
                <a:latin typeface="FontAwesome" pitchFamily="50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8367502-8E09-4452-961F-435FC686DFAC}"/>
                </a:ext>
              </a:extLst>
            </p:cNvPr>
            <p:cNvSpPr txBox="1"/>
            <p:nvPr/>
          </p:nvSpPr>
          <p:spPr>
            <a:xfrm>
              <a:off x="9558420" y="3159113"/>
              <a:ext cx="1918048" cy="368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  <a:ea typeface="Calibri" panose="020F0502020204030204" pitchFamily="34" charset="0"/>
                </a:rPr>
                <a:t>Резолюция в соответствии со стратегическими задачами развития студенческого спорта </a:t>
              </a:r>
            </a:p>
            <a:p>
              <a:pPr defTabSz="1371600">
                <a:lnSpc>
                  <a:spcPct val="120000"/>
                </a:lnSpc>
              </a:pPr>
              <a:r>
                <a:rPr lang="ru-RU" sz="1400" dirty="0">
                  <a:solidFill>
                    <a:srgbClr val="FFFFFF">
                      <a:lumMod val="50000"/>
                    </a:srgbClr>
                  </a:solidFill>
                  <a:latin typeface="Calibri" panose="020F0502020204030204"/>
                  <a:ea typeface="Calibri" panose="020F0502020204030204" pitchFamily="34" charset="0"/>
                </a:rPr>
                <a:t>в профессиональных образовательных организациях Российской Федерации.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70C149-4FB1-4B06-B020-DDAEF616A5C6}"/>
                </a:ext>
              </a:extLst>
            </p:cNvPr>
            <p:cNvSpPr txBox="1"/>
            <p:nvPr/>
          </p:nvSpPr>
          <p:spPr>
            <a:xfrm>
              <a:off x="9668996" y="2164993"/>
              <a:ext cx="153357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Итоговые</a:t>
              </a:r>
            </a:p>
            <a:p>
              <a:pPr defTabSz="1371600"/>
              <a:r>
                <a:rPr lang="ru-RU" sz="1400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документы</a:t>
              </a:r>
              <a:endParaRPr lang="en-IN" sz="1400" b="1" dirty="0">
                <a:solidFill>
                  <a:srgbClr val="FFFFFF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791666D-2405-4F43-8BFF-FEF5959B013A}"/>
              </a:ext>
            </a:extLst>
          </p:cNvPr>
          <p:cNvSpPr txBox="1"/>
          <p:nvPr/>
        </p:nvSpPr>
        <p:spPr>
          <a:xfrm>
            <a:off x="6386723" y="3406683"/>
            <a:ext cx="230308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20000"/>
              </a:lnSpc>
            </a:pP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Министерство просвещения Российской Федерации</a:t>
            </a:r>
            <a:r>
              <a:rPr lang="ru-RU" sz="140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, </a:t>
            </a:r>
          </a:p>
          <a:p>
            <a:pPr defTabSz="1371600">
              <a:lnSpc>
                <a:spcPct val="120000"/>
              </a:lnSpc>
            </a:pPr>
            <a:r>
              <a:rPr lang="ru-RU" sz="140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Министерство </a:t>
            </a: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спорта Российской Федерации,</a:t>
            </a:r>
          </a:p>
          <a:p>
            <a:pPr defTabSz="1371600">
              <a:lnSpc>
                <a:spcPct val="120000"/>
              </a:lnSpc>
            </a:pPr>
            <a:r>
              <a:rPr lang="ru-RU" sz="1400" dirty="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Федеральное государственное бюджетное учреждение «Федеральный центр организационно-методического обеспечения физического воспитания»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7BA74783-085F-2D64-E98C-29EC24BE4A8D}"/>
              </a:ext>
            </a:extLst>
          </p:cNvPr>
          <p:cNvGrpSpPr/>
          <p:nvPr/>
        </p:nvGrpSpPr>
        <p:grpSpPr>
          <a:xfrm>
            <a:off x="6344370" y="1408171"/>
            <a:ext cx="5917735" cy="853785"/>
            <a:chOff x="11409" y="-146977"/>
            <a:chExt cx="8835972" cy="844615"/>
          </a:xfrm>
        </p:grpSpPr>
        <p:grpSp>
          <p:nvGrpSpPr>
            <p:cNvPr id="75" name="Group 3">
              <a:extLst>
                <a:ext uri="{FF2B5EF4-FFF2-40B4-BE49-F238E27FC236}">
                  <a16:creationId xmlns:a16="http://schemas.microsoft.com/office/drawing/2014/main" id="{778E6788-9400-4AEB-93DB-69C8CEE469CF}"/>
                </a:ext>
              </a:extLst>
            </p:cNvPr>
            <p:cNvGrpSpPr/>
            <p:nvPr/>
          </p:nvGrpSpPr>
          <p:grpSpPr>
            <a:xfrm>
              <a:off x="11409" y="-77594"/>
              <a:ext cx="8835972" cy="478665"/>
              <a:chOff x="2311" y="-247495"/>
              <a:chExt cx="1789866" cy="1744241"/>
            </a:xfrm>
          </p:grpSpPr>
          <p:sp>
            <p:nvSpPr>
              <p:cNvPr id="79" name="Freeform 4">
                <a:extLst>
                  <a:ext uri="{FF2B5EF4-FFF2-40B4-BE49-F238E27FC236}">
                    <a16:creationId xmlns:a16="http://schemas.microsoft.com/office/drawing/2014/main" id="{7CCAF4C5-C2A4-46E2-A00A-07BE724D6814}"/>
                  </a:ext>
                </a:extLst>
              </p:cNvPr>
              <p:cNvSpPr/>
              <p:nvPr/>
            </p:nvSpPr>
            <p:spPr>
              <a:xfrm>
                <a:off x="2311" y="-247495"/>
                <a:ext cx="1789866" cy="1744241"/>
              </a:xfrm>
              <a:custGeom>
                <a:avLst/>
                <a:gdLst/>
                <a:ahLst/>
                <a:cxnLst/>
                <a:rect l="l" t="t" r="r" b="b"/>
                <a:pathLst>
                  <a:path w="1732090" h="3529371">
                    <a:moveTo>
                      <a:pt x="0" y="0"/>
                    </a:moveTo>
                    <a:lnTo>
                      <a:pt x="1732090" y="0"/>
                    </a:lnTo>
                    <a:lnTo>
                      <a:pt x="1732090" y="3529371"/>
                    </a:lnTo>
                    <a:lnTo>
                      <a:pt x="0" y="3529371"/>
                    </a:lnTo>
                    <a:close/>
                  </a:path>
                </a:pathLst>
              </a:custGeom>
              <a:solidFill>
                <a:srgbClr val="0B1E60"/>
              </a:solidFill>
            </p:spPr>
          </p:sp>
        </p:grpSp>
        <p:grpSp>
          <p:nvGrpSpPr>
            <p:cNvPr id="76" name="Group 3">
              <a:extLst>
                <a:ext uri="{FF2B5EF4-FFF2-40B4-BE49-F238E27FC236}">
                  <a16:creationId xmlns:a16="http://schemas.microsoft.com/office/drawing/2014/main" id="{1E5BDCE0-D6C6-4269-B2C2-1A3199ABECB1}"/>
                </a:ext>
              </a:extLst>
            </p:cNvPr>
            <p:cNvGrpSpPr/>
            <p:nvPr/>
          </p:nvGrpSpPr>
          <p:grpSpPr>
            <a:xfrm>
              <a:off x="128971" y="-146977"/>
              <a:ext cx="8718409" cy="844615"/>
              <a:chOff x="-75692" y="-1200079"/>
              <a:chExt cx="11647139" cy="2004576"/>
            </a:xfrm>
          </p:grpSpPr>
          <p:sp>
            <p:nvSpPr>
              <p:cNvPr id="77" name="TextBox 4">
                <a:extLst>
                  <a:ext uri="{FF2B5EF4-FFF2-40B4-BE49-F238E27FC236}">
                    <a16:creationId xmlns:a16="http://schemas.microsoft.com/office/drawing/2014/main" id="{F400D14C-C9F6-4ECA-9EB8-A0205D80F3A8}"/>
                  </a:ext>
                </a:extLst>
              </p:cNvPr>
              <p:cNvSpPr txBox="1"/>
              <p:nvPr/>
            </p:nvSpPr>
            <p:spPr>
              <a:xfrm>
                <a:off x="-1" y="-1200079"/>
                <a:ext cx="11351654" cy="12645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159"/>
                  </a:lnSpc>
                  <a:spcBef>
                    <a:spcPct val="0"/>
                  </a:spcBef>
                </a:pPr>
                <a:r>
                  <a:rPr lang="ru-RU" sz="2000" u="none" dirty="0">
                    <a:solidFill>
                      <a:schemeClr val="bg1"/>
                    </a:solidFill>
                    <a:latin typeface="Montserrat Semi-Bold"/>
                  </a:rPr>
                  <a:t>14- 16 декабря 2022 г.</a:t>
                </a:r>
                <a:endParaRPr lang="en-US" sz="2000" u="none" dirty="0">
                  <a:solidFill>
                    <a:srgbClr val="0B1E60"/>
                  </a:solidFill>
                  <a:latin typeface="Montserrat Semi-Bold"/>
                </a:endParaRPr>
              </a:p>
            </p:txBody>
          </p:sp>
          <p:sp>
            <p:nvSpPr>
              <p:cNvPr id="78" name="TextBox 5">
                <a:extLst>
                  <a:ext uri="{FF2B5EF4-FFF2-40B4-BE49-F238E27FC236}">
                    <a16:creationId xmlns:a16="http://schemas.microsoft.com/office/drawing/2014/main" id="{A2CA3132-72EC-4079-AC7D-CE2CD7560140}"/>
                  </a:ext>
                </a:extLst>
              </p:cNvPr>
              <p:cNvSpPr txBox="1"/>
              <p:nvPr/>
            </p:nvSpPr>
            <p:spPr>
              <a:xfrm>
                <a:off x="-75692" y="226403"/>
                <a:ext cx="11647139" cy="5780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endParaRPr lang="ru-RU" sz="1600" spc="-127" dirty="0">
                  <a:solidFill>
                    <a:schemeClr val="bg1"/>
                  </a:solidFill>
                  <a:latin typeface="Raleway"/>
                </a:endParaRPr>
              </a:p>
            </p:txBody>
          </p:sp>
        </p:grpSp>
      </p:grpSp>
      <p:grpSp>
        <p:nvGrpSpPr>
          <p:cNvPr id="83" name="Group 5"/>
          <p:cNvGrpSpPr/>
          <p:nvPr/>
        </p:nvGrpSpPr>
        <p:grpSpPr>
          <a:xfrm>
            <a:off x="6696727" y="7789632"/>
            <a:ext cx="3714412" cy="1426884"/>
            <a:chOff x="0" y="19049"/>
            <a:chExt cx="6131917" cy="1902512"/>
          </a:xfrm>
        </p:grpSpPr>
        <p:sp>
          <p:nvSpPr>
            <p:cNvPr id="84" name="TextBox 6"/>
            <p:cNvSpPr txBox="1"/>
            <p:nvPr/>
          </p:nvSpPr>
          <p:spPr>
            <a:xfrm>
              <a:off x="0" y="1182897"/>
              <a:ext cx="6131917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dirty="0">
                  <a:effectLst/>
                  <a:ea typeface="Times New Roman" panose="02020603050405020304" pitchFamily="18" charset="0"/>
                </a:rPr>
                <a:t>Заезд и размещение участников Форума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dirty="0">
                  <a:effectLst/>
                  <a:ea typeface="Calibri" panose="020F0502020204030204" pitchFamily="34" charset="0"/>
                </a:rPr>
                <a:t>Регистрация участников</a:t>
              </a:r>
              <a:endParaRPr lang="en-US" dirty="0">
                <a:solidFill>
                  <a:srgbClr val="191919"/>
                </a:solidFill>
              </a:endParaRPr>
            </a:p>
          </p:txBody>
        </p:sp>
        <p:sp>
          <p:nvSpPr>
            <p:cNvPr id="85" name="TextBox 7"/>
            <p:cNvSpPr txBox="1"/>
            <p:nvPr/>
          </p:nvSpPr>
          <p:spPr>
            <a:xfrm>
              <a:off x="0" y="19049"/>
              <a:ext cx="6131917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37"/>
                </a:lnSpc>
              </a:pPr>
              <a:r>
                <a:rPr lang="ru-RU" sz="2400" b="1" u="none" dirty="0">
                  <a:solidFill>
                    <a:srgbClr val="191919"/>
                  </a:solidFill>
                </a:rPr>
                <a:t>    14 декабря</a:t>
              </a:r>
              <a:endParaRPr lang="en-US" sz="2400" b="1" u="none" dirty="0">
                <a:solidFill>
                  <a:srgbClr val="191919"/>
                </a:solidFill>
              </a:endParaRPr>
            </a:p>
          </p:txBody>
        </p:sp>
      </p:grpSp>
      <p:grpSp>
        <p:nvGrpSpPr>
          <p:cNvPr id="86" name="Group 8"/>
          <p:cNvGrpSpPr/>
          <p:nvPr/>
        </p:nvGrpSpPr>
        <p:grpSpPr>
          <a:xfrm>
            <a:off x="10262442" y="7762320"/>
            <a:ext cx="4751338" cy="2633885"/>
            <a:chOff x="-203200" y="207087"/>
            <a:chExt cx="6335117" cy="3511846"/>
          </a:xfrm>
        </p:grpSpPr>
        <p:sp>
          <p:nvSpPr>
            <p:cNvPr id="87" name="TextBox 9"/>
            <p:cNvSpPr txBox="1"/>
            <p:nvPr/>
          </p:nvSpPr>
          <p:spPr>
            <a:xfrm>
              <a:off x="0" y="1239623"/>
              <a:ext cx="6131917" cy="2479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191919"/>
                  </a:solidFill>
                </a:rPr>
                <a:t>Регистрация участников</a:t>
              </a:r>
            </a:p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191919"/>
                  </a:solidFill>
                </a:rPr>
                <a:t>Пленарное заседание</a:t>
              </a:r>
            </a:p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191919"/>
                  </a:solidFill>
                </a:rPr>
                <a:t>Работа тематических площадок</a:t>
              </a:r>
            </a:p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191919"/>
                  </a:solidFill>
                </a:rPr>
                <a:t>Экскурсия  «Орел сквозь столетия»</a:t>
              </a:r>
            </a:p>
            <a:p>
              <a:pPr marL="342900" indent="-342900" algn="ctr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191919"/>
                </a:solidFill>
              </a:endParaRPr>
            </a:p>
          </p:txBody>
        </p:sp>
        <p:sp>
          <p:nvSpPr>
            <p:cNvPr id="88" name="TextBox 10"/>
            <p:cNvSpPr txBox="1"/>
            <p:nvPr/>
          </p:nvSpPr>
          <p:spPr>
            <a:xfrm>
              <a:off x="-203200" y="207087"/>
              <a:ext cx="6131917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37"/>
                </a:lnSpc>
              </a:pPr>
              <a:r>
                <a:rPr lang="ru-RU" sz="2400" b="1" dirty="0">
                  <a:solidFill>
                    <a:srgbClr val="191919"/>
                  </a:solidFill>
                </a:rPr>
                <a:t>15 декабря</a:t>
              </a:r>
              <a:endParaRPr lang="en-US" sz="2400" b="1" u="none" dirty="0">
                <a:solidFill>
                  <a:srgbClr val="191919"/>
                </a:solidFill>
              </a:endParaRPr>
            </a:p>
          </p:txBody>
        </p:sp>
      </p:grpSp>
      <p:grpSp>
        <p:nvGrpSpPr>
          <p:cNvPr id="89" name="Group 11"/>
          <p:cNvGrpSpPr/>
          <p:nvPr/>
        </p:nvGrpSpPr>
        <p:grpSpPr>
          <a:xfrm>
            <a:off x="14483305" y="7758032"/>
            <a:ext cx="3513978" cy="1988258"/>
            <a:chOff x="-1" y="76200"/>
            <a:chExt cx="6131918" cy="2651008"/>
          </a:xfrm>
        </p:grpSpPr>
        <p:sp>
          <p:nvSpPr>
            <p:cNvPr id="90" name="TextBox 12"/>
            <p:cNvSpPr txBox="1"/>
            <p:nvPr/>
          </p:nvSpPr>
          <p:spPr>
            <a:xfrm>
              <a:off x="-1" y="1239622"/>
              <a:ext cx="6131916" cy="1487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191919"/>
                  </a:solidFill>
                </a:rPr>
                <a:t>Мастер-классы по видам спорта</a:t>
              </a:r>
            </a:p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191919"/>
                  </a:solidFill>
                </a:rPr>
                <a:t>Итоговая сессия</a:t>
              </a:r>
            </a:p>
            <a:p>
              <a:pPr marL="342900" indent="-342900">
                <a:lnSpc>
                  <a:spcPts val="2869"/>
                </a:lnSpc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191919"/>
                  </a:solidFill>
                </a:rPr>
                <a:t>Отъезд участников Форума </a:t>
              </a:r>
              <a:endParaRPr lang="en-US" sz="1600" dirty="0">
                <a:solidFill>
                  <a:srgbClr val="191919"/>
                </a:solidFill>
              </a:endParaRPr>
            </a:p>
          </p:txBody>
        </p:sp>
        <p:sp>
          <p:nvSpPr>
            <p:cNvPr id="91" name="TextBox 13"/>
            <p:cNvSpPr txBox="1"/>
            <p:nvPr/>
          </p:nvSpPr>
          <p:spPr>
            <a:xfrm>
              <a:off x="1" y="76200"/>
              <a:ext cx="6131916" cy="820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5"/>
                </a:lnSpc>
              </a:pPr>
              <a:r>
                <a:rPr lang="ru-RU" sz="2400" b="1" u="none" dirty="0">
                  <a:solidFill>
                    <a:srgbClr val="191919"/>
                  </a:solidFill>
                </a:rPr>
                <a:t>16 декабря</a:t>
              </a:r>
              <a:endParaRPr lang="en-US" sz="2400" b="1" u="none" dirty="0">
                <a:solidFill>
                  <a:srgbClr val="191919"/>
                </a:solidFill>
              </a:endParaRPr>
            </a:p>
            <a:p>
              <a:pPr marL="0" lvl="0" indent="0" algn="ctr">
                <a:lnSpc>
                  <a:spcPts val="2475"/>
                </a:lnSpc>
              </a:pPr>
              <a:endParaRPr lang="en-US" sz="1600" u="none" dirty="0">
                <a:solidFill>
                  <a:srgbClr val="191919"/>
                </a:solidFill>
              </a:endParaRPr>
            </a:p>
          </p:txBody>
        </p:sp>
      </p:grpSp>
      <p:grpSp>
        <p:nvGrpSpPr>
          <p:cNvPr id="92" name="Group 14"/>
          <p:cNvGrpSpPr/>
          <p:nvPr/>
        </p:nvGrpSpPr>
        <p:grpSpPr>
          <a:xfrm>
            <a:off x="6428804" y="7423823"/>
            <a:ext cx="1135560" cy="1135561"/>
            <a:chOff x="0" y="0"/>
            <a:chExt cx="3028163" cy="3028163"/>
          </a:xfrm>
        </p:grpSpPr>
        <p:grpSp>
          <p:nvGrpSpPr>
            <p:cNvPr id="93" name="Group 15"/>
            <p:cNvGrpSpPr/>
            <p:nvPr/>
          </p:nvGrpSpPr>
          <p:grpSpPr>
            <a:xfrm>
              <a:off x="0" y="0"/>
              <a:ext cx="3028163" cy="3028163"/>
              <a:chOff x="0" y="0"/>
              <a:chExt cx="6350000" cy="6350000"/>
            </a:xfrm>
          </p:grpSpPr>
          <p:sp>
            <p:nvSpPr>
              <p:cNvPr id="95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</p:sp>
        </p:grpSp>
        <p:pic>
          <p:nvPicPr>
            <p:cNvPr id="94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80387" y="975491"/>
              <a:ext cx="1067388" cy="1077181"/>
            </a:xfrm>
            <a:prstGeom prst="rect">
              <a:avLst/>
            </a:prstGeom>
          </p:spPr>
        </p:pic>
      </p:grpSp>
      <p:grpSp>
        <p:nvGrpSpPr>
          <p:cNvPr id="96" name="Group 14"/>
          <p:cNvGrpSpPr/>
          <p:nvPr/>
        </p:nvGrpSpPr>
        <p:grpSpPr>
          <a:xfrm>
            <a:off x="9894797" y="7423823"/>
            <a:ext cx="1135560" cy="1135561"/>
            <a:chOff x="0" y="0"/>
            <a:chExt cx="3028163" cy="3028163"/>
          </a:xfrm>
        </p:grpSpPr>
        <p:grpSp>
          <p:nvGrpSpPr>
            <p:cNvPr id="97" name="Group 15"/>
            <p:cNvGrpSpPr/>
            <p:nvPr/>
          </p:nvGrpSpPr>
          <p:grpSpPr>
            <a:xfrm>
              <a:off x="0" y="0"/>
              <a:ext cx="3028163" cy="3028163"/>
              <a:chOff x="0" y="0"/>
              <a:chExt cx="6350000" cy="6350000"/>
            </a:xfrm>
          </p:grpSpPr>
          <p:sp>
            <p:nvSpPr>
              <p:cNvPr id="99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</p:sp>
        </p:grpSp>
        <p:pic>
          <p:nvPicPr>
            <p:cNvPr id="9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80387" y="975491"/>
              <a:ext cx="1067388" cy="1077181"/>
            </a:xfrm>
            <a:prstGeom prst="rect">
              <a:avLst/>
            </a:prstGeom>
          </p:spPr>
        </p:pic>
      </p:grpSp>
      <p:grpSp>
        <p:nvGrpSpPr>
          <p:cNvPr id="100" name="Group 14"/>
          <p:cNvGrpSpPr/>
          <p:nvPr/>
        </p:nvGrpSpPr>
        <p:grpSpPr>
          <a:xfrm>
            <a:off x="13965724" y="7371233"/>
            <a:ext cx="1135560" cy="1135561"/>
            <a:chOff x="0" y="0"/>
            <a:chExt cx="3028163" cy="3028163"/>
          </a:xfrm>
        </p:grpSpPr>
        <p:grpSp>
          <p:nvGrpSpPr>
            <p:cNvPr id="101" name="Group 15"/>
            <p:cNvGrpSpPr/>
            <p:nvPr/>
          </p:nvGrpSpPr>
          <p:grpSpPr>
            <a:xfrm>
              <a:off x="0" y="0"/>
              <a:ext cx="3028163" cy="3028163"/>
              <a:chOff x="0" y="0"/>
              <a:chExt cx="6350000" cy="6350000"/>
            </a:xfrm>
          </p:grpSpPr>
          <p:sp>
            <p:nvSpPr>
              <p:cNvPr id="103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</p:sp>
        </p:grpSp>
        <p:pic>
          <p:nvPicPr>
            <p:cNvPr id="102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80387" y="975491"/>
              <a:ext cx="1067388" cy="1077181"/>
            </a:xfrm>
            <a:prstGeom prst="rect">
              <a:avLst/>
            </a:prstGeom>
          </p:spPr>
        </p:pic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531BE70A-3662-05E2-435E-B4CDB1382F73}"/>
              </a:ext>
            </a:extLst>
          </p:cNvPr>
          <p:cNvSpPr txBox="1"/>
          <p:nvPr/>
        </p:nvSpPr>
        <p:spPr>
          <a:xfrm>
            <a:off x="333866" y="5575856"/>
            <a:ext cx="50976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9C6C05-C6B2-2762-0510-70A081587E04}"/>
              </a:ext>
            </a:extLst>
          </p:cNvPr>
          <p:cNvSpPr/>
          <p:nvPr/>
        </p:nvSpPr>
        <p:spPr>
          <a:xfrm>
            <a:off x="145139" y="8200245"/>
            <a:ext cx="610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«СТУДЕНЧЕСКИЕ СПОРТИВНЫЕ КЛУБЫ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ФОРМУЛА УСПЕХА СТУДЕНЧЕСКОГО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69918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8" y="512427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>
                <a:solidFill>
                  <a:schemeClr val="bg1"/>
                </a:solidFill>
                <a:latin typeface="Raleway"/>
              </a:rPr>
              <a:t>Участники  Форума 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759641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5" y="140817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2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05205" y="30521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7175428" y="2714602"/>
            <a:ext cx="10058793" cy="7040086"/>
            <a:chOff x="5597081" y="318132"/>
            <a:chExt cx="10058793" cy="7040086"/>
          </a:xfrm>
        </p:grpSpPr>
        <p:grpSp>
          <p:nvGrpSpPr>
            <p:cNvPr id="41" name="Group 3"/>
            <p:cNvGrpSpPr/>
            <p:nvPr/>
          </p:nvGrpSpPr>
          <p:grpSpPr>
            <a:xfrm>
              <a:off x="5597081" y="1685925"/>
              <a:ext cx="10058793" cy="5672293"/>
              <a:chOff x="-1207657" y="-38100"/>
              <a:chExt cx="13411723" cy="7563057"/>
            </a:xfrm>
          </p:grpSpPr>
          <p:sp>
            <p:nvSpPr>
              <p:cNvPr id="43" name="TextBox 4"/>
              <p:cNvSpPr txBox="1"/>
              <p:nvPr/>
            </p:nvSpPr>
            <p:spPr>
              <a:xfrm>
                <a:off x="8364654" y="67225"/>
                <a:ext cx="3839412" cy="8197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2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руководители студенческих спортивных клубов</a:t>
                </a:r>
                <a:endParaRPr lang="en-US" sz="1800" dirty="0">
                  <a:solidFill>
                    <a:srgbClr val="002060"/>
                  </a:solidFill>
                  <a:latin typeface="Clear Sans Regular"/>
                </a:endParaRPr>
              </a:p>
            </p:txBody>
          </p:sp>
          <p:sp>
            <p:nvSpPr>
              <p:cNvPr id="44" name="TextBox 5"/>
              <p:cNvSpPr txBox="1"/>
              <p:nvPr/>
            </p:nvSpPr>
            <p:spPr>
              <a:xfrm>
                <a:off x="8478409" y="4085557"/>
                <a:ext cx="3486544" cy="25648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2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представители общероссийских общественных организаций и Всероссийских спортивных федераций</a:t>
                </a:r>
                <a:endParaRPr lang="en-US" sz="1800" dirty="0">
                  <a:solidFill>
                    <a:srgbClr val="002060"/>
                  </a:solidFill>
                  <a:latin typeface="Clear Sans Regular"/>
                </a:endParaRPr>
              </a:p>
            </p:txBody>
          </p:sp>
          <p:sp>
            <p:nvSpPr>
              <p:cNvPr id="45" name="TextBox 6"/>
              <p:cNvSpPr txBox="1"/>
              <p:nvPr/>
            </p:nvSpPr>
            <p:spPr>
              <a:xfrm>
                <a:off x="4399808" y="6705160"/>
                <a:ext cx="3174808" cy="8197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2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преподаватели физической культуры</a:t>
                </a:r>
                <a:endParaRPr lang="en-US" sz="1800" dirty="0">
                  <a:solidFill>
                    <a:srgbClr val="002060"/>
                  </a:solidFill>
                  <a:latin typeface="Clear Sans Regular"/>
                </a:endParaRPr>
              </a:p>
            </p:txBody>
          </p:sp>
          <p:sp>
            <p:nvSpPr>
              <p:cNvPr id="46" name="TextBox 7"/>
              <p:cNvSpPr txBox="1"/>
              <p:nvPr/>
            </p:nvSpPr>
            <p:spPr>
              <a:xfrm>
                <a:off x="-1207657" y="4085557"/>
                <a:ext cx="3994865" cy="17098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2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другие категории педагогических работников физкультурно-спортивной направленности</a:t>
                </a:r>
                <a:endParaRPr lang="en-US" sz="1800" dirty="0">
                  <a:solidFill>
                    <a:srgbClr val="002060"/>
                  </a:solidFill>
                  <a:latin typeface="Clear Sans Regular"/>
                </a:endParaRPr>
              </a:p>
            </p:txBody>
          </p:sp>
          <p:sp>
            <p:nvSpPr>
              <p:cNvPr id="47" name="TextBox 8"/>
              <p:cNvSpPr txBox="1"/>
              <p:nvPr/>
            </p:nvSpPr>
            <p:spPr>
              <a:xfrm>
                <a:off x="-1207656" y="-38100"/>
                <a:ext cx="4783236" cy="128240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52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руководители, заместители руководителей профессиональных образовательных организаций</a:t>
                </a:r>
                <a:endParaRPr lang="en-US" sz="1800" dirty="0">
                  <a:solidFill>
                    <a:srgbClr val="002060"/>
                  </a:solidFill>
                  <a:latin typeface="Clear Sans Regular"/>
                </a:endParaRPr>
              </a:p>
            </p:txBody>
          </p:sp>
          <p:grpSp>
            <p:nvGrpSpPr>
              <p:cNvPr id="48" name="Group 9"/>
              <p:cNvGrpSpPr>
                <a:grpSpLocks noChangeAspect="1"/>
              </p:cNvGrpSpPr>
              <p:nvPr/>
            </p:nvGrpSpPr>
            <p:grpSpPr>
              <a:xfrm>
                <a:off x="2695284" y="326679"/>
                <a:ext cx="6096462" cy="6096462"/>
                <a:chOff x="0" y="0"/>
                <a:chExt cx="2540000" cy="2540000"/>
              </a:xfrm>
            </p:grpSpPr>
            <p:sp>
              <p:nvSpPr>
                <p:cNvPr id="49" name="Freeform 10"/>
                <p:cNvSpPr/>
                <p:nvPr/>
              </p:nvSpPr>
              <p:spPr>
                <a:xfrm>
                  <a:off x="1270000" y="0"/>
                  <a:ext cx="1225947" cy="1104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947" h="1104203">
                      <a:moveTo>
                        <a:pt x="0" y="0"/>
                      </a:moveTo>
                      <a:cubicBezTo>
                        <a:pt x="573695" y="0"/>
                        <a:pt x="1076156" y="384611"/>
                        <a:pt x="1225947" y="938406"/>
                      </a:cubicBezTo>
                      <a:lnTo>
                        <a:pt x="612973" y="1104203"/>
                      </a:lnTo>
                      <a:cubicBezTo>
                        <a:pt x="538078" y="827305"/>
                        <a:pt x="286848" y="635000"/>
                        <a:pt x="0" y="635000"/>
                      </a:cubicBezTo>
                      <a:close/>
                    </a:path>
                  </a:pathLst>
                </a:custGeom>
                <a:solidFill>
                  <a:srgbClr val="EA4B33"/>
                </a:solidFill>
              </p:spPr>
            </p:sp>
            <p:sp>
              <p:nvSpPr>
                <p:cNvPr id="50" name="Freeform 11"/>
                <p:cNvSpPr/>
                <p:nvPr/>
              </p:nvSpPr>
              <p:spPr>
                <a:xfrm>
                  <a:off x="1617102" y="877548"/>
                  <a:ext cx="1038022" cy="145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022" h="1455928">
                      <a:moveTo>
                        <a:pt x="860740" y="0"/>
                      </a:moveTo>
                      <a:cubicBezTo>
                        <a:pt x="1038021" y="545617"/>
                        <a:pt x="827504" y="1142337"/>
                        <a:pt x="347101" y="1455928"/>
                      </a:cubicBezTo>
                      <a:lnTo>
                        <a:pt x="0" y="924190"/>
                      </a:lnTo>
                      <a:cubicBezTo>
                        <a:pt x="240201" y="767394"/>
                        <a:pt x="345460" y="469035"/>
                        <a:pt x="256819" y="196226"/>
                      </a:cubicBezTo>
                      <a:close/>
                    </a:path>
                  </a:pathLst>
                </a:custGeom>
                <a:solidFill>
                  <a:srgbClr val="FF687A"/>
                </a:solidFill>
              </p:spPr>
            </p:sp>
            <p:sp>
              <p:nvSpPr>
                <p:cNvPr id="51" name="Freeform 12"/>
                <p:cNvSpPr/>
                <p:nvPr/>
              </p:nvSpPr>
              <p:spPr>
                <a:xfrm>
                  <a:off x="473094" y="1764429"/>
                  <a:ext cx="1543393" cy="870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393" h="870232">
                      <a:moveTo>
                        <a:pt x="1543393" y="533023"/>
                      </a:moveTo>
                      <a:cubicBezTo>
                        <a:pt x="1079264" y="870232"/>
                        <a:pt x="446696" y="854415"/>
                        <a:pt x="0" y="494430"/>
                      </a:cubicBezTo>
                      <a:lnTo>
                        <a:pt x="398453" y="0"/>
                      </a:lnTo>
                      <a:cubicBezTo>
                        <a:pt x="621801" y="179993"/>
                        <a:pt x="938085" y="187902"/>
                        <a:pt x="1170150" y="19297"/>
                      </a:cubicBezTo>
                      <a:close/>
                    </a:path>
                  </a:pathLst>
                </a:custGeom>
                <a:solidFill>
                  <a:srgbClr val="FF8EB5"/>
                </a:solidFill>
              </p:spPr>
            </p:sp>
            <p:sp>
              <p:nvSpPr>
                <p:cNvPr id="52" name="Freeform 13"/>
                <p:cNvSpPr/>
                <p:nvPr/>
              </p:nvSpPr>
              <p:spPr>
                <a:xfrm>
                  <a:off x="-121047" y="817672"/>
                  <a:ext cx="1017804" cy="1479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804" h="1479780">
                      <a:moveTo>
                        <a:pt x="644560" y="1479780"/>
                      </a:moveTo>
                      <a:cubicBezTo>
                        <a:pt x="180430" y="1142570"/>
                        <a:pt x="0" y="536074"/>
                        <a:pt x="204329" y="0"/>
                      </a:cubicBezTo>
                      <a:lnTo>
                        <a:pt x="797688" y="226164"/>
                      </a:lnTo>
                      <a:cubicBezTo>
                        <a:pt x="695523" y="494201"/>
                        <a:pt x="785739" y="797449"/>
                        <a:pt x="1017803" y="966054"/>
                      </a:cubicBezTo>
                      <a:close/>
                    </a:path>
                  </a:pathLst>
                </a:custGeom>
                <a:solidFill>
                  <a:srgbClr val="FFB7E3"/>
                </a:solidFill>
              </p:spPr>
            </p:sp>
            <p:sp>
              <p:nvSpPr>
                <p:cNvPr id="53" name="Freeform 14"/>
                <p:cNvSpPr/>
                <p:nvPr/>
              </p:nvSpPr>
              <p:spPr>
                <a:xfrm>
                  <a:off x="62158" y="0"/>
                  <a:ext cx="1207778" cy="1073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778" h="1073774">
                      <a:moveTo>
                        <a:pt x="0" y="877548"/>
                      </a:moveTo>
                      <a:cubicBezTo>
                        <a:pt x="170006" y="354324"/>
                        <a:pt x="657564" y="55"/>
                        <a:pt x="1207715" y="0"/>
                      </a:cubicBezTo>
                      <a:lnTo>
                        <a:pt x="1207779" y="635000"/>
                      </a:lnTo>
                      <a:cubicBezTo>
                        <a:pt x="932703" y="635027"/>
                        <a:pt x="688924" y="812162"/>
                        <a:pt x="603921" y="1073774"/>
                      </a:cubicBezTo>
                      <a:close/>
                    </a:path>
                  </a:pathLst>
                </a:custGeom>
                <a:solidFill>
                  <a:srgbClr val="FFDDFF"/>
                </a:solidFill>
              </p:spPr>
            </p:sp>
            <p:sp>
              <p:nvSpPr>
                <p:cNvPr id="54" name="Freeform 15"/>
                <p:cNvSpPr/>
                <p:nvPr/>
              </p:nvSpPr>
              <p:spPr>
                <a:xfrm>
                  <a:off x="1270000" y="0"/>
                  <a:ext cx="127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635000">
                      <a:moveTo>
                        <a:pt x="0" y="0"/>
                      </a:moveTo>
                      <a:cubicBezTo>
                        <a:pt x="42" y="0"/>
                        <a:pt x="85" y="0"/>
                        <a:pt x="127" y="0"/>
                      </a:cubicBezTo>
                      <a:lnTo>
                        <a:pt x="63" y="635000"/>
                      </a:lnTo>
                      <a:cubicBezTo>
                        <a:pt x="42" y="635000"/>
                        <a:pt x="21" y="635000"/>
                        <a:pt x="0" y="635000"/>
                      </a:cubicBezTo>
                      <a:close/>
                    </a:path>
                  </a:pathLst>
                </a:custGeom>
                <a:solidFill>
                  <a:srgbClr val="C5B8DE"/>
                </a:solidFill>
              </p:spPr>
            </p:sp>
          </p:grpSp>
        </p:grp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89D7AD37-484E-4EB2-8857-447ED438ED28}"/>
                </a:ext>
              </a:extLst>
            </p:cNvPr>
            <p:cNvSpPr txBox="1"/>
            <p:nvPr/>
          </p:nvSpPr>
          <p:spPr>
            <a:xfrm>
              <a:off x="8191556" y="318132"/>
              <a:ext cx="5237578" cy="12824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ru-RU" sz="1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представители органов исполнительной власти субъектов РФ, осуществляющие государственное управление в сфере образования и в области физической культуры и спорта</a:t>
              </a:r>
              <a:endParaRPr lang="en-US" sz="1800" dirty="0">
                <a:solidFill>
                  <a:srgbClr val="002060"/>
                </a:solidFill>
                <a:latin typeface="Clear Sans Regular"/>
              </a:endParaRPr>
            </a:p>
          </p:txBody>
        </p:sp>
      </p:grp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212045"/>
            <a:ext cx="11466531" cy="11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22"/>
          <p:cNvGrpSpPr/>
          <p:nvPr/>
        </p:nvGrpSpPr>
        <p:grpSpPr>
          <a:xfrm>
            <a:off x="11103872" y="5435210"/>
            <a:ext cx="2479110" cy="2400154"/>
            <a:chOff x="0" y="0"/>
            <a:chExt cx="3028163" cy="3028163"/>
          </a:xfrm>
        </p:grpSpPr>
        <p:grpSp>
          <p:nvGrpSpPr>
            <p:cNvPr id="79" name="Group 23"/>
            <p:cNvGrpSpPr/>
            <p:nvPr/>
          </p:nvGrpSpPr>
          <p:grpSpPr>
            <a:xfrm>
              <a:off x="0" y="0"/>
              <a:ext cx="3028163" cy="3028163"/>
              <a:chOff x="0" y="0"/>
              <a:chExt cx="6350000" cy="6350000"/>
            </a:xfrm>
          </p:grpSpPr>
          <p:sp>
            <p:nvSpPr>
              <p:cNvPr id="81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52896"/>
              </a:solidFill>
            </p:spPr>
          </p:sp>
        </p:grpSp>
        <p:pic>
          <p:nvPicPr>
            <p:cNvPr id="80" name="Picture 25" descr="Целевая аудитория со сплошной заливко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98372" y="802881"/>
              <a:ext cx="1225309" cy="1225309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67F36672-7B13-C574-1EB4-BF1CB531F3E6}"/>
              </a:ext>
            </a:extLst>
          </p:cNvPr>
          <p:cNvSpPr txBox="1"/>
          <p:nvPr/>
        </p:nvSpPr>
        <p:spPr>
          <a:xfrm>
            <a:off x="333866" y="5575856"/>
            <a:ext cx="50976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4DB03B-3DDD-B326-16CE-BCDDB3AC1D08}"/>
              </a:ext>
            </a:extLst>
          </p:cNvPr>
          <p:cNvSpPr/>
          <p:nvPr/>
        </p:nvSpPr>
        <p:spPr>
          <a:xfrm>
            <a:off x="145139" y="8200245"/>
            <a:ext cx="610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«СТУДЕНЧЕСКИЕ СПОРТИВНЫЕ КЛУБЫ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ФОРМУЛА УСПЕХА СТУДЕНЧЕСКОГО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272058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4"/>
          <p:cNvGrpSpPr>
            <a:grpSpLocks noChangeAspect="1"/>
          </p:cNvGrpSpPr>
          <p:nvPr/>
        </p:nvGrpSpPr>
        <p:grpSpPr>
          <a:xfrm rot="16200000">
            <a:off x="6944292" y="-4524612"/>
            <a:ext cx="4533162" cy="18154265"/>
            <a:chOff x="0" y="0"/>
            <a:chExt cx="6350000" cy="5499100"/>
          </a:xfrm>
          <a:solidFill>
            <a:srgbClr val="002060"/>
          </a:solidFill>
        </p:grpSpPr>
        <p:sp>
          <p:nvSpPr>
            <p:cNvPr id="106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8" name="Group 4"/>
          <p:cNvGrpSpPr>
            <a:grpSpLocks noChangeAspect="1"/>
          </p:cNvGrpSpPr>
          <p:nvPr/>
        </p:nvGrpSpPr>
        <p:grpSpPr>
          <a:xfrm rot="5400000">
            <a:off x="6777749" y="-4662871"/>
            <a:ext cx="4713842" cy="18306663"/>
            <a:chOff x="0" y="0"/>
            <a:chExt cx="6350000" cy="5499100"/>
          </a:xfrm>
          <a:solidFill>
            <a:srgbClr val="002060"/>
          </a:solidFill>
        </p:grpSpPr>
        <p:sp>
          <p:nvSpPr>
            <p:cNvPr id="23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2011397" y="221323"/>
            <a:ext cx="15879511" cy="1481471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0" y="-10190"/>
            <a:ext cx="1729110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 rot="16200000">
            <a:off x="-3934743" y="5092312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304" y="56046"/>
            <a:ext cx="911082" cy="1152012"/>
          </a:xfrm>
          <a:prstGeom prst="rect">
            <a:avLst/>
          </a:prstGeom>
        </p:spPr>
      </p:pic>
      <p:sp>
        <p:nvSpPr>
          <p:cNvPr id="5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011397" y="524329"/>
            <a:ext cx="62402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dirty="0">
                <a:solidFill>
                  <a:schemeClr val="bg1"/>
                </a:solidFill>
              </a:rPr>
              <a:t>Почетные гости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0" y="385830"/>
            <a:ext cx="610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«СТУДЕНЧЕСКИЕ СПОРТИВНЫЕ КЛУБЫ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ФОРМУЛА УСПЕХА СТУДЕНЧЕСКОГО СПОРТА»</a:t>
            </a:r>
          </a:p>
        </p:txBody>
      </p:sp>
      <p:grpSp>
        <p:nvGrpSpPr>
          <p:cNvPr id="81" name="Group 21">
            <a:extLst>
              <a:ext uri="{FF2B5EF4-FFF2-40B4-BE49-F238E27FC236}">
                <a16:creationId xmlns:a16="http://schemas.microsoft.com/office/drawing/2014/main" id="{EA85348A-BA8C-466F-84AB-5386D8D5A1DD}"/>
              </a:ext>
            </a:extLst>
          </p:cNvPr>
          <p:cNvGrpSpPr/>
          <p:nvPr/>
        </p:nvGrpSpPr>
        <p:grpSpPr>
          <a:xfrm>
            <a:off x="1588783" y="6560251"/>
            <a:ext cx="2572073" cy="1134538"/>
            <a:chOff x="533111" y="4221914"/>
            <a:chExt cx="2560828" cy="112957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ED79D5-9DD9-4533-AE53-D0E8E05BCD60}"/>
                </a:ext>
              </a:extLst>
            </p:cNvPr>
            <p:cNvSpPr txBox="1"/>
            <p:nvPr/>
          </p:nvSpPr>
          <p:spPr>
            <a:xfrm>
              <a:off x="533111" y="4221914"/>
              <a:ext cx="2560828" cy="5755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Клычков Андрей Евгеньевич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8C0CDFB-A18D-486D-8697-3B960C11FBAF}"/>
                </a:ext>
              </a:extLst>
            </p:cNvPr>
            <p:cNvSpPr txBox="1"/>
            <p:nvPr/>
          </p:nvSpPr>
          <p:spPr>
            <a:xfrm>
              <a:off x="851849" y="4775912"/>
              <a:ext cx="1923353" cy="5755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губернатор Орловской области 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22">
            <a:extLst>
              <a:ext uri="{FF2B5EF4-FFF2-40B4-BE49-F238E27FC236}">
                <a16:creationId xmlns:a16="http://schemas.microsoft.com/office/drawing/2014/main" id="{11421E49-CBD7-479B-B028-5751B2F29672}"/>
              </a:ext>
            </a:extLst>
          </p:cNvPr>
          <p:cNvGrpSpPr/>
          <p:nvPr/>
        </p:nvGrpSpPr>
        <p:grpSpPr>
          <a:xfrm>
            <a:off x="6857136" y="6521326"/>
            <a:ext cx="2705888" cy="3232824"/>
            <a:chOff x="851849" y="4198273"/>
            <a:chExt cx="1933845" cy="321869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A4A3DB9-37E8-4985-80B1-5B18ACE1DDFF}"/>
                </a:ext>
              </a:extLst>
            </p:cNvPr>
            <p:cNvSpPr txBox="1"/>
            <p:nvPr/>
          </p:nvSpPr>
          <p:spPr>
            <a:xfrm>
              <a:off x="862341" y="4198273"/>
              <a:ext cx="1923353" cy="5515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ru-RU" sz="1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Журова</a:t>
              </a:r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Светлана Сергеевна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38AC62-DFB0-4E43-9EA8-522B94D1E949}"/>
                </a:ext>
              </a:extLst>
            </p:cNvPr>
            <p:cNvSpPr txBox="1"/>
            <p:nvPr/>
          </p:nvSpPr>
          <p:spPr>
            <a:xfrm>
              <a:off x="851849" y="4775912"/>
              <a:ext cx="1923353" cy="26410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первый Заместитель Председателя Комитета ГД Федерального Собрания РФ по международным делам, олимпийская Чемпионка по конькобежному спорту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25">
            <a:extLst>
              <a:ext uri="{FF2B5EF4-FFF2-40B4-BE49-F238E27FC236}">
                <a16:creationId xmlns:a16="http://schemas.microsoft.com/office/drawing/2014/main" id="{488262C8-242C-4CF9-AE72-A33BE51ACDF3}"/>
              </a:ext>
            </a:extLst>
          </p:cNvPr>
          <p:cNvGrpSpPr/>
          <p:nvPr/>
        </p:nvGrpSpPr>
        <p:grpSpPr>
          <a:xfrm>
            <a:off x="9770552" y="6550148"/>
            <a:ext cx="2356795" cy="2883687"/>
            <a:chOff x="841358" y="4250817"/>
            <a:chExt cx="1933844" cy="287107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2D7A876-DAF1-4FD9-9FAA-1444B5B1AD40}"/>
                </a:ext>
              </a:extLst>
            </p:cNvPr>
            <p:cNvSpPr txBox="1"/>
            <p:nvPr/>
          </p:nvSpPr>
          <p:spPr>
            <a:xfrm>
              <a:off x="841358" y="4250817"/>
              <a:ext cx="1923353" cy="5515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Уразов Максим Сергеевич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1B15621-D198-4045-9578-9D775E9F38B7}"/>
                </a:ext>
              </a:extLst>
            </p:cNvPr>
            <p:cNvSpPr txBox="1"/>
            <p:nvPr/>
          </p:nvSpPr>
          <p:spPr>
            <a:xfrm>
              <a:off x="851849" y="4775912"/>
              <a:ext cx="1923353" cy="2345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 департамента физической культуры и массового спорта Министерства спорта Российской Федерации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EE45F41-48A9-4A7C-84CC-55869830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r="1079"/>
          <a:stretch/>
        </p:blipFill>
        <p:spPr>
          <a:xfrm>
            <a:off x="6887516" y="2752672"/>
            <a:ext cx="2513171" cy="3209356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9FB1D797-98FA-4264-ABF9-161AF7114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r="9684"/>
          <a:stretch/>
        </p:blipFill>
        <p:spPr>
          <a:xfrm>
            <a:off x="9614175" y="2793783"/>
            <a:ext cx="2513172" cy="3209357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44C1B3F-BF7F-4C15-82D5-EE74D7F24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0718"/>
          <a:stretch/>
        </p:blipFill>
        <p:spPr>
          <a:xfrm>
            <a:off x="1434198" y="2683112"/>
            <a:ext cx="2513170" cy="3138621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A9A17D7-CE2B-4FAD-A8AC-A9D669C77E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9964"/>
          <a:stretch/>
        </p:blipFill>
        <p:spPr>
          <a:xfrm>
            <a:off x="4160856" y="2683112"/>
            <a:ext cx="2513172" cy="3138621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</p:pic>
      <p:grpSp>
        <p:nvGrpSpPr>
          <p:cNvPr id="94" name="Group 21">
            <a:extLst>
              <a:ext uri="{FF2B5EF4-FFF2-40B4-BE49-F238E27FC236}">
                <a16:creationId xmlns:a16="http://schemas.microsoft.com/office/drawing/2014/main" id="{CCB1DF3E-B8C9-4A4A-9066-1DEF46656E6F}"/>
              </a:ext>
            </a:extLst>
          </p:cNvPr>
          <p:cNvGrpSpPr/>
          <p:nvPr/>
        </p:nvGrpSpPr>
        <p:grpSpPr>
          <a:xfrm>
            <a:off x="4285063" y="6542103"/>
            <a:ext cx="2572073" cy="1727264"/>
            <a:chOff x="533111" y="4221914"/>
            <a:chExt cx="2560828" cy="171971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7167369-79A4-4307-853D-8721905C7E83}"/>
                </a:ext>
              </a:extLst>
            </p:cNvPr>
            <p:cNvSpPr txBox="1"/>
            <p:nvPr/>
          </p:nvSpPr>
          <p:spPr>
            <a:xfrm>
              <a:off x="533111" y="4221914"/>
              <a:ext cx="2560828" cy="5515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Бугаев Александр Вячеславович</a:t>
              </a:r>
              <a:endParaRPr lang="ru-RU" sz="1400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285CCCA-A610-42EB-B220-145AF0EF420F}"/>
                </a:ext>
              </a:extLst>
            </p:cNvPr>
            <p:cNvSpPr txBox="1"/>
            <p:nvPr/>
          </p:nvSpPr>
          <p:spPr>
            <a:xfrm>
              <a:off x="851849" y="4775912"/>
              <a:ext cx="1923353" cy="1165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первый заместитель Министра просвещения РФ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0E29210E-8A3E-4224-92AF-C517C84B071F}"/>
              </a:ext>
            </a:extLst>
          </p:cNvPr>
          <p:cNvGrpSpPr/>
          <p:nvPr/>
        </p:nvGrpSpPr>
        <p:grpSpPr>
          <a:xfrm>
            <a:off x="12639697" y="6664102"/>
            <a:ext cx="2344010" cy="3042129"/>
            <a:chOff x="841358" y="4229175"/>
            <a:chExt cx="1933844" cy="302882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EA71F65-0BDD-49BF-9CF4-670DA33507BB}"/>
                </a:ext>
              </a:extLst>
            </p:cNvPr>
            <p:cNvSpPr txBox="1"/>
            <p:nvPr/>
          </p:nvSpPr>
          <p:spPr>
            <a:xfrm>
              <a:off x="841358" y="4229175"/>
              <a:ext cx="1923353" cy="8273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Ольховский Роман Михайлович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92BF1A4-2A30-41CA-A53C-D60CF4527EC0}"/>
                </a:ext>
              </a:extLst>
            </p:cNvPr>
            <p:cNvSpPr txBox="1"/>
            <p:nvPr/>
          </p:nvSpPr>
          <p:spPr>
            <a:xfrm>
              <a:off x="851849" y="4775912"/>
              <a:ext cx="1923353" cy="2482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первый вице-президент общероссийской общественной организации «РССС», советник Министра спорта РФ, член Общественного совета при Министерстве спорта РФ</a:t>
              </a:r>
              <a:endParaRPr lang="en-IN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ADC2ACED-B107-4A68-AC48-384B44761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b="5155"/>
          <a:stretch/>
        </p:blipFill>
        <p:spPr>
          <a:xfrm>
            <a:off x="12567996" y="2799822"/>
            <a:ext cx="2487413" cy="3209356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811797DC-2F66-412D-B32A-BC51824ED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 b="2609"/>
          <a:stretch/>
        </p:blipFill>
        <p:spPr>
          <a:xfrm>
            <a:off x="15403495" y="2683112"/>
            <a:ext cx="2487413" cy="3209356"/>
          </a:xfrm>
          <a:custGeom>
            <a:avLst/>
            <a:gdLst>
              <a:gd name="connsiteX0" fmla="*/ 1010412 w 2020824"/>
              <a:gd name="connsiteY0" fmla="*/ 0 h 2523744"/>
              <a:gd name="connsiteX1" fmla="*/ 2020824 w 2020824"/>
              <a:gd name="connsiteY1" fmla="*/ 1010412 h 2523744"/>
              <a:gd name="connsiteX2" fmla="*/ 2020824 w 2020824"/>
              <a:gd name="connsiteY2" fmla="*/ 1513332 h 2523744"/>
              <a:gd name="connsiteX3" fmla="*/ 1010412 w 2020824"/>
              <a:gd name="connsiteY3" fmla="*/ 2523744 h 2523744"/>
              <a:gd name="connsiteX4" fmla="*/ 0 w 2020824"/>
              <a:gd name="connsiteY4" fmla="*/ 1513332 h 2523744"/>
              <a:gd name="connsiteX5" fmla="*/ 0 w 2020824"/>
              <a:gd name="connsiteY5" fmla="*/ 1010412 h 2523744"/>
              <a:gd name="connsiteX6" fmla="*/ 1010412 w 2020824"/>
              <a:gd name="connsiteY6" fmla="*/ 0 h 25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24" h="2523744">
                <a:moveTo>
                  <a:pt x="1010412" y="0"/>
                </a:moveTo>
                <a:cubicBezTo>
                  <a:pt x="1568447" y="0"/>
                  <a:pt x="2020824" y="452377"/>
                  <a:pt x="2020824" y="1010412"/>
                </a:cubicBezTo>
                <a:lnTo>
                  <a:pt x="2020824" y="1513332"/>
                </a:lnTo>
                <a:cubicBezTo>
                  <a:pt x="2020824" y="2071367"/>
                  <a:pt x="1568447" y="2523744"/>
                  <a:pt x="1010412" y="2523744"/>
                </a:cubicBezTo>
                <a:cubicBezTo>
                  <a:pt x="452377" y="2523744"/>
                  <a:pt x="0" y="2071367"/>
                  <a:pt x="0" y="1513332"/>
                </a:cubicBezTo>
                <a:lnTo>
                  <a:pt x="0" y="1010412"/>
                </a:lnTo>
                <a:cubicBezTo>
                  <a:pt x="0" y="452377"/>
                  <a:pt x="452377" y="0"/>
                  <a:pt x="1010412" y="0"/>
                </a:cubicBezTo>
                <a:close/>
              </a:path>
            </a:pathLst>
          </a:custGeom>
        </p:spPr>
      </p:pic>
      <p:grpSp>
        <p:nvGrpSpPr>
          <p:cNvPr id="102" name="Group 25">
            <a:extLst>
              <a:ext uri="{FF2B5EF4-FFF2-40B4-BE49-F238E27FC236}">
                <a16:creationId xmlns:a16="http://schemas.microsoft.com/office/drawing/2014/main" id="{3D937372-ECF0-416C-BF69-3F6DF207EA83}"/>
              </a:ext>
            </a:extLst>
          </p:cNvPr>
          <p:cNvGrpSpPr/>
          <p:nvPr/>
        </p:nvGrpSpPr>
        <p:grpSpPr>
          <a:xfrm>
            <a:off x="15308899" y="6664102"/>
            <a:ext cx="2691207" cy="3498150"/>
            <a:chOff x="841358" y="4229175"/>
            <a:chExt cx="1933844" cy="348285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1BE852-2B60-40D0-972E-29EB4FA5FDBA}"/>
                </a:ext>
              </a:extLst>
            </p:cNvPr>
            <p:cNvSpPr txBox="1"/>
            <p:nvPr/>
          </p:nvSpPr>
          <p:spPr>
            <a:xfrm>
              <a:off x="841358" y="4229175"/>
              <a:ext cx="1923353" cy="5515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Бычкова Евгения Петровна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3DE230B-3103-4E76-8902-EE813864BEEB}"/>
                </a:ext>
              </a:extLst>
            </p:cNvPr>
            <p:cNvSpPr txBox="1"/>
            <p:nvPr/>
          </p:nvSpPr>
          <p:spPr>
            <a:xfrm>
              <a:off x="851849" y="4775912"/>
              <a:ext cx="1923353" cy="293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исполнительный директор общероссийской молодежной общественной организации «Ассоциация студенческих спортивных клубов России» 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75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46025" y="1685169"/>
            <a:ext cx="11134214" cy="5825836"/>
            <a:chOff x="0" y="0"/>
            <a:chExt cx="1732090" cy="3529371"/>
          </a:xfrm>
        </p:grpSpPr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56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7991603"/>
            <a:ext cx="11134214" cy="2089199"/>
            <a:chOff x="0" y="501565"/>
            <a:chExt cx="1732090" cy="3027805"/>
          </a:xfrm>
        </p:grpSpPr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501565"/>
              <a:ext cx="1732090" cy="3027805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8" y="512427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>
                <a:solidFill>
                  <a:schemeClr val="bg1"/>
                </a:solidFill>
              </a:rPr>
              <a:t>Программа Форума</a:t>
            </a:r>
            <a:endParaRPr lang="ru-RU" sz="2800" spc="-192" dirty="0">
              <a:solidFill>
                <a:schemeClr val="bg1"/>
              </a:solidFill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43528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5" y="140817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2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05205" y="30521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401592" y="1244432"/>
            <a:ext cx="520705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rgbClr val="002060"/>
                </a:solidFill>
              </a:rPr>
              <a:t>Тематические площадки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63686"/>
              </p:ext>
            </p:extLst>
          </p:nvPr>
        </p:nvGraphicFramePr>
        <p:xfrm>
          <a:off x="6461262" y="1874276"/>
          <a:ext cx="8944062" cy="53607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3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057">
                <a:tc>
                  <a:txBody>
                    <a:bodyPr/>
                    <a:lstStyle/>
                    <a:p>
                      <a:r>
                        <a:rPr lang="ru-RU" sz="1800" dirty="0"/>
                        <a:t>Площадка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Тема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57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Площадка 1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Зал № 5 / до 80 мест / 3 этаж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МЕТОДИКА ПРЕПОДАВАНИЯ ДИСЦИПЛИНЫ «ФИЗИЧЕСКАЯ  КУЛЬТУРА» 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В ПРОФЕССИОНАЛЬНЫХ ОБРАЗОВАТЕЛЬНЫХ ОРГАНИЗАЦИЯХ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65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Площадка 2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Зал № 6 / до 80 мест / 3 этаж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ОСНОВНЫЕ НАПРАВЛЕНИЯ ДЕЯТЕЛЬНОСТИ В СТУДЕНЧЕСКИХ СПОРТИВНЫХ КЛУБАХ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50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Площадка 3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Зал № 7 / до 80 мест / 3 этаж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ПОВЫШЕНИЕ КВАЛИФИКАЦИИ-НЕПРЕРЫВНЫЙ ПРОФЕССИОНАЛЬНЫЙ РОСТ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ПРЕПОДАВАТЕЛЕЙ ФИЗИЧЕСКОЙ КУЛЬТУРЫ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50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Площадка 4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Зал № 8 / до 80 мест / 3 этаж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ПЕРСПЕКТИВЫ ВЗАИМОДЕЙСТВИЯ СТУДЕНЧЕСКИХ СПОРТИВНЫХ КЛУБОВ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И СТУДЕНЧЕСКИХ СПОРТИВНЫХ ЛИГ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650">
                <a:tc>
                  <a:txBody>
                    <a:bodyPr/>
                    <a:lstStyle/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Площадка 5</a:t>
                      </a:r>
                    </a:p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Зал № 8 / до 80 мест / 3 этаж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ВЕКТОР РАЗВИТИЯ СТУДЕНЧЕСКИХ СПОРТИВНЫХ КЛУБОВ НА ВСЕРОССИЙСКИЙ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И МЕЖДУНАРОДНЫХ СПОРТИВНО-МАССОВЫХ МЕРОПРИЯТИЯХ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650">
                <a:tc>
                  <a:txBody>
                    <a:bodyPr/>
                    <a:lstStyle/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Площадка 6</a:t>
                      </a:r>
                    </a:p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Зал № 5 / до 80 мест / 3 этаж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КОНСОЛИДАЦИЯ ОПЫТА ШСК И ССК: ПРЕЕМСТВЕННОСТЬ И ПЕРСПЕКТИВЫ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 РАЗВИТИЯ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650">
                <a:tc>
                  <a:txBody>
                    <a:bodyPr/>
                    <a:lstStyle/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Площадка 7</a:t>
                      </a:r>
                    </a:p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Зал № 6 / до 80 мест / 3 этаж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СТУДЕНЧЕСКИЙ СПОРТИВНЫЙ КЛУБ -ПЛОЩАДКА РАВНЫХ ВОЗМОЖНОСТЕЙ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509">
                <a:tc>
                  <a:txBody>
                    <a:bodyPr/>
                    <a:lstStyle/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Площадка 8</a:t>
                      </a:r>
                    </a:p>
                    <a:p>
                      <a:r>
                        <a:rPr lang="ru-RU" sz="1200" b="1" u="none" strike="noStrike" kern="1200" baseline="0" dirty="0">
                          <a:solidFill>
                            <a:schemeClr val="bg1"/>
                          </a:solidFill>
                        </a:rPr>
                        <a:t>Зал № 7 / до 80 мест / 3 этаж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ПРИМЕНЕНИЕ ЦИФРОВЫХ ТЕХНОЛОГИЙ В СТУДЕНЧЕСКОМ СПОРТЕ: ВЫЗОВЫ ВРЕМЕНИ, 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НОВЫЕ ФОРМАТЫ</a:t>
                      </a:r>
                    </a:p>
                    <a:p>
                      <a:r>
                        <a:rPr lang="ru-RU" sz="1200" u="none" strike="noStrike" kern="1200" baseline="0" dirty="0">
                          <a:solidFill>
                            <a:schemeClr val="bg1"/>
                          </a:solidFill>
                        </a:rPr>
                        <a:t>СОСТЯЗАНИЙ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46025" y="7511005"/>
            <a:ext cx="798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Мастер-классы общероссийских спортивных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0974" y="8466266"/>
            <a:ext cx="4047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Волейбол</a:t>
            </a:r>
          </a:p>
          <a:p>
            <a:r>
              <a:rPr lang="ru-RU" sz="2000" dirty="0">
                <a:solidFill>
                  <a:schemeClr val="bg1"/>
                </a:solidFill>
              </a:rPr>
              <a:t> Настольный теннис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Фитнес-аэробика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52452" y="8426570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Баскетбол</a:t>
            </a:r>
          </a:p>
          <a:p>
            <a:r>
              <a:rPr lang="ru-RU" sz="2000" dirty="0">
                <a:solidFill>
                  <a:schemeClr val="bg1"/>
                </a:solidFill>
              </a:rPr>
              <a:t>Легкая атлетика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Лапта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29913" y="7668437"/>
            <a:ext cx="220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Спортивный центр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ТМК «ГРИНН»</a:t>
            </a:r>
            <a:endParaRPr lang="ru-RU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A441819-78BB-4A59-AB26-A639A7EAE8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r="7866"/>
          <a:stretch/>
        </p:blipFill>
        <p:spPr>
          <a:xfrm>
            <a:off x="6321498" y="7972669"/>
            <a:ext cx="2240145" cy="210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5036115" y="1262975"/>
            <a:ext cx="2496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«Конгресс-Холл»</a:t>
            </a:r>
          </a:p>
        </p:txBody>
      </p:sp>
      <p:pic>
        <p:nvPicPr>
          <p:cNvPr id="63" name="Picture 3"/>
          <p:cNvPicPr>
            <a:picLocks noChangeAspect="1"/>
          </p:cNvPicPr>
          <p:nvPr/>
        </p:nvPicPr>
        <p:blipFill rotWithShape="1">
          <a:blip r:embed="rId7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1" t="14838" b="14838"/>
          <a:stretch/>
        </p:blipFill>
        <p:spPr>
          <a:xfrm>
            <a:off x="14155962" y="2529141"/>
            <a:ext cx="3549870" cy="406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865989" y="8439301"/>
            <a:ext cx="175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Шахматы</a:t>
            </a:r>
          </a:p>
          <a:p>
            <a:r>
              <a:rPr lang="ru-RU" sz="2000" dirty="0">
                <a:solidFill>
                  <a:schemeClr val="bg1"/>
                </a:solidFill>
              </a:rPr>
              <a:t> Самбо</a:t>
            </a:r>
          </a:p>
          <a:p>
            <a:r>
              <a:rPr lang="ru-RU" sz="2000" dirty="0">
                <a:solidFill>
                  <a:schemeClr val="bg1"/>
                </a:solidFill>
              </a:rPr>
              <a:t> Бадминтон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52752" y="8285412"/>
            <a:ext cx="2209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Фиджитал</a:t>
            </a:r>
            <a:r>
              <a:rPr lang="ru-RU" sz="2000" dirty="0">
                <a:solidFill>
                  <a:schemeClr val="bg1"/>
                </a:solidFill>
              </a:rPr>
              <a:t> спорт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Гандбол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Мини-футбол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Сапсерфинг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57CF98F-5431-B960-F60D-AD9BD74CF370}"/>
              </a:ext>
            </a:extLst>
          </p:cNvPr>
          <p:cNvSpPr txBox="1"/>
          <p:nvPr/>
        </p:nvSpPr>
        <p:spPr>
          <a:xfrm>
            <a:off x="333866" y="5575856"/>
            <a:ext cx="50976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C441EE-73FC-8F54-B9B4-B5EE7F71303D}"/>
              </a:ext>
            </a:extLst>
          </p:cNvPr>
          <p:cNvSpPr/>
          <p:nvPr/>
        </p:nvSpPr>
        <p:spPr>
          <a:xfrm>
            <a:off x="145139" y="8200245"/>
            <a:ext cx="610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«СТУДЕНЧЕСКИЕ СПОРТИВНЫЕ КЛУБЫ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ФОРМУЛА УСПЕХА СТУДЕНЧЕСКОГО СПОРТА»</a:t>
            </a:r>
          </a:p>
        </p:txBody>
      </p:sp>
    </p:spTree>
    <p:extLst>
      <p:ext uri="{BB962C8B-B14F-4D97-AF65-F5344CB8AC3E}">
        <p14:creationId xmlns:p14="http://schemas.microsoft.com/office/powerpoint/2010/main" val="369150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4"/>
          <p:cNvGrpSpPr>
            <a:grpSpLocks noChangeAspect="1"/>
          </p:cNvGrpSpPr>
          <p:nvPr/>
        </p:nvGrpSpPr>
        <p:grpSpPr>
          <a:xfrm rot="16200000">
            <a:off x="6944292" y="-4524612"/>
            <a:ext cx="4533162" cy="18154265"/>
            <a:chOff x="0" y="0"/>
            <a:chExt cx="6350000" cy="5499100"/>
          </a:xfrm>
          <a:solidFill>
            <a:srgbClr val="002060"/>
          </a:solidFill>
        </p:grpSpPr>
        <p:sp>
          <p:nvSpPr>
            <p:cNvPr id="106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8" name="Group 4"/>
          <p:cNvGrpSpPr>
            <a:grpSpLocks noChangeAspect="1"/>
          </p:cNvGrpSpPr>
          <p:nvPr/>
        </p:nvGrpSpPr>
        <p:grpSpPr>
          <a:xfrm rot="5400000">
            <a:off x="6777749" y="-4662871"/>
            <a:ext cx="4713842" cy="18306663"/>
            <a:chOff x="0" y="0"/>
            <a:chExt cx="6350000" cy="5499100"/>
          </a:xfrm>
          <a:solidFill>
            <a:srgbClr val="002060"/>
          </a:solidFill>
        </p:grpSpPr>
        <p:sp>
          <p:nvSpPr>
            <p:cNvPr id="23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1828800" y="159283"/>
            <a:ext cx="15879511" cy="1481471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0" y="-10190"/>
            <a:ext cx="1320096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 rot="16200000">
            <a:off x="-3934743" y="5092312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Всероссийский Форум студенческих спортивных клубов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304" y="221322"/>
            <a:ext cx="780371" cy="986735"/>
          </a:xfrm>
          <a:prstGeom prst="rect">
            <a:avLst/>
          </a:prstGeom>
        </p:spPr>
      </p:pic>
      <p:sp>
        <p:nvSpPr>
          <p:cNvPr id="5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292386" y="385830"/>
            <a:ext cx="62402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dirty="0">
                <a:solidFill>
                  <a:schemeClr val="bg1"/>
                </a:solidFill>
              </a:rPr>
              <a:t>Сайт Форума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0" y="385830"/>
            <a:ext cx="6103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«СТУДЕНЧЕСКИЕ СПОРТИВНЫЕ КЛУБЫ –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ФОРМУЛА УСПЕХА СТУДЕНЧЕСКОГО СПОРТА»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817550"/>
            <a:ext cx="11790696" cy="55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215248" y="3914632"/>
            <a:ext cx="259475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>
                <a:solidFill>
                  <a:schemeClr val="bg1"/>
                </a:solidFill>
              </a:rPr>
              <a:t>21 ноября 2022 г.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6084" y="7734300"/>
            <a:ext cx="696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ru-RU" sz="4000" dirty="0" err="1">
                <a:solidFill>
                  <a:schemeClr val="tx2"/>
                </a:solidFill>
                <a:hlinkClick r:id="rId4"/>
              </a:rPr>
              <a:t>еип-фкис.рф</a:t>
            </a:r>
            <a:r>
              <a:rPr lang="ru-RU" sz="4000" dirty="0">
                <a:solidFill>
                  <a:schemeClr val="tx2"/>
                </a:solidFill>
                <a:hlinkClick r:id="rId4"/>
              </a:rPr>
              <a:t>/</a:t>
            </a:r>
            <a:r>
              <a:rPr lang="en-US" sz="4000" dirty="0">
                <a:solidFill>
                  <a:schemeClr val="tx2"/>
                </a:solidFill>
                <a:hlinkClick r:id="rId4"/>
              </a:rPr>
              <a:t>forum-</a:t>
            </a:r>
            <a:r>
              <a:rPr lang="en-US" sz="4000" dirty="0" err="1">
                <a:solidFill>
                  <a:schemeClr val="tx2"/>
                </a:solidFill>
                <a:hlinkClick r:id="rId4"/>
              </a:rPr>
              <a:t>ssc</a:t>
            </a:r>
            <a:r>
              <a:rPr lang="en-US" sz="4000" dirty="0">
                <a:solidFill>
                  <a:schemeClr val="tx2"/>
                </a:solidFill>
                <a:hlinkClick r:id="rId4"/>
              </a:rPr>
              <a:t>/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6084" y="8833444"/>
            <a:ext cx="10293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5"/>
              </a:rPr>
              <a:t>https://</a:t>
            </a:r>
            <a:r>
              <a:rPr lang="ru-RU" sz="4000" dirty="0" err="1">
                <a:hlinkClick r:id="rId5"/>
              </a:rPr>
              <a:t>еип-фкис.рф</a:t>
            </a:r>
            <a:r>
              <a:rPr lang="ru-RU" sz="4000" dirty="0">
                <a:hlinkClick r:id="rId5"/>
              </a:rPr>
              <a:t>/</a:t>
            </a:r>
            <a:r>
              <a:rPr lang="en-US" sz="4000" dirty="0">
                <a:hlinkClick r:id="rId5"/>
              </a:rPr>
              <a:t>forum-</a:t>
            </a:r>
            <a:r>
              <a:rPr lang="en-US" sz="4000" dirty="0" err="1">
                <a:hlinkClick r:id="rId5"/>
              </a:rPr>
              <a:t>ssc</a:t>
            </a:r>
            <a:r>
              <a:rPr lang="en-US" sz="4000" dirty="0">
                <a:hlinkClick r:id="rId5"/>
              </a:rPr>
              <a:t>/</a:t>
            </a:r>
            <a:r>
              <a:rPr lang="en-US" sz="4000" dirty="0" err="1">
                <a:hlinkClick r:id="rId5"/>
              </a:rPr>
              <a:t>registration.php</a:t>
            </a:r>
            <a:endParaRPr lang="ru-RU" sz="4000" dirty="0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715" y="7608986"/>
            <a:ext cx="5139618" cy="24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5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9" y="334265"/>
            <a:ext cx="91696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Контакты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67820" y="374389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43528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73796" y="5298796"/>
            <a:ext cx="594684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spc="-192">
                <a:solidFill>
                  <a:schemeClr val="bg1"/>
                </a:solidFill>
                <a:latin typeface="Raleway"/>
              </a:rPr>
              <a:t>Спасибо                         за внимание</a:t>
            </a:r>
            <a:endParaRPr lang="en-US" sz="54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05205" y="30521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916535" y="1436375"/>
            <a:ext cx="1317302" cy="580864"/>
            <a:chOff x="16597557" y="202361"/>
            <a:chExt cx="1317302" cy="58086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6705602" y="1628752"/>
            <a:ext cx="10820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КОНТАКТЫ </a:t>
            </a:r>
          </a:p>
          <a:p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Солдатова Елизавета Александровна, </a:t>
            </a: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отдела развития </a:t>
            </a:r>
            <a:r>
              <a:rPr 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студенческого спорта</a:t>
            </a:r>
          </a:p>
          <a:p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(495) 360-84-56, 8 (495) 360-72-46 (доб. 112)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Электронная почта: </a:t>
            </a:r>
          </a:p>
          <a:p>
            <a:endParaRPr lang="ru-RU" sz="3600" ker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3600" ker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отдела </a:t>
            </a:r>
            <a:r>
              <a:rPr lang="ru-RU" sz="3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/  studsport@fcomofv.ru</a:t>
            </a:r>
          </a:p>
          <a:p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форума/  forumssc@fcomofv.ru</a:t>
            </a:r>
          </a:p>
          <a:p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44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3" y="255948"/>
            <a:ext cx="7180140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61147A90-7882-44BD-B203-CFB06A9FCA6B}"/>
              </a:ext>
            </a:extLst>
          </p:cNvPr>
          <p:cNvGrpSpPr/>
          <p:nvPr/>
        </p:nvGrpSpPr>
        <p:grpSpPr>
          <a:xfrm>
            <a:off x="6401593" y="1779626"/>
            <a:ext cx="11590116" cy="8002756"/>
            <a:chOff x="-780972" y="-3406176"/>
            <a:chExt cx="11265711" cy="10670336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92D87DDC-B187-4431-BDB2-6645A80FB3B7}"/>
                </a:ext>
              </a:extLst>
            </p:cNvPr>
            <p:cNvSpPr txBox="1"/>
            <p:nvPr/>
          </p:nvSpPr>
          <p:spPr>
            <a:xfrm>
              <a:off x="-780972" y="-3292571"/>
              <a:ext cx="11265711" cy="1055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400" b="1" dirty="0"/>
                <a:t>1. О направлениях деятельности студенческих спортивных клубов                                       в профессиональных образовательных организациях</a:t>
              </a:r>
            </a:p>
            <a:p>
              <a:pPr marL="253682" lvl="1"/>
              <a:endParaRPr lang="ru-RU" sz="2400" b="1" dirty="0"/>
            </a:p>
            <a:p>
              <a:pPr marL="253682" lvl="1"/>
              <a:r>
                <a:rPr lang="ru-RU" sz="2400" b="1" dirty="0"/>
                <a:t>Солдатова Елизавета Александровна</a:t>
              </a:r>
              <a:r>
                <a:rPr lang="ru-RU" sz="2400" i="1" dirty="0"/>
                <a:t>, руководитель отдела развития студенческого спорта федерального государственного бюджетного учреждения «Федеральный центр организационно-методического обеспечения физического воспитания»</a:t>
              </a:r>
            </a:p>
            <a:p>
              <a:pPr marL="253682" lvl="1">
                <a:lnSpc>
                  <a:spcPct val="150000"/>
                </a:lnSpc>
              </a:pPr>
              <a:endParaRPr lang="ru-RU" sz="2400" i="1" dirty="0"/>
            </a:p>
            <a:p>
              <a:pPr marL="253682" lvl="1">
                <a:lnSpc>
                  <a:spcPct val="150000"/>
                </a:lnSpc>
              </a:pPr>
              <a:r>
                <a:rPr lang="ru-RU" sz="2400" b="1" dirty="0"/>
                <a:t>2. О мероприятиях, организуемых ФГБУ «ФЦОМОФВ», в части повышения компетенций руководителей студенческих спортивных клубов в профессиональных образовательных организациях</a:t>
              </a:r>
            </a:p>
            <a:p>
              <a:pPr marL="253682" lvl="1"/>
              <a:endParaRPr lang="ru-RU" sz="2400" b="1" i="1" dirty="0"/>
            </a:p>
            <a:p>
              <a:pPr marL="253682" lvl="1"/>
              <a:r>
                <a:rPr lang="ru-RU" sz="2400" b="1" i="1" dirty="0"/>
                <a:t>Бакашкина Наталья Николаевна</a:t>
              </a:r>
              <a:r>
                <a:rPr lang="ru-RU" sz="2400" i="1" dirty="0"/>
                <a:t>, заместитель директора </a:t>
              </a:r>
            </a:p>
            <a:p>
              <a:pPr marL="253682" lvl="1"/>
              <a:r>
                <a:rPr lang="ru-RU" sz="2400" i="1" dirty="0"/>
                <a:t>по развитию федерального государственного бюджетного учреждения «Федеральный центр организационно-методического обеспечения физического воспитания»</a:t>
              </a:r>
            </a:p>
            <a:p>
              <a:pPr marL="253682" lvl="1" algn="r">
                <a:lnSpc>
                  <a:spcPct val="150000"/>
                </a:lnSpc>
              </a:pPr>
              <a:endParaRPr lang="ru-RU" sz="2400" i="1" dirty="0">
                <a:latin typeface="Montserrat Semi-Bold"/>
              </a:endParaRPr>
            </a:p>
            <a:p>
              <a:pPr algn="r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F707C7FC-0A86-4F19-8591-837368E55802}"/>
                </a:ext>
              </a:extLst>
            </p:cNvPr>
            <p:cNvSpPr txBox="1"/>
            <p:nvPr/>
          </p:nvSpPr>
          <p:spPr>
            <a:xfrm>
              <a:off x="-540479" y="-3406176"/>
              <a:ext cx="9856809" cy="84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2400" spc="-134"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20000" y="334265"/>
            <a:ext cx="33355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Повестка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72576" y="198367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201378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3122923" y="1578978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99395" y="5133310"/>
            <a:ext cx="5677696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Региональные координаторы ответственные за создание студенческих спортивных клубов </a:t>
            </a:r>
          </a:p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Руководители профессиональных образовательных организаций </a:t>
            </a:r>
          </a:p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Руководители студенческих спортивных клубов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149427" y="491967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43260" y="8657839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 dirty="0">
                <a:solidFill>
                  <a:schemeClr val="bg1"/>
                </a:solidFill>
                <a:latin typeface="Raleway"/>
              </a:rPr>
              <a:t>1</a:t>
            </a:r>
            <a:r>
              <a:rPr lang="ru-RU" sz="3300" spc="-192" dirty="0">
                <a:solidFill>
                  <a:schemeClr val="bg1"/>
                </a:solidFill>
                <a:latin typeface="Raleway"/>
              </a:rPr>
              <a:t>8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 ноября  2022 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501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08196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924800" y="334265"/>
            <a:ext cx="9296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Студенческие спортивные клубы / Создание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1354" y="199950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03868" y="5143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887687" y="5526266"/>
            <a:ext cx="468567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spc="-192">
                <a:solidFill>
                  <a:schemeClr val="bg1"/>
                </a:solidFill>
                <a:latin typeface="Raleway"/>
              </a:rPr>
              <a:t>Формирование системы студенческих спортивных клубов </a:t>
            </a:r>
            <a:endParaRPr lang="en-US" sz="32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FED0DD4B-7CB5-0C23-9832-0A07E18C1D4A}"/>
              </a:ext>
            </a:extLst>
          </p:cNvPr>
          <p:cNvSpPr txBox="1"/>
          <p:nvPr/>
        </p:nvSpPr>
        <p:spPr>
          <a:xfrm>
            <a:off x="6490718" y="1255559"/>
            <a:ext cx="1088288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Привлечение студентов  образовательных организаций к систематическим занятиям физической культурой и массовым спортом, формирования у них потребности  в здоровом образе жизни, развития студенческого самоуправления, а также развития и популяризации традиций региона в области физической культуры и спорта</a:t>
            </a:r>
          </a:p>
        </p:txBody>
      </p: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2932055"/>
              </p:ext>
            </p:extLst>
          </p:nvPr>
        </p:nvGraphicFramePr>
        <p:xfrm>
          <a:off x="6576563" y="2628425"/>
          <a:ext cx="10820400" cy="575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5" name="TextBox 6">
            <a:extLst>
              <a:ext uri="{FF2B5EF4-FFF2-40B4-BE49-F238E27FC236}">
                <a16:creationId xmlns:a16="http://schemas.microsoft.com/office/drawing/2014/main" id="{05B22F12-1209-2271-04C7-97BA03E4DB9F}"/>
              </a:ext>
            </a:extLst>
          </p:cNvPr>
          <p:cNvSpPr txBox="1"/>
          <p:nvPr/>
        </p:nvSpPr>
        <p:spPr>
          <a:xfrm>
            <a:off x="6570343" y="7501537"/>
            <a:ext cx="4472437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32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Целевые индикаторы </a:t>
            </a:r>
          </a:p>
          <a:p>
            <a:pPr marL="0" lvl="0" indent="0"/>
            <a:r>
              <a:rPr lang="ru-RU" sz="2000" spc="-155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«Доля профессиональных образовательных организаций, имеющих студенческие спортивные клубы в общем количестве профессиональных образовательных организаций» </a:t>
            </a:r>
          </a:p>
          <a:p>
            <a:pPr marL="0" lvl="0" indent="0"/>
            <a:endParaRPr lang="ru-RU" spc="-155" dirty="0">
              <a:solidFill>
                <a:schemeClr val="accent6">
                  <a:lumMod val="75000"/>
                </a:schemeClr>
              </a:solidFill>
              <a:latin typeface="HK Grotesk Light Bold"/>
            </a:endParaRPr>
          </a:p>
        </p:txBody>
      </p:sp>
      <p:graphicFrame>
        <p:nvGraphicFramePr>
          <p:cNvPr id="66" name="Схема 65">
            <a:extLst>
              <a:ext uri="{FF2B5EF4-FFF2-40B4-BE49-F238E27FC236}">
                <a16:creationId xmlns:a16="http://schemas.microsoft.com/office/drawing/2014/main" id="{0D6758D1-261A-B727-3C15-056DA5372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312973"/>
              </p:ext>
            </p:extLst>
          </p:nvPr>
        </p:nvGraphicFramePr>
        <p:xfrm>
          <a:off x="10702343" y="7960130"/>
          <a:ext cx="7659752" cy="275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5352" y="8111134"/>
            <a:ext cx="588670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</a:rPr>
              <a:t>Концепция развития студенческого спорта  до 2025 года</a:t>
            </a:r>
          </a:p>
          <a:p>
            <a:pPr>
              <a:spcBef>
                <a:spcPct val="0"/>
              </a:spcBef>
            </a:pPr>
            <a:endParaRPr lang="ru-RU" sz="13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</a:rPr>
              <a:t>Стратегия развития физической культуры и спорта в Российской Федерации на период до 2030 года </a:t>
            </a:r>
            <a:r>
              <a:rPr lang="ru-RU" sz="1300" i="1" dirty="0">
                <a:solidFill>
                  <a:schemeClr val="bg1"/>
                </a:solidFill>
              </a:rPr>
              <a:t>  (Распоряжение Правительства Российской Федерации от 24.11.2020 № 3081-р)</a:t>
            </a:r>
          </a:p>
          <a:p>
            <a:pPr>
              <a:spcBef>
                <a:spcPct val="0"/>
              </a:spcBef>
            </a:pPr>
            <a:endParaRPr lang="ru-RU" sz="13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</a:rPr>
              <a:t>Межотраслевая программа развития студенческого спорта до 2024 года </a:t>
            </a:r>
          </a:p>
          <a:p>
            <a:pPr>
              <a:spcBef>
                <a:spcPct val="0"/>
              </a:spcBef>
            </a:pPr>
            <a:r>
              <a:rPr lang="ru-RU" sz="1300" i="1" dirty="0">
                <a:solidFill>
                  <a:schemeClr val="bg1"/>
                </a:solidFill>
              </a:rPr>
              <a:t>(Приказ </a:t>
            </a:r>
            <a:r>
              <a:rPr lang="ru-RU" sz="1300" i="1" dirty="0" err="1">
                <a:solidFill>
                  <a:schemeClr val="bg1"/>
                </a:solidFill>
              </a:rPr>
              <a:t>Минспорта</a:t>
            </a:r>
            <a:r>
              <a:rPr lang="ru-RU" sz="1300" i="1" dirty="0">
                <a:solidFill>
                  <a:schemeClr val="bg1"/>
                </a:solidFill>
              </a:rPr>
              <a:t> России, </a:t>
            </a:r>
            <a:r>
              <a:rPr lang="ru-RU" sz="1300" i="1" dirty="0" err="1">
                <a:solidFill>
                  <a:schemeClr val="bg1"/>
                </a:solidFill>
              </a:rPr>
              <a:t>Минобрнауки</a:t>
            </a:r>
            <a:r>
              <a:rPr lang="ru-RU" sz="1300" i="1" dirty="0">
                <a:solidFill>
                  <a:schemeClr val="bg1"/>
                </a:solidFill>
              </a:rPr>
              <a:t> России и </a:t>
            </a:r>
            <a:r>
              <a:rPr lang="ru-RU" sz="1300" i="1" dirty="0" err="1">
                <a:solidFill>
                  <a:schemeClr val="bg1"/>
                </a:solidFill>
              </a:rPr>
              <a:t>Минпросвещения</a:t>
            </a:r>
            <a:r>
              <a:rPr lang="ru-RU" sz="1300" i="1" dirty="0">
                <a:solidFill>
                  <a:schemeClr val="bg1"/>
                </a:solidFill>
              </a:rPr>
              <a:t> России от 9 марта 2021 г</a:t>
            </a:r>
            <a:r>
              <a:rPr lang="ru-RU" sz="1300" i="1" dirty="0">
                <a:solidFill>
                  <a:schemeClr val="bg1"/>
                </a:solidFill>
                <a:latin typeface="Roboto"/>
              </a:rPr>
              <a:t>. №141/167/90)</a:t>
            </a:r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Вводная </a:t>
            </a:r>
          </a:p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часть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10DC883-F009-8958-D9DF-CC32B9BCC9CB}"/>
              </a:ext>
            </a:extLst>
          </p:cNvPr>
          <p:cNvSpPr txBox="1"/>
          <p:nvPr/>
        </p:nvSpPr>
        <p:spPr>
          <a:xfrm>
            <a:off x="3454852" y="355235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F81135B-F256-4EB0-2F90-743FAFDA6110}"/>
              </a:ext>
            </a:extLst>
          </p:cNvPr>
          <p:cNvCxnSpPr/>
          <p:nvPr/>
        </p:nvCxnSpPr>
        <p:spPr>
          <a:xfrm>
            <a:off x="99395" y="8265342"/>
            <a:ext cx="0" cy="16075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6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08196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924800" y="334265"/>
            <a:ext cx="9296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spc="-192" dirty="0">
                <a:solidFill>
                  <a:schemeClr val="bg1"/>
                </a:solidFill>
                <a:latin typeface="Raleway"/>
              </a:rPr>
              <a:t>Организационно-методическое  сопровождение</a:t>
            </a:r>
            <a:endParaRPr lang="en-US" sz="32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0052" y="156270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8104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4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85800" y="5348279"/>
            <a:ext cx="543799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>
                <a:solidFill>
                  <a:schemeClr val="bg1"/>
                </a:solidFill>
                <a:latin typeface="Raleway"/>
              </a:rPr>
              <a:t>«Регулирование деятельности по созданию студенческих спортивных клубов в субъектах РФ »</a:t>
            </a:r>
            <a:endParaRPr lang="ru-RU" sz="24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65" name="Picture 2" descr="C:\Users\Николай\Desktop\qr-cod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2" y="1299186"/>
            <a:ext cx="1811810" cy="181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59475278"/>
              </p:ext>
            </p:extLst>
          </p:nvPr>
        </p:nvGraphicFramePr>
        <p:xfrm>
          <a:off x="6411016" y="1308812"/>
          <a:ext cx="10644637" cy="270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6EF9E56-49C8-4B56-A988-2846F07F77DB}"/>
              </a:ext>
            </a:extLst>
          </p:cNvPr>
          <p:cNvGrpSpPr/>
          <p:nvPr/>
        </p:nvGrpSpPr>
        <p:grpSpPr>
          <a:xfrm>
            <a:off x="6314506" y="7424188"/>
            <a:ext cx="11865692" cy="2086190"/>
            <a:chOff x="6138300" y="7513342"/>
            <a:chExt cx="11865692" cy="20861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8BD78F-E3FD-0556-2B47-E7060D2B7CE1}"/>
                </a:ext>
              </a:extLst>
            </p:cNvPr>
            <p:cNvSpPr txBox="1"/>
            <p:nvPr/>
          </p:nvSpPr>
          <p:spPr>
            <a:xfrm>
              <a:off x="6138300" y="7513342"/>
              <a:ext cx="446661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spc="-155" dirty="0">
                  <a:latin typeface="Roboto" panose="02000000000000000000" pitchFamily="2" charset="0"/>
                  <a:ea typeface="Roboto" panose="02000000000000000000" pitchFamily="2" charset="0"/>
                </a:rPr>
                <a:t>Алгоритм по формированию </a:t>
              </a:r>
            </a:p>
            <a:p>
              <a:r>
                <a:rPr lang="ru-RU" sz="2400" spc="-155" dirty="0">
                  <a:latin typeface="Roboto" panose="02000000000000000000" pitchFamily="2" charset="0"/>
                  <a:ea typeface="Roboto" panose="02000000000000000000" pitchFamily="2" charset="0"/>
                </a:rPr>
                <a:t>Единого всероссийского </a:t>
              </a:r>
            </a:p>
            <a:p>
              <a:r>
                <a:rPr lang="ru-RU" sz="2400" spc="-155" dirty="0">
                  <a:latin typeface="Roboto" panose="02000000000000000000" pitchFamily="2" charset="0"/>
                  <a:ea typeface="Roboto" panose="02000000000000000000" pitchFamily="2" charset="0"/>
                </a:rPr>
                <a:t>перечня (реестра) на единой информационной площадке</a:t>
              </a: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31318B1B-CBC7-214C-A97F-3CE9E8CDE507}"/>
                </a:ext>
              </a:extLst>
            </p:cNvPr>
            <p:cNvGrpSpPr/>
            <p:nvPr/>
          </p:nvGrpSpPr>
          <p:grpSpPr>
            <a:xfrm rot="16200000">
              <a:off x="13749459" y="4449439"/>
              <a:ext cx="666595" cy="7377606"/>
              <a:chOff x="12055505" y="1580067"/>
              <a:chExt cx="801588" cy="8706933"/>
            </a:xfrm>
            <a:solidFill>
              <a:schemeClr val="tx2"/>
            </a:solidFill>
          </p:grpSpPr>
          <p:sp>
            <p:nvSpPr>
              <p:cNvPr id="75" name="AutoShape 3">
                <a:extLst>
                  <a:ext uri="{FF2B5EF4-FFF2-40B4-BE49-F238E27FC236}">
                    <a16:creationId xmlns:a16="http://schemas.microsoft.com/office/drawing/2014/main" id="{1EAB34FC-7665-A992-CD9A-68C122473B61}"/>
                  </a:ext>
                </a:extLst>
              </p:cNvPr>
              <p:cNvSpPr/>
              <p:nvPr/>
            </p:nvSpPr>
            <p:spPr>
              <a:xfrm>
                <a:off x="12467395" y="1580067"/>
                <a:ext cx="9561" cy="8706933"/>
              </a:xfrm>
              <a:prstGeom prst="rect">
                <a:avLst/>
              </a:prstGeom>
              <a:grpFill/>
            </p:spPr>
          </p:sp>
          <p:grpSp>
            <p:nvGrpSpPr>
              <p:cNvPr id="76" name="Group 8">
                <a:extLst>
                  <a:ext uri="{FF2B5EF4-FFF2-40B4-BE49-F238E27FC236}">
                    <a16:creationId xmlns:a16="http://schemas.microsoft.com/office/drawing/2014/main" id="{C9EBED52-5F34-6B8D-FBA5-DC899EC107F9}"/>
                  </a:ext>
                </a:extLst>
              </p:cNvPr>
              <p:cNvGrpSpPr/>
              <p:nvPr/>
            </p:nvGrpSpPr>
            <p:grpSpPr>
              <a:xfrm>
                <a:off x="12092031" y="2477380"/>
                <a:ext cx="760271" cy="763679"/>
                <a:chOff x="2268" y="-670085"/>
                <a:chExt cx="1013694" cy="1018238"/>
              </a:xfrm>
              <a:grpFill/>
            </p:grpSpPr>
            <p:grpSp>
              <p:nvGrpSpPr>
                <p:cNvPr id="89" name="Group 9">
                  <a:extLst>
                    <a:ext uri="{FF2B5EF4-FFF2-40B4-BE49-F238E27FC236}">
                      <a16:creationId xmlns:a16="http://schemas.microsoft.com/office/drawing/2014/main" id="{5B21645F-D7C7-93EB-0596-FEEA64EE71C2}"/>
                    </a:ext>
                  </a:extLst>
                </p:cNvPr>
                <p:cNvGrpSpPr/>
                <p:nvPr/>
              </p:nvGrpSpPr>
              <p:grpSpPr>
                <a:xfrm>
                  <a:off x="2268" y="-670085"/>
                  <a:ext cx="1013694" cy="1018238"/>
                  <a:chOff x="14148" y="-4178831"/>
                  <a:chExt cx="6321663" cy="6350000"/>
                </a:xfrm>
                <a:grpFill/>
              </p:grpSpPr>
              <p:sp>
                <p:nvSpPr>
                  <p:cNvPr id="91" name="Freeform 10">
                    <a:extLst>
                      <a:ext uri="{FF2B5EF4-FFF2-40B4-BE49-F238E27FC236}">
                        <a16:creationId xmlns:a16="http://schemas.microsoft.com/office/drawing/2014/main" id="{5252A0D1-5F66-F5DE-53C9-B65F2427AEB0}"/>
                      </a:ext>
                    </a:extLst>
                  </p:cNvPr>
                  <p:cNvSpPr/>
                  <p:nvPr/>
                </p:nvSpPr>
                <p:spPr>
                  <a:xfrm>
                    <a:off x="14148" y="-4178831"/>
                    <a:ext cx="6321663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grpFill/>
                </p:spPr>
              </p:sp>
            </p:grpSp>
            <p:sp>
              <p:nvSpPr>
                <p:cNvPr id="90" name="TextBox 11">
                  <a:extLst>
                    <a:ext uri="{FF2B5EF4-FFF2-40B4-BE49-F238E27FC236}">
                      <a16:creationId xmlns:a16="http://schemas.microsoft.com/office/drawing/2014/main" id="{F6C1108D-DC88-56A7-1661-FDE9FEE78B4B}"/>
                    </a:ext>
                  </a:extLst>
                </p:cNvPr>
                <p:cNvSpPr txBox="1"/>
                <p:nvPr/>
              </p:nvSpPr>
              <p:spPr>
                <a:xfrm rot="5400000">
                  <a:off x="154507" y="-404330"/>
                  <a:ext cx="709224" cy="555157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725"/>
                    </a:lnSpc>
                  </a:pPr>
                  <a:r>
                    <a:rPr lang="ru-RU" sz="2477" spc="-74" dirty="0">
                      <a:solidFill>
                        <a:srgbClr val="FFFFFF"/>
                      </a:solidFill>
                      <a:latin typeface="Roboto Bold"/>
                    </a:rPr>
                    <a:t>01</a:t>
                  </a:r>
                  <a:endParaRPr lang="en-US" sz="2477" spc="-74" dirty="0">
                    <a:solidFill>
                      <a:srgbClr val="FFFFFF"/>
                    </a:solidFill>
                    <a:latin typeface="Roboto Bold"/>
                  </a:endParaRPr>
                </a:p>
              </p:txBody>
            </p:sp>
          </p:grpSp>
          <p:grpSp>
            <p:nvGrpSpPr>
              <p:cNvPr id="77" name="Group 12">
                <a:extLst>
                  <a:ext uri="{FF2B5EF4-FFF2-40B4-BE49-F238E27FC236}">
                    <a16:creationId xmlns:a16="http://schemas.microsoft.com/office/drawing/2014/main" id="{40CA1AD4-FF71-3207-A831-BE1D4F73C241}"/>
                  </a:ext>
                </a:extLst>
              </p:cNvPr>
              <p:cNvGrpSpPr/>
              <p:nvPr/>
            </p:nvGrpSpPr>
            <p:grpSpPr>
              <a:xfrm>
                <a:off x="12096822" y="4300823"/>
                <a:ext cx="760271" cy="763679"/>
                <a:chOff x="8656" y="-614450"/>
                <a:chExt cx="1013694" cy="1018238"/>
              </a:xfrm>
              <a:grpFill/>
            </p:grpSpPr>
            <p:grpSp>
              <p:nvGrpSpPr>
                <p:cNvPr id="86" name="Group 13">
                  <a:extLst>
                    <a:ext uri="{FF2B5EF4-FFF2-40B4-BE49-F238E27FC236}">
                      <a16:creationId xmlns:a16="http://schemas.microsoft.com/office/drawing/2014/main" id="{7A99BED9-1476-E129-A17C-71822963F16B}"/>
                    </a:ext>
                  </a:extLst>
                </p:cNvPr>
                <p:cNvGrpSpPr/>
                <p:nvPr/>
              </p:nvGrpSpPr>
              <p:grpSpPr>
                <a:xfrm>
                  <a:off x="8656" y="-614450"/>
                  <a:ext cx="1013694" cy="1018238"/>
                  <a:chOff x="53984" y="-3831873"/>
                  <a:chExt cx="6321663" cy="6350000"/>
                </a:xfrm>
                <a:grpFill/>
              </p:grpSpPr>
              <p:sp>
                <p:nvSpPr>
                  <p:cNvPr id="88" name="Freeform 14">
                    <a:extLst>
                      <a:ext uri="{FF2B5EF4-FFF2-40B4-BE49-F238E27FC236}">
                        <a16:creationId xmlns:a16="http://schemas.microsoft.com/office/drawing/2014/main" id="{749F33DB-0CE5-A06F-CA5D-F27CE3A3C620}"/>
                      </a:ext>
                    </a:extLst>
                  </p:cNvPr>
                  <p:cNvSpPr/>
                  <p:nvPr/>
                </p:nvSpPr>
                <p:spPr>
                  <a:xfrm>
                    <a:off x="53984" y="-3831873"/>
                    <a:ext cx="6321663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grpFill/>
                </p:spPr>
              </p:sp>
            </p:grpSp>
            <p:sp>
              <p:nvSpPr>
                <p:cNvPr id="87" name="TextBox 15">
                  <a:extLst>
                    <a:ext uri="{FF2B5EF4-FFF2-40B4-BE49-F238E27FC236}">
                      <a16:creationId xmlns:a16="http://schemas.microsoft.com/office/drawing/2014/main" id="{78D547E5-2A28-B792-7FB2-14285D6B4D9E}"/>
                    </a:ext>
                  </a:extLst>
                </p:cNvPr>
                <p:cNvSpPr txBox="1"/>
                <p:nvPr/>
              </p:nvSpPr>
              <p:spPr>
                <a:xfrm rot="5400000">
                  <a:off x="100985" y="-382910"/>
                  <a:ext cx="829039" cy="555157"/>
                </a:xfrm>
                <a:prstGeom prst="rect">
                  <a:avLst/>
                </a:prstGeom>
                <a:grpFill/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725"/>
                    </a:lnSpc>
                  </a:pPr>
                  <a:r>
                    <a:rPr lang="ru-RU" sz="2477" spc="-74" dirty="0">
                      <a:solidFill>
                        <a:srgbClr val="FFFFFF"/>
                      </a:solidFill>
                      <a:latin typeface="Roboto Bold"/>
                    </a:rPr>
                    <a:t>02</a:t>
                  </a:r>
                  <a:endParaRPr lang="en-US" sz="2477" spc="-74" dirty="0">
                    <a:solidFill>
                      <a:srgbClr val="FFFFFF"/>
                    </a:solidFill>
                    <a:latin typeface="Roboto Bold"/>
                  </a:endParaRPr>
                </a:p>
              </p:txBody>
            </p:sp>
          </p:grpSp>
          <p:grpSp>
            <p:nvGrpSpPr>
              <p:cNvPr id="78" name="Group 16">
                <a:extLst>
                  <a:ext uri="{FF2B5EF4-FFF2-40B4-BE49-F238E27FC236}">
                    <a16:creationId xmlns:a16="http://schemas.microsoft.com/office/drawing/2014/main" id="{6D583996-B231-17F9-C247-CC8BE95DA550}"/>
                  </a:ext>
                </a:extLst>
              </p:cNvPr>
              <p:cNvGrpSpPr/>
              <p:nvPr/>
            </p:nvGrpSpPr>
            <p:grpSpPr>
              <a:xfrm>
                <a:off x="12055505" y="6232488"/>
                <a:ext cx="760271" cy="763679"/>
                <a:chOff x="-46433" y="-414519"/>
                <a:chExt cx="1013694" cy="1018238"/>
              </a:xfrm>
              <a:grpFill/>
            </p:grpSpPr>
            <p:grpSp>
              <p:nvGrpSpPr>
                <p:cNvPr id="83" name="Group 17">
                  <a:extLst>
                    <a:ext uri="{FF2B5EF4-FFF2-40B4-BE49-F238E27FC236}">
                      <a16:creationId xmlns:a16="http://schemas.microsoft.com/office/drawing/2014/main" id="{63A6A121-FD97-3D90-784F-63DBB27A8D08}"/>
                    </a:ext>
                  </a:extLst>
                </p:cNvPr>
                <p:cNvGrpSpPr/>
                <p:nvPr/>
              </p:nvGrpSpPr>
              <p:grpSpPr>
                <a:xfrm>
                  <a:off x="-46433" y="-414519"/>
                  <a:ext cx="1013694" cy="1018238"/>
                  <a:chOff x="-289568" y="-2585052"/>
                  <a:chExt cx="6321663" cy="6350000"/>
                </a:xfrm>
                <a:grpFill/>
              </p:grpSpPr>
              <p:sp>
                <p:nvSpPr>
                  <p:cNvPr id="85" name="Freeform 18">
                    <a:extLst>
                      <a:ext uri="{FF2B5EF4-FFF2-40B4-BE49-F238E27FC236}">
                        <a16:creationId xmlns:a16="http://schemas.microsoft.com/office/drawing/2014/main" id="{74CE1089-C919-29E6-65B4-FCB70BE520D5}"/>
                      </a:ext>
                    </a:extLst>
                  </p:cNvPr>
                  <p:cNvSpPr/>
                  <p:nvPr/>
                </p:nvSpPr>
                <p:spPr>
                  <a:xfrm>
                    <a:off x="-289568" y="-2585052"/>
                    <a:ext cx="6321663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grpFill/>
                </p:spPr>
              </p:sp>
            </p:grpSp>
            <p:sp>
              <p:nvSpPr>
                <p:cNvPr id="84" name="TextBox 19">
                  <a:extLst>
                    <a:ext uri="{FF2B5EF4-FFF2-40B4-BE49-F238E27FC236}">
                      <a16:creationId xmlns:a16="http://schemas.microsoft.com/office/drawing/2014/main" id="{97954C2C-63DA-4DFF-F7AD-D0976FF8F806}"/>
                    </a:ext>
                  </a:extLst>
                </p:cNvPr>
                <p:cNvSpPr txBox="1"/>
                <p:nvPr/>
              </p:nvSpPr>
              <p:spPr>
                <a:xfrm rot="5400000">
                  <a:off x="94599" y="-182978"/>
                  <a:ext cx="829040" cy="555157"/>
                </a:xfrm>
                <a:prstGeom prst="rect">
                  <a:avLst/>
                </a:prstGeom>
                <a:grpFill/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725"/>
                    </a:lnSpc>
                  </a:pPr>
                  <a:r>
                    <a:rPr lang="ru-RU" sz="2477" spc="-74" dirty="0">
                      <a:solidFill>
                        <a:srgbClr val="FFFFFF"/>
                      </a:solidFill>
                      <a:latin typeface="Roboto Bold"/>
                    </a:rPr>
                    <a:t>03</a:t>
                  </a:r>
                  <a:endParaRPr lang="en-US" sz="2477" spc="-74" dirty="0">
                    <a:solidFill>
                      <a:srgbClr val="FFFFFF"/>
                    </a:solidFill>
                    <a:latin typeface="Roboto Bold"/>
                  </a:endParaRPr>
                </a:p>
              </p:txBody>
            </p:sp>
          </p:grpSp>
          <p:grpSp>
            <p:nvGrpSpPr>
              <p:cNvPr id="79" name="Group 29">
                <a:extLst>
                  <a:ext uri="{FF2B5EF4-FFF2-40B4-BE49-F238E27FC236}">
                    <a16:creationId xmlns:a16="http://schemas.microsoft.com/office/drawing/2014/main" id="{AC8ADBF6-FB46-E604-090B-E5EE9F4DE7E7}"/>
                  </a:ext>
                </a:extLst>
              </p:cNvPr>
              <p:cNvGrpSpPr/>
              <p:nvPr/>
            </p:nvGrpSpPr>
            <p:grpSpPr>
              <a:xfrm>
                <a:off x="12090330" y="8325094"/>
                <a:ext cx="763679" cy="763679"/>
                <a:chOff x="0" y="0"/>
                <a:chExt cx="1018238" cy="1018238"/>
              </a:xfrm>
              <a:grpFill/>
            </p:grpSpPr>
            <p:grpSp>
              <p:nvGrpSpPr>
                <p:cNvPr id="80" name="Group 30">
                  <a:extLst>
                    <a:ext uri="{FF2B5EF4-FFF2-40B4-BE49-F238E27FC236}">
                      <a16:creationId xmlns:a16="http://schemas.microsoft.com/office/drawing/2014/main" id="{C1D10F0E-8EE4-47A9-A8CA-E5F6315C1DE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018238" cy="1018238"/>
                  <a:chOff x="0" y="0"/>
                  <a:chExt cx="6350000" cy="6350000"/>
                </a:xfrm>
                <a:grpFill/>
              </p:grpSpPr>
              <p:sp>
                <p:nvSpPr>
                  <p:cNvPr id="82" name="Freeform 31">
                    <a:extLst>
                      <a:ext uri="{FF2B5EF4-FFF2-40B4-BE49-F238E27FC236}">
                        <a16:creationId xmlns:a16="http://schemas.microsoft.com/office/drawing/2014/main" id="{9ED5B25D-592D-F736-D5FD-FD4FCB06E921}"/>
                      </a:ext>
                    </a:extLst>
                  </p:cNvPr>
                  <p:cNvSpPr/>
                  <p:nvPr/>
                </p:nvSpPr>
                <p:spPr>
                  <a:xfrm>
                    <a:off x="14167" y="0"/>
                    <a:ext cx="6321665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1665" h="6350000">
                        <a:moveTo>
                          <a:pt x="3160833" y="0"/>
                        </a:moveTo>
                        <a:lnTo>
                          <a:pt x="3160833" y="0"/>
                        </a:lnTo>
                        <a:cubicBezTo>
                          <a:pt x="4908795" y="7817"/>
                          <a:pt x="6321666" y="1427021"/>
                          <a:pt x="6321666" y="3175000"/>
                        </a:cubicBezTo>
                        <a:cubicBezTo>
                          <a:pt x="6321666" y="4922979"/>
                          <a:pt x="4908795" y="6342183"/>
                          <a:pt x="3160833" y="6350000"/>
                        </a:cubicBezTo>
                        <a:cubicBezTo>
                          <a:pt x="1412871" y="6342183"/>
                          <a:pt x="0" y="4922979"/>
                          <a:pt x="0" y="3175000"/>
                        </a:cubicBezTo>
                        <a:cubicBezTo>
                          <a:pt x="0" y="1427021"/>
                          <a:pt x="1412871" y="7817"/>
                          <a:pt x="3160833" y="0"/>
                        </a:cubicBezTo>
                        <a:close/>
                      </a:path>
                    </a:pathLst>
                  </a:custGeom>
                  <a:grpFill/>
                </p:spPr>
              </p:sp>
            </p:grpSp>
            <p:sp>
              <p:nvSpPr>
                <p:cNvPr id="81" name="TextBox 32">
                  <a:extLst>
                    <a:ext uri="{FF2B5EF4-FFF2-40B4-BE49-F238E27FC236}">
                      <a16:creationId xmlns:a16="http://schemas.microsoft.com/office/drawing/2014/main" id="{E764070C-CF5A-17EB-2888-F1373A5366D5}"/>
                    </a:ext>
                  </a:extLst>
                </p:cNvPr>
                <p:cNvSpPr txBox="1"/>
                <p:nvPr/>
              </p:nvSpPr>
              <p:spPr>
                <a:xfrm rot="5400000">
                  <a:off x="94599" y="255160"/>
                  <a:ext cx="829041" cy="555158"/>
                </a:xfrm>
                <a:prstGeom prst="rect">
                  <a:avLst/>
                </a:prstGeom>
                <a:grpFill/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2725"/>
                    </a:lnSpc>
                  </a:pPr>
                  <a:r>
                    <a:rPr lang="ru-RU" sz="2477" spc="-74">
                      <a:solidFill>
                        <a:srgbClr val="FFFFFF"/>
                      </a:solidFill>
                      <a:latin typeface="Roboto Bold"/>
                    </a:rPr>
                    <a:t>04</a:t>
                  </a:r>
                  <a:endParaRPr lang="en-US" sz="2477" spc="-74">
                    <a:solidFill>
                      <a:srgbClr val="FFFFFF"/>
                    </a:solidFill>
                    <a:latin typeface="Roboto Bold"/>
                  </a:endParaRPr>
                </a:p>
              </p:txBody>
            </p: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9B7BD4-F2CD-6AD8-C97A-CEC49883BA48}"/>
                </a:ext>
              </a:extLst>
            </p:cNvPr>
            <p:cNvSpPr txBox="1"/>
            <p:nvPr/>
          </p:nvSpPr>
          <p:spPr>
            <a:xfrm>
              <a:off x="10280270" y="8427401"/>
              <a:ext cx="18722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spc="-155" dirty="0">
                  <a:latin typeface="Roboto" panose="02000000000000000000" pitchFamily="2" charset="0"/>
                  <a:ea typeface="Roboto" panose="02000000000000000000" pitchFamily="2" charset="0"/>
                </a:rPr>
                <a:t>Регистрация </a:t>
              </a:r>
            </a:p>
            <a:p>
              <a:r>
                <a:rPr lang="ru-RU" sz="1600" spc="-155" dirty="0">
                  <a:latin typeface="Roboto" panose="02000000000000000000" pitchFamily="2" charset="0"/>
                  <a:ea typeface="Roboto" panose="02000000000000000000" pitchFamily="2" charset="0"/>
                </a:rPr>
                <a:t>на ЕИП-ФК ИС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5A2C3E3-3906-4275-E7F4-810E499A53FC}"/>
                </a:ext>
              </a:extLst>
            </p:cNvPr>
            <p:cNvSpPr txBox="1"/>
            <p:nvPr/>
          </p:nvSpPr>
          <p:spPr>
            <a:xfrm>
              <a:off x="12252214" y="8490242"/>
              <a:ext cx="185539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spc="-155" dirty="0">
                  <a:latin typeface="Roboto" panose="02000000000000000000" pitchFamily="2" charset="0"/>
                  <a:ea typeface="Roboto" panose="02000000000000000000" pitchFamily="2" charset="0"/>
                </a:rPr>
                <a:t>Формирование заявки в личном кабинете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3F48EF-B5BC-8F18-07EC-F0B22EEF0665}"/>
                </a:ext>
              </a:extLst>
            </p:cNvPr>
            <p:cNvSpPr txBox="1"/>
            <p:nvPr/>
          </p:nvSpPr>
          <p:spPr>
            <a:xfrm>
              <a:off x="14007169" y="8522314"/>
              <a:ext cx="18169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spc="-155" dirty="0">
                  <a:latin typeface="Roboto" panose="02000000000000000000" pitchFamily="2" charset="0"/>
                  <a:ea typeface="Roboto" panose="02000000000000000000" pitchFamily="2" charset="0"/>
                </a:rPr>
                <a:t>Проверка заявки Федеральным координатором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D04C94-D9B1-99B5-A835-B661527C2A9D}"/>
                </a:ext>
              </a:extLst>
            </p:cNvPr>
            <p:cNvSpPr txBox="1"/>
            <p:nvPr/>
          </p:nvSpPr>
          <p:spPr>
            <a:xfrm>
              <a:off x="15754903" y="8522314"/>
              <a:ext cx="224908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spc="-155" dirty="0">
                  <a:latin typeface="Roboto" panose="02000000000000000000" pitchFamily="2" charset="0"/>
                  <a:ea typeface="Roboto" panose="02000000000000000000" pitchFamily="2" charset="0"/>
                </a:rPr>
                <a:t>Включение  ССК в Единый всероссийский   перечень (реестр). Выдача Свидетельства.</a:t>
              </a: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6509391" y="9411663"/>
            <a:ext cx="700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14"/>
              </a:rPr>
              <a:t>https://</a:t>
            </a:r>
            <a:r>
              <a:rPr lang="ru-RU" sz="2000" dirty="0" err="1">
                <a:hlinkClick r:id="rId14"/>
              </a:rPr>
              <a:t>еип-фкис.рф</a:t>
            </a:r>
            <a:r>
              <a:rPr lang="ru-RU" sz="2000" dirty="0">
                <a:hlinkClick r:id="rId14"/>
              </a:rPr>
              <a:t>/единый-всероссийский-перечень-</a:t>
            </a:r>
            <a:r>
              <a:rPr lang="ru-RU" sz="2000" dirty="0" err="1">
                <a:hlinkClick r:id="rId14"/>
              </a:rPr>
              <a:t>реест</a:t>
            </a:r>
            <a:r>
              <a:rPr lang="ru-RU" sz="2000" dirty="0">
                <a:hlinkClick r:id="rId14"/>
              </a:rPr>
              <a:t>/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2212B6E8-9C6A-2370-6B63-804AB536998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537" t="26679" r="19850" b="31306"/>
          <a:stretch/>
        </p:blipFill>
        <p:spPr>
          <a:xfrm>
            <a:off x="6329799" y="4031206"/>
            <a:ext cx="2741318" cy="3303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22039" y="4079210"/>
            <a:ext cx="8362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ЕДИНАЯ ИНФОРМАЦИОННАЯ ПЛОЩАДКА ПО НАПРАВЛЕНИЮ «ФИЗИЧЕСКАЯ КУЛЬТУРА И СПОРТ В ОБРАЗОВАНИИ»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6757" r="2017"/>
          <a:stretch/>
        </p:blipFill>
        <p:spPr bwMode="auto">
          <a:xfrm>
            <a:off x="9144000" y="4706076"/>
            <a:ext cx="7911653" cy="27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Вводная </a:t>
            </a:r>
          </a:p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часть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0E92586-3572-7CA7-C614-455722CE666B}"/>
              </a:ext>
            </a:extLst>
          </p:cNvPr>
          <p:cNvSpPr txBox="1"/>
          <p:nvPr/>
        </p:nvSpPr>
        <p:spPr>
          <a:xfrm>
            <a:off x="3223090" y="403264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5A7A4-8D02-B341-EC19-12F789D3B794}"/>
              </a:ext>
            </a:extLst>
          </p:cNvPr>
          <p:cNvSpPr txBox="1"/>
          <p:nvPr/>
        </p:nvSpPr>
        <p:spPr>
          <a:xfrm>
            <a:off x="785049" y="8479327"/>
            <a:ext cx="5029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spc="-192">
                <a:solidFill>
                  <a:srgbClr val="FFFFFF"/>
                </a:solidFill>
                <a:latin typeface="Raleway"/>
              </a:rPr>
              <a:t>«</a:t>
            </a:r>
            <a:r>
              <a:rPr lang="ru-RU" sz="2400" spc="-192">
                <a:solidFill>
                  <a:srgbClr val="FFFFFF"/>
                </a:solidFill>
                <a:latin typeface="Raleway"/>
              </a:rPr>
              <a:t>Организация деятельности в студенческих спортивных клубах                в профессиональных образовательных организациях»</a:t>
            </a:r>
            <a:endParaRPr lang="ru-RU" sz="2400" spc="-192" dirty="0">
              <a:solidFill>
                <a:srgbClr val="FFFFFF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4151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9" y="334265"/>
            <a:ext cx="91696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Основные направления деятельности ССК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43528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70395" y="8490896"/>
            <a:ext cx="5403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Солдатова Елизавета Александровна</a:t>
            </a:r>
            <a:r>
              <a:rPr lang="ru-RU" sz="2400" spc="-192">
                <a:solidFill>
                  <a:schemeClr val="bg1"/>
                </a:solidFill>
                <a:latin typeface="Raleway"/>
              </a:rPr>
              <a:t>, </a:t>
            </a:r>
          </a:p>
          <a:p>
            <a:r>
              <a:rPr lang="ru-RU" sz="2400" spc="-192">
                <a:solidFill>
                  <a:schemeClr val="bg1"/>
                </a:solidFill>
                <a:latin typeface="Raleway"/>
              </a:rPr>
              <a:t>руководитель </a:t>
            </a:r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отдела развития студенческого спорта  ФГБУ «ФЦОМОФВ»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60729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1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562254" y="5201577"/>
            <a:ext cx="463638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Направления деятельности студенческих спортивных клубов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graphicFrame>
        <p:nvGraphicFramePr>
          <p:cNvPr id="34" name="Объект 3">
            <a:extLst>
              <a:ext uri="{FF2B5EF4-FFF2-40B4-BE49-F238E27FC236}">
                <a16:creationId xmlns:a16="http://schemas.microsoft.com/office/drawing/2014/main" id="{DE0D9DE6-E1C0-00E8-7217-0B1CE7767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91990"/>
              </p:ext>
            </p:extLst>
          </p:nvPr>
        </p:nvGraphicFramePr>
        <p:xfrm>
          <a:off x="6528322" y="1683776"/>
          <a:ext cx="11353008" cy="773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121257" y="39934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45493" y="5275444"/>
            <a:ext cx="1317302" cy="580864"/>
            <a:chOff x="16597557" y="202361"/>
            <a:chExt cx="1317302" cy="58086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96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9" y="334265"/>
            <a:ext cx="91696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Управление деятельностью ССК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43528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187962" y="521222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5" y="140817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1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6781799" y="1884289"/>
            <a:ext cx="11200607" cy="7413489"/>
            <a:chOff x="2199191" y="1930181"/>
            <a:chExt cx="8110639" cy="4414812"/>
          </a:xfrm>
          <a:solidFill>
            <a:srgbClr val="002060"/>
          </a:solidFill>
        </p:grpSpPr>
        <p:sp>
          <p:nvSpPr>
            <p:cNvPr id="39" name="Прямоугольник: скругленные углы 15">
              <a:extLst>
                <a:ext uri="{FF2B5EF4-FFF2-40B4-BE49-F238E27FC236}">
                  <a16:creationId xmlns:a16="http://schemas.microsoft.com/office/drawing/2014/main" id="{5DA5C9A7-AA27-3456-E5D2-6791387712C1}"/>
                </a:ext>
              </a:extLst>
            </p:cNvPr>
            <p:cNvSpPr/>
            <p:nvPr/>
          </p:nvSpPr>
          <p:spPr>
            <a:xfrm>
              <a:off x="4671138" y="1930181"/>
              <a:ext cx="2852257" cy="67111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Директор ПОО</a:t>
              </a:r>
            </a:p>
          </p:txBody>
        </p:sp>
        <p:sp>
          <p:nvSpPr>
            <p:cNvPr id="40" name="Прямоугольник: скругленные углы 16">
              <a:extLst>
                <a:ext uri="{FF2B5EF4-FFF2-40B4-BE49-F238E27FC236}">
                  <a16:creationId xmlns:a16="http://schemas.microsoft.com/office/drawing/2014/main" id="{B75CE35F-72DC-94A0-379D-8422DAD40DF2}"/>
                </a:ext>
              </a:extLst>
            </p:cNvPr>
            <p:cNvSpPr/>
            <p:nvPr/>
          </p:nvSpPr>
          <p:spPr>
            <a:xfrm>
              <a:off x="2688566" y="2880852"/>
              <a:ext cx="2522950" cy="556642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Руководитель ССК</a:t>
              </a:r>
            </a:p>
          </p:txBody>
        </p:sp>
        <p:sp>
          <p:nvSpPr>
            <p:cNvPr id="41" name="Прямоугольник: скругленные углы 17">
              <a:extLst>
                <a:ext uri="{FF2B5EF4-FFF2-40B4-BE49-F238E27FC236}">
                  <a16:creationId xmlns:a16="http://schemas.microsoft.com/office/drawing/2014/main" id="{246CB170-ACA5-F029-65C6-28D1640F46E1}"/>
                </a:ext>
              </a:extLst>
            </p:cNvPr>
            <p:cNvSpPr/>
            <p:nvPr/>
          </p:nvSpPr>
          <p:spPr>
            <a:xfrm>
              <a:off x="7017867" y="2865052"/>
              <a:ext cx="2522950" cy="56394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Совет ССК</a:t>
              </a:r>
            </a:p>
          </p:txBody>
        </p:sp>
        <p:sp>
          <p:nvSpPr>
            <p:cNvPr id="42" name="Прямоугольник: скругленные углы 18">
              <a:extLst>
                <a:ext uri="{FF2B5EF4-FFF2-40B4-BE49-F238E27FC236}">
                  <a16:creationId xmlns:a16="http://schemas.microsoft.com/office/drawing/2014/main" id="{DE32BA71-DBD3-DE5A-0CA4-3F91927B5609}"/>
                </a:ext>
              </a:extLst>
            </p:cNvPr>
            <p:cNvSpPr/>
            <p:nvPr/>
          </p:nvSpPr>
          <p:spPr>
            <a:xfrm>
              <a:off x="4783664" y="3662643"/>
              <a:ext cx="2852257" cy="468863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Председатель совет ССК</a:t>
              </a:r>
            </a:p>
          </p:txBody>
        </p:sp>
        <p:sp>
          <p:nvSpPr>
            <p:cNvPr id="43" name="Прямоугольник: скругленные углы 19">
              <a:extLst>
                <a:ext uri="{FF2B5EF4-FFF2-40B4-BE49-F238E27FC236}">
                  <a16:creationId xmlns:a16="http://schemas.microsoft.com/office/drawing/2014/main" id="{CA37F200-EBC6-9157-FB8D-8080630861AF}"/>
                </a:ext>
              </a:extLst>
            </p:cNvPr>
            <p:cNvSpPr/>
            <p:nvPr/>
          </p:nvSpPr>
          <p:spPr>
            <a:xfrm>
              <a:off x="5449019" y="4596654"/>
              <a:ext cx="2012239" cy="468863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Актив ССК</a:t>
              </a:r>
            </a:p>
          </p:txBody>
        </p:sp>
        <p:sp>
          <p:nvSpPr>
            <p:cNvPr id="44" name="Прямоугольник: скругленные углы 20">
              <a:extLst>
                <a:ext uri="{FF2B5EF4-FFF2-40B4-BE49-F238E27FC236}">
                  <a16:creationId xmlns:a16="http://schemas.microsoft.com/office/drawing/2014/main" id="{F6781B8D-80DB-4B64-B29A-F0943F5FB21F}"/>
                </a:ext>
              </a:extLst>
            </p:cNvPr>
            <p:cNvSpPr/>
            <p:nvPr/>
          </p:nvSpPr>
          <p:spPr>
            <a:xfrm>
              <a:off x="7964631" y="5491149"/>
              <a:ext cx="2345198" cy="71356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Помощь судьям</a:t>
              </a:r>
            </a:p>
          </p:txBody>
        </p:sp>
        <p:sp>
          <p:nvSpPr>
            <p:cNvPr id="45" name="Прямоугольник: скругленные углы 21">
              <a:extLst>
                <a:ext uri="{FF2B5EF4-FFF2-40B4-BE49-F238E27FC236}">
                  <a16:creationId xmlns:a16="http://schemas.microsoft.com/office/drawing/2014/main" id="{63D58EBF-0DAF-CE6F-1248-C47B2FA6F7C7}"/>
                </a:ext>
              </a:extLst>
            </p:cNvPr>
            <p:cNvSpPr/>
            <p:nvPr/>
          </p:nvSpPr>
          <p:spPr>
            <a:xfrm>
              <a:off x="5449020" y="5673874"/>
              <a:ext cx="2012239" cy="67111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Работа с болельщиками</a:t>
              </a:r>
            </a:p>
          </p:txBody>
        </p:sp>
        <p:sp>
          <p:nvSpPr>
            <p:cNvPr id="46" name="Прямоугольник: скругленные углы 22">
              <a:extLst>
                <a:ext uri="{FF2B5EF4-FFF2-40B4-BE49-F238E27FC236}">
                  <a16:creationId xmlns:a16="http://schemas.microsoft.com/office/drawing/2014/main" id="{3EC5C4A0-728C-4536-B4A8-45E14F9A0C3E}"/>
                </a:ext>
              </a:extLst>
            </p:cNvPr>
            <p:cNvSpPr/>
            <p:nvPr/>
          </p:nvSpPr>
          <p:spPr>
            <a:xfrm>
              <a:off x="7964631" y="4305509"/>
              <a:ext cx="2345199" cy="67111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Взаимодействие с организациями</a:t>
              </a:r>
            </a:p>
          </p:txBody>
        </p:sp>
        <p:sp>
          <p:nvSpPr>
            <p:cNvPr id="47" name="Прямоугольник: скругленные углы 23">
              <a:extLst>
                <a:ext uri="{FF2B5EF4-FFF2-40B4-BE49-F238E27FC236}">
                  <a16:creationId xmlns:a16="http://schemas.microsoft.com/office/drawing/2014/main" id="{BF734673-6042-C0AB-6E13-DC90CA50BD23}"/>
                </a:ext>
              </a:extLst>
            </p:cNvPr>
            <p:cNvSpPr/>
            <p:nvPr/>
          </p:nvSpPr>
          <p:spPr>
            <a:xfrm>
              <a:off x="2226575" y="5533591"/>
              <a:ext cx="2852257" cy="67111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Информационное сопровождение</a:t>
              </a:r>
            </a:p>
          </p:txBody>
        </p:sp>
        <p:sp>
          <p:nvSpPr>
            <p:cNvPr id="48" name="Прямоугольник: скругленные углы 24">
              <a:extLst>
                <a:ext uri="{FF2B5EF4-FFF2-40B4-BE49-F238E27FC236}">
                  <a16:creationId xmlns:a16="http://schemas.microsoft.com/office/drawing/2014/main" id="{D28B880A-51EC-7732-8342-5E70139DAC89}"/>
                </a:ext>
              </a:extLst>
            </p:cNvPr>
            <p:cNvSpPr/>
            <p:nvPr/>
          </p:nvSpPr>
          <p:spPr>
            <a:xfrm>
              <a:off x="2199191" y="4279981"/>
              <a:ext cx="2852257" cy="67111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600" dirty="0">
                  <a:solidFill>
                    <a:schemeClr val="bg1"/>
                  </a:solidFill>
                </a:rPr>
                <a:t>Организация мероприятии</a:t>
              </a:r>
            </a:p>
          </p:txBody>
        </p:sp>
        <p:cxnSp>
          <p:nvCxnSpPr>
            <p:cNvPr id="49" name="Соединитель: изогнутый 33">
              <a:extLst>
                <a:ext uri="{FF2B5EF4-FFF2-40B4-BE49-F238E27FC236}">
                  <a16:creationId xmlns:a16="http://schemas.microsoft.com/office/drawing/2014/main" id="{1799F374-B23E-67D8-B52B-47F6DCA5A777}"/>
                </a:ext>
              </a:extLst>
            </p:cNvPr>
            <p:cNvCxnSpPr>
              <a:stCxn id="39" idx="2"/>
              <a:endCxn id="40" idx="3"/>
            </p:cNvCxnSpPr>
            <p:nvPr/>
          </p:nvCxnSpPr>
          <p:spPr>
            <a:xfrm rot="5400000">
              <a:off x="5375454" y="2437361"/>
              <a:ext cx="557874" cy="885750"/>
            </a:xfrm>
            <a:prstGeom prst="curvedConnector2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: изогнутый 35">
              <a:extLst>
                <a:ext uri="{FF2B5EF4-FFF2-40B4-BE49-F238E27FC236}">
                  <a16:creationId xmlns:a16="http://schemas.microsoft.com/office/drawing/2014/main" id="{7C97ED7C-8042-7CE2-CCC5-F5DFC1E29C24}"/>
                </a:ext>
              </a:extLst>
            </p:cNvPr>
            <p:cNvCxnSpPr>
              <a:stCxn id="39" idx="2"/>
              <a:endCxn id="41" idx="1"/>
            </p:cNvCxnSpPr>
            <p:nvPr/>
          </p:nvCxnSpPr>
          <p:spPr>
            <a:xfrm rot="16200000" flipH="1">
              <a:off x="6284704" y="2413862"/>
              <a:ext cx="545727" cy="920601"/>
            </a:xfrm>
            <a:prstGeom prst="curvedConnector2">
              <a:avLst/>
            </a:prstGeom>
            <a:grp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Соединитель: изогнутый 39">
              <a:extLst>
                <a:ext uri="{FF2B5EF4-FFF2-40B4-BE49-F238E27FC236}">
                  <a16:creationId xmlns:a16="http://schemas.microsoft.com/office/drawing/2014/main" id="{C0467F82-A779-F525-47AD-1B1C85882876}"/>
                </a:ext>
              </a:extLst>
            </p:cNvPr>
            <p:cNvCxnSpPr>
              <a:stCxn id="41" idx="2"/>
              <a:endCxn id="42" idx="3"/>
            </p:cNvCxnSpPr>
            <p:nvPr/>
          </p:nvCxnSpPr>
          <p:spPr>
            <a:xfrm rot="5400000">
              <a:off x="7723594" y="3341326"/>
              <a:ext cx="468074" cy="643422"/>
            </a:xfrm>
            <a:prstGeom prst="curvedConnector2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Соединитель: изогнутый 46">
              <a:extLst>
                <a:ext uri="{FF2B5EF4-FFF2-40B4-BE49-F238E27FC236}">
                  <a16:creationId xmlns:a16="http://schemas.microsoft.com/office/drawing/2014/main" id="{3C945F0B-A865-FF79-3E67-F1E7EDBB9DBE}"/>
                </a:ext>
              </a:extLst>
            </p:cNvPr>
            <p:cNvCxnSpPr>
              <a:stCxn id="43" idx="0"/>
            </p:cNvCxnSpPr>
            <p:nvPr/>
          </p:nvCxnSpPr>
          <p:spPr>
            <a:xfrm rot="16200000" flipV="1">
              <a:off x="5652166" y="3793680"/>
              <a:ext cx="202257" cy="1403691"/>
            </a:xfrm>
            <a:prstGeom prst="curvedConnector2">
              <a:avLst/>
            </a:prstGeom>
            <a:grpFill/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: изогнутый 48">
              <a:extLst>
                <a:ext uri="{FF2B5EF4-FFF2-40B4-BE49-F238E27FC236}">
                  <a16:creationId xmlns:a16="http://schemas.microsoft.com/office/drawing/2014/main" id="{5C166C93-9659-A413-3D65-9233F0027019}"/>
                </a:ext>
              </a:extLst>
            </p:cNvPr>
            <p:cNvCxnSpPr>
              <a:stCxn id="43" idx="0"/>
            </p:cNvCxnSpPr>
            <p:nvPr/>
          </p:nvCxnSpPr>
          <p:spPr>
            <a:xfrm rot="5400000" flipH="1" flipV="1">
              <a:off x="7108757" y="3740779"/>
              <a:ext cx="202257" cy="1509492"/>
            </a:xfrm>
            <a:prstGeom prst="curvedConnector2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Соединитель: изогнутый 50">
              <a:extLst>
                <a:ext uri="{FF2B5EF4-FFF2-40B4-BE49-F238E27FC236}">
                  <a16:creationId xmlns:a16="http://schemas.microsoft.com/office/drawing/2014/main" id="{7AB9FA96-D167-0195-7D67-D6B894D9502E}"/>
                </a:ext>
              </a:extLst>
            </p:cNvPr>
            <p:cNvCxnSpPr>
              <a:stCxn id="43" idx="2"/>
            </p:cNvCxnSpPr>
            <p:nvPr/>
          </p:nvCxnSpPr>
          <p:spPr>
            <a:xfrm rot="5400000">
              <a:off x="5466494" y="4677855"/>
              <a:ext cx="600982" cy="1376307"/>
            </a:xfrm>
            <a:prstGeom prst="curvedConnector2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Соединитель: изогнутый 52">
              <a:extLst>
                <a:ext uri="{FF2B5EF4-FFF2-40B4-BE49-F238E27FC236}">
                  <a16:creationId xmlns:a16="http://schemas.microsoft.com/office/drawing/2014/main" id="{A7CBB87B-9A0E-BB13-682D-B98C69905FDD}"/>
                </a:ext>
              </a:extLst>
            </p:cNvPr>
            <p:cNvCxnSpPr>
              <a:stCxn id="43" idx="2"/>
            </p:cNvCxnSpPr>
            <p:nvPr/>
          </p:nvCxnSpPr>
          <p:spPr>
            <a:xfrm rot="16200000" flipH="1">
              <a:off x="6918640" y="4602015"/>
              <a:ext cx="582491" cy="1509492"/>
            </a:xfrm>
            <a:prstGeom prst="curvedConnector2">
              <a:avLst/>
            </a:prstGeom>
            <a:grpFill/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1A1C1C57-9466-2BC6-94B3-45519A333525}"/>
                </a:ext>
              </a:extLst>
            </p:cNvPr>
            <p:cNvCxnSpPr>
              <a:cxnSpLocks/>
            </p:cNvCxnSpPr>
            <p:nvPr/>
          </p:nvCxnSpPr>
          <p:spPr>
            <a:xfrm>
              <a:off x="5174135" y="3226279"/>
              <a:ext cx="1843733" cy="0"/>
            </a:xfrm>
            <a:prstGeom prst="straightConnector1">
              <a:avLst/>
            </a:prstGeom>
            <a:grpFill/>
            <a:ln w="2857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440971" y="1537235"/>
            <a:ext cx="293163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-192" dirty="0">
                <a:solidFill>
                  <a:srgbClr val="002060"/>
                </a:solidFill>
                <a:latin typeface="Raleway"/>
              </a:rPr>
              <a:t>Структурное подразделение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2AB0726-A693-B1A9-5428-FD4536CB1705}"/>
              </a:ext>
            </a:extLst>
          </p:cNvPr>
          <p:cNvSpPr txBox="1"/>
          <p:nvPr/>
        </p:nvSpPr>
        <p:spPr>
          <a:xfrm>
            <a:off x="3121257" y="39934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3EF26C4-A1CC-C138-62E5-01CD964D8B58}"/>
              </a:ext>
            </a:extLst>
          </p:cNvPr>
          <p:cNvSpPr txBox="1"/>
          <p:nvPr/>
        </p:nvSpPr>
        <p:spPr>
          <a:xfrm>
            <a:off x="447141" y="8574769"/>
            <a:ext cx="5403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Солдатова Елизавета Александровна,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руководитель отдела развития студенческого спорта  ФГБУ «ФЦОМОФВ»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9DD597-838C-3268-FF4D-1D7440A55CC3}"/>
              </a:ext>
            </a:extLst>
          </p:cNvPr>
          <p:cNvSpPr txBox="1"/>
          <p:nvPr/>
        </p:nvSpPr>
        <p:spPr>
          <a:xfrm>
            <a:off x="1562254" y="5201577"/>
            <a:ext cx="463638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Направления деятельности студенческих спортивных клубов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0238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9" y="334265"/>
            <a:ext cx="91696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Управление деятельностью ССК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43528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5" y="140817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1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887413" y="5086874"/>
            <a:ext cx="463638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Направления деятельности студенческих спортивных клубов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5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401592" y="1161948"/>
            <a:ext cx="666542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-192" dirty="0">
                <a:solidFill>
                  <a:srgbClr val="002060"/>
                </a:solidFill>
                <a:latin typeface="Raleway"/>
              </a:rPr>
              <a:t>Общественное объединение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7144957" y="2516708"/>
            <a:ext cx="3364212" cy="3892336"/>
            <a:chOff x="1979748" y="693378"/>
            <a:chExt cx="2063166" cy="2962302"/>
          </a:xfrm>
          <a:solidFill>
            <a:srgbClr val="002060"/>
          </a:solidFill>
        </p:grpSpPr>
        <p:sp>
          <p:nvSpPr>
            <p:cNvPr id="59" name="Прямоугольник: скругленные углы 4">
              <a:extLst>
                <a:ext uri="{FF2B5EF4-FFF2-40B4-BE49-F238E27FC236}">
                  <a16:creationId xmlns:a16="http://schemas.microsoft.com/office/drawing/2014/main" id="{716DDEEB-EA01-1A61-621C-1A54A544B33C}"/>
                </a:ext>
              </a:extLst>
            </p:cNvPr>
            <p:cNvSpPr/>
            <p:nvPr/>
          </p:nvSpPr>
          <p:spPr>
            <a:xfrm>
              <a:off x="2061133" y="693378"/>
              <a:ext cx="1904143" cy="67111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Съезд (конференция) или Общее собрание членов ССК </a:t>
              </a:r>
            </a:p>
          </p:txBody>
        </p:sp>
        <p:sp>
          <p:nvSpPr>
            <p:cNvPr id="60" name="Прямоугольник: скругленные углы 6">
              <a:extLst>
                <a:ext uri="{FF2B5EF4-FFF2-40B4-BE49-F238E27FC236}">
                  <a16:creationId xmlns:a16="http://schemas.microsoft.com/office/drawing/2014/main" id="{95423C72-DCCD-1223-74C7-7F5A6E10F5AA}"/>
                </a:ext>
              </a:extLst>
            </p:cNvPr>
            <p:cNvSpPr/>
            <p:nvPr/>
          </p:nvSpPr>
          <p:spPr>
            <a:xfrm>
              <a:off x="1988086" y="1725284"/>
              <a:ext cx="2054828" cy="34830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 ССК</a:t>
              </a:r>
            </a:p>
          </p:txBody>
        </p:sp>
        <p:sp>
          <p:nvSpPr>
            <p:cNvPr id="61" name="Прямоугольник: скругленные углы 7">
              <a:extLst>
                <a:ext uri="{FF2B5EF4-FFF2-40B4-BE49-F238E27FC236}">
                  <a16:creationId xmlns:a16="http://schemas.microsoft.com/office/drawing/2014/main" id="{0514BECA-4E0A-805D-22C4-29044274A1DB}"/>
                </a:ext>
              </a:extLst>
            </p:cNvPr>
            <p:cNvSpPr/>
            <p:nvPr/>
          </p:nvSpPr>
          <p:spPr>
            <a:xfrm>
              <a:off x="1979748" y="3215297"/>
              <a:ext cx="2054828" cy="440383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 ССК</a:t>
              </a:r>
            </a:p>
          </p:txBody>
        </p:sp>
        <p:sp>
          <p:nvSpPr>
            <p:cNvPr id="62" name="Прямоугольник: скругленные углы 16">
              <a:extLst>
                <a:ext uri="{FF2B5EF4-FFF2-40B4-BE49-F238E27FC236}">
                  <a16:creationId xmlns:a16="http://schemas.microsoft.com/office/drawing/2014/main" id="{2825C117-12E0-3887-6BD1-1D367C57807A}"/>
                </a:ext>
              </a:extLst>
            </p:cNvPr>
            <p:cNvSpPr/>
            <p:nvPr/>
          </p:nvSpPr>
          <p:spPr>
            <a:xfrm>
              <a:off x="1988086" y="2433463"/>
              <a:ext cx="2054828" cy="440383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совета ССК</a:t>
              </a:r>
            </a:p>
          </p:txBody>
        </p: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89E317FD-47CB-A906-88FE-2898DBA33DBE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>
            <a:xfrm>
              <a:off x="3013204" y="1364497"/>
              <a:ext cx="0" cy="360787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>
              <a:extLst>
                <a:ext uri="{FF2B5EF4-FFF2-40B4-BE49-F238E27FC236}">
                  <a16:creationId xmlns:a16="http://schemas.microsoft.com/office/drawing/2014/main" id="{98E664E1-3985-6BC5-0FCF-1A95EA4F1E8B}"/>
                </a:ext>
              </a:extLst>
            </p:cNvPr>
            <p:cNvCxnSpPr/>
            <p:nvPr/>
          </p:nvCxnSpPr>
          <p:spPr>
            <a:xfrm>
              <a:off x="3007162" y="2073585"/>
              <a:ext cx="0" cy="360787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B9613BD2-BB7E-BAF9-9B36-649E6272D57C}"/>
                </a:ext>
              </a:extLst>
            </p:cNvPr>
            <p:cNvCxnSpPr/>
            <p:nvPr/>
          </p:nvCxnSpPr>
          <p:spPr>
            <a:xfrm>
              <a:off x="3007162" y="2873846"/>
              <a:ext cx="0" cy="360787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13715123" y="2714341"/>
            <a:ext cx="4258317" cy="3705855"/>
            <a:chOff x="7648174" y="693378"/>
            <a:chExt cx="2738609" cy="2399627"/>
          </a:xfrm>
          <a:solidFill>
            <a:srgbClr val="002060"/>
          </a:solidFill>
        </p:grpSpPr>
        <p:sp>
          <p:nvSpPr>
            <p:cNvPr id="67" name="Прямоугольник: скругленные углы 17">
              <a:extLst>
                <a:ext uri="{FF2B5EF4-FFF2-40B4-BE49-F238E27FC236}">
                  <a16:creationId xmlns:a16="http://schemas.microsoft.com/office/drawing/2014/main" id="{F754F61F-4B67-BF10-7E35-4E56C213180C}"/>
                </a:ext>
              </a:extLst>
            </p:cNvPr>
            <p:cNvSpPr/>
            <p:nvPr/>
          </p:nvSpPr>
          <p:spPr>
            <a:xfrm>
              <a:off x="7975978" y="693378"/>
              <a:ext cx="1904143" cy="67111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Съезд (конференция) или Общее собрание членов ССК </a:t>
              </a:r>
            </a:p>
          </p:txBody>
        </p:sp>
        <p:sp>
          <p:nvSpPr>
            <p:cNvPr id="68" name="Прямоугольник: скругленные углы 18">
              <a:extLst>
                <a:ext uri="{FF2B5EF4-FFF2-40B4-BE49-F238E27FC236}">
                  <a16:creationId xmlns:a16="http://schemas.microsoft.com/office/drawing/2014/main" id="{D3721E52-5789-7099-6C00-0693E8125875}"/>
                </a:ext>
              </a:extLst>
            </p:cNvPr>
            <p:cNvSpPr/>
            <p:nvPr/>
          </p:nvSpPr>
          <p:spPr>
            <a:xfrm>
              <a:off x="7900634" y="1730131"/>
              <a:ext cx="2054828" cy="34830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 ССК</a:t>
              </a:r>
            </a:p>
          </p:txBody>
        </p:sp>
        <p:sp>
          <p:nvSpPr>
            <p:cNvPr id="69" name="Прямоугольник: скругленные углы 19">
              <a:extLst>
                <a:ext uri="{FF2B5EF4-FFF2-40B4-BE49-F238E27FC236}">
                  <a16:creationId xmlns:a16="http://schemas.microsoft.com/office/drawing/2014/main" id="{2A46DE0D-DECF-7661-2EB9-54151A87999C}"/>
                </a:ext>
              </a:extLst>
            </p:cNvPr>
            <p:cNvSpPr/>
            <p:nvPr/>
          </p:nvSpPr>
          <p:spPr>
            <a:xfrm>
              <a:off x="7648174" y="2421886"/>
              <a:ext cx="2738609" cy="67111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ССК</a:t>
              </a:r>
            </a:p>
          </p:txBody>
        </p: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6D15BE2B-98FB-295D-A5E6-0D04DFF782DA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8928048" y="1364496"/>
              <a:ext cx="0" cy="365634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>
              <a:extLst>
                <a:ext uri="{FF2B5EF4-FFF2-40B4-BE49-F238E27FC236}">
                  <a16:creationId xmlns:a16="http://schemas.microsoft.com/office/drawing/2014/main" id="{03F664EF-9D3B-0B2D-290A-2767C35CC867}"/>
                </a:ext>
              </a:extLst>
            </p:cNvPr>
            <p:cNvCxnSpPr>
              <a:cxnSpLocks/>
            </p:cNvCxnSpPr>
            <p:nvPr/>
          </p:nvCxnSpPr>
          <p:spPr>
            <a:xfrm>
              <a:off x="8919130" y="2073584"/>
              <a:ext cx="0" cy="365634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075347" y="6937605"/>
            <a:ext cx="8258958" cy="2998976"/>
            <a:chOff x="1944956" y="3554472"/>
            <a:chExt cx="8258958" cy="3109130"/>
          </a:xfrm>
          <a:solidFill>
            <a:srgbClr val="002060"/>
          </a:solidFill>
        </p:grpSpPr>
        <p:sp>
          <p:nvSpPr>
            <p:cNvPr id="73" name="Прямоугольник: скругленные углы 5">
              <a:extLst>
                <a:ext uri="{FF2B5EF4-FFF2-40B4-BE49-F238E27FC236}">
                  <a16:creationId xmlns:a16="http://schemas.microsoft.com/office/drawing/2014/main" id="{D5363312-1866-4F91-85BE-D1A4F226B669}"/>
                </a:ext>
              </a:extLst>
            </p:cNvPr>
            <p:cNvSpPr/>
            <p:nvPr/>
          </p:nvSpPr>
          <p:spPr>
            <a:xfrm>
              <a:off x="1944956" y="4858573"/>
              <a:ext cx="2738609" cy="67111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ССК</a:t>
              </a:r>
            </a:p>
          </p:txBody>
        </p:sp>
        <p:sp>
          <p:nvSpPr>
            <p:cNvPr id="74" name="Прямоугольник: скругленные углы 20">
              <a:extLst>
                <a:ext uri="{FF2B5EF4-FFF2-40B4-BE49-F238E27FC236}">
                  <a16:creationId xmlns:a16="http://schemas.microsoft.com/office/drawing/2014/main" id="{93D1A7FB-797E-0D24-100F-21CE54124DEC}"/>
                </a:ext>
              </a:extLst>
            </p:cNvPr>
            <p:cNvSpPr/>
            <p:nvPr/>
          </p:nvSpPr>
          <p:spPr>
            <a:xfrm>
              <a:off x="4726696" y="3554472"/>
              <a:ext cx="2738609" cy="767362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Съезд (конференция) или Общее собрание членов ССК </a:t>
              </a:r>
            </a:p>
          </p:txBody>
        </p:sp>
        <p:sp>
          <p:nvSpPr>
            <p:cNvPr id="75" name="Прямоугольник: скругленные углы 21">
              <a:extLst>
                <a:ext uri="{FF2B5EF4-FFF2-40B4-BE49-F238E27FC236}">
                  <a16:creationId xmlns:a16="http://schemas.microsoft.com/office/drawing/2014/main" id="{C10CE18E-60B6-734F-391F-E13798610A66}"/>
                </a:ext>
              </a:extLst>
            </p:cNvPr>
            <p:cNvSpPr/>
            <p:nvPr/>
          </p:nvSpPr>
          <p:spPr>
            <a:xfrm>
              <a:off x="7465305" y="4858573"/>
              <a:ext cx="2738609" cy="671119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 ССК</a:t>
              </a:r>
            </a:p>
          </p:txBody>
        </p:sp>
        <p:sp>
          <p:nvSpPr>
            <p:cNvPr id="76" name="Прямоугольник: скругленные углы 22">
              <a:extLst>
                <a:ext uri="{FF2B5EF4-FFF2-40B4-BE49-F238E27FC236}">
                  <a16:creationId xmlns:a16="http://schemas.microsoft.com/office/drawing/2014/main" id="{E24D44D8-E1D7-3668-EFBC-4ABD70E87391}"/>
                </a:ext>
              </a:extLst>
            </p:cNvPr>
            <p:cNvSpPr/>
            <p:nvPr/>
          </p:nvSpPr>
          <p:spPr>
            <a:xfrm>
              <a:off x="4857806" y="6223219"/>
              <a:ext cx="2054828" cy="440383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</a:t>
              </a:r>
              <a:r>
                <a:rPr lang="ru-RU" dirty="0">
                  <a:solidFill>
                    <a:schemeClr val="bg1"/>
                  </a:solidFill>
                </a:rPr>
                <a:t> ССК</a:t>
              </a:r>
            </a:p>
          </p:txBody>
        </p:sp>
        <p:cxnSp>
          <p:nvCxnSpPr>
            <p:cNvPr id="77" name="Соединитель: изогнутый 46">
              <a:extLst>
                <a:ext uri="{FF2B5EF4-FFF2-40B4-BE49-F238E27FC236}">
                  <a16:creationId xmlns:a16="http://schemas.microsoft.com/office/drawing/2014/main" id="{79D7541C-D2F6-9833-9531-80AE41A90494}"/>
                </a:ext>
              </a:extLst>
            </p:cNvPr>
            <p:cNvCxnSpPr>
              <a:stCxn id="74" idx="2"/>
              <a:endCxn id="73" idx="3"/>
            </p:cNvCxnSpPr>
            <p:nvPr/>
          </p:nvCxnSpPr>
          <p:spPr>
            <a:xfrm rot="5400000">
              <a:off x="4953633" y="4051765"/>
              <a:ext cx="872298" cy="1412436"/>
            </a:xfrm>
            <a:prstGeom prst="curvedConnector2">
              <a:avLst/>
            </a:prstGeom>
            <a:grpFill/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: изогнутый 48">
              <a:extLst>
                <a:ext uri="{FF2B5EF4-FFF2-40B4-BE49-F238E27FC236}">
                  <a16:creationId xmlns:a16="http://schemas.microsoft.com/office/drawing/2014/main" id="{476C6B0C-B371-7876-F98A-675E8F859AB5}"/>
                </a:ext>
              </a:extLst>
            </p:cNvPr>
            <p:cNvCxnSpPr>
              <a:stCxn id="74" idx="2"/>
              <a:endCxn id="75" idx="1"/>
            </p:cNvCxnSpPr>
            <p:nvPr/>
          </p:nvCxnSpPr>
          <p:spPr>
            <a:xfrm rot="16200000" flipH="1">
              <a:off x="6344503" y="4073331"/>
              <a:ext cx="872298" cy="1369304"/>
            </a:xfrm>
            <a:prstGeom prst="curvedConnector2">
              <a:avLst/>
            </a:prstGeom>
            <a:grpFill/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Соединитель: изогнутый 53">
              <a:extLst>
                <a:ext uri="{FF2B5EF4-FFF2-40B4-BE49-F238E27FC236}">
                  <a16:creationId xmlns:a16="http://schemas.microsoft.com/office/drawing/2014/main" id="{0E33BC45-0392-7339-93FA-ED00FEB994EF}"/>
                </a:ext>
              </a:extLst>
            </p:cNvPr>
            <p:cNvCxnSpPr>
              <a:stCxn id="75" idx="2"/>
              <a:endCxn id="76" idx="3"/>
            </p:cNvCxnSpPr>
            <p:nvPr/>
          </p:nvCxnSpPr>
          <p:spPr>
            <a:xfrm rot="5400000">
              <a:off x="7416764" y="5025564"/>
              <a:ext cx="913719" cy="1921975"/>
            </a:xfrm>
            <a:prstGeom prst="curvedConnector2">
              <a:avLst/>
            </a:prstGeom>
            <a:grpFill/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Соединитель: изогнутый 77">
              <a:extLst>
                <a:ext uri="{FF2B5EF4-FFF2-40B4-BE49-F238E27FC236}">
                  <a16:creationId xmlns:a16="http://schemas.microsoft.com/office/drawing/2014/main" id="{A7DA6531-979E-224C-3336-8AD569108253}"/>
                </a:ext>
              </a:extLst>
            </p:cNvPr>
            <p:cNvCxnSpPr>
              <a:cxnSpLocks/>
              <a:stCxn id="73" idx="2"/>
              <a:endCxn id="76" idx="1"/>
            </p:cNvCxnSpPr>
            <p:nvPr/>
          </p:nvCxnSpPr>
          <p:spPr>
            <a:xfrm rot="16200000" flipH="1">
              <a:off x="3629175" y="5214777"/>
              <a:ext cx="913719" cy="1543546"/>
            </a:xfrm>
            <a:prstGeom prst="curvedConnector2">
              <a:avLst/>
            </a:prstGeom>
            <a:grpFill/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875392" y="1762714"/>
            <a:ext cx="22185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-192" dirty="0">
                <a:solidFill>
                  <a:srgbClr val="002060"/>
                </a:solidFill>
                <a:latin typeface="Raleway"/>
              </a:rPr>
              <a:t>Вариант 1</a:t>
            </a:r>
          </a:p>
        </p:txBody>
      </p:sp>
      <p:sp>
        <p:nvSpPr>
          <p:cNvPr id="8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3411200" y="1712648"/>
            <a:ext cx="22185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-192" dirty="0">
                <a:solidFill>
                  <a:srgbClr val="002060"/>
                </a:solidFill>
                <a:latin typeface="Raleway"/>
              </a:rPr>
              <a:t>Вариант 2</a:t>
            </a:r>
          </a:p>
        </p:txBody>
      </p:sp>
      <p:sp>
        <p:nvSpPr>
          <p:cNvPr id="83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8362981" y="6981772"/>
            <a:ext cx="22185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-192" dirty="0">
                <a:solidFill>
                  <a:srgbClr val="002060"/>
                </a:solidFill>
                <a:latin typeface="Raleway"/>
              </a:rPr>
              <a:t>Вариант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0D7059F-ABC4-38A2-8611-78BA9B3119B4}"/>
              </a:ext>
            </a:extLst>
          </p:cNvPr>
          <p:cNvSpPr txBox="1"/>
          <p:nvPr/>
        </p:nvSpPr>
        <p:spPr>
          <a:xfrm>
            <a:off x="3098768" y="40440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BADEE17-2BB3-D867-CC93-306DFF6A6F83}"/>
              </a:ext>
            </a:extLst>
          </p:cNvPr>
          <p:cNvGrpSpPr/>
          <p:nvPr/>
        </p:nvGrpSpPr>
        <p:grpSpPr>
          <a:xfrm>
            <a:off x="187962" y="5212220"/>
            <a:ext cx="1317302" cy="580864"/>
            <a:chOff x="16597557" y="202361"/>
            <a:chExt cx="1317302" cy="58086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C71473E-D672-2B67-0D7E-3E1A22454340}"/>
                </a:ext>
              </a:extLst>
            </p:cNvPr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1F0951-04F7-C0F0-03F6-E15F10A5E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5EE9E5C2-918B-D4A7-1A33-B05EBCA5ED9D}"/>
              </a:ext>
            </a:extLst>
          </p:cNvPr>
          <p:cNvSpPr txBox="1"/>
          <p:nvPr/>
        </p:nvSpPr>
        <p:spPr>
          <a:xfrm>
            <a:off x="447141" y="8574769"/>
            <a:ext cx="5403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Солдатова Елизавета Александровна,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руководитель отдела развития студенческого спорта  ФГБУ «ФЦОМОФВ»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0478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9" y="334265"/>
            <a:ext cx="91696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Основные направления деятельности ССК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43528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5273949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5" y="1408170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1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CF9D58E3-9F65-C682-3133-B09F810A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00" y="3571974"/>
            <a:ext cx="9095000" cy="64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B41418CB-EDD0-5318-A41E-654BB15F9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825" y="3575862"/>
            <a:ext cx="2109978" cy="210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6438914" y="1224781"/>
            <a:ext cx="1145626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spc="-192" dirty="0">
                <a:solidFill>
                  <a:schemeClr val="tx2"/>
                </a:solidFill>
                <a:latin typeface="Raleway"/>
              </a:rPr>
              <a:t>2024 год</a:t>
            </a:r>
          </a:p>
          <a:p>
            <a:r>
              <a:rPr lang="ru-RU" sz="3200" spc="-192" dirty="0">
                <a:solidFill>
                  <a:schemeClr val="tx2"/>
                </a:solidFill>
                <a:latin typeface="Raleway"/>
              </a:rPr>
              <a:t>все профессиональные образовательные организации должны получить свидетельство о регистрации в Едином (Всероссийском) перечне (реестре) ССК 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5897984" y="6183718"/>
            <a:ext cx="208766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pc="-192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Регистрация </a:t>
            </a:r>
          </a:p>
          <a:p>
            <a:pPr algn="ctr"/>
            <a:r>
              <a:rPr lang="ru-RU" spc="-192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личного кабинета на Е</a:t>
            </a:r>
          </a:p>
          <a:p>
            <a:pPr algn="ctr"/>
            <a:r>
              <a:rPr lang="ru-RU" spc="-192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ИП «</a:t>
            </a:r>
            <a:r>
              <a:rPr lang="ru-RU" spc="-192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ФКиС</a:t>
            </a:r>
            <a:r>
              <a:rPr lang="ru-RU" spc="-192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B8F9C1F-8161-A0B7-9B83-A2FE8440A6C3}"/>
              </a:ext>
            </a:extLst>
          </p:cNvPr>
          <p:cNvSpPr txBox="1"/>
          <p:nvPr/>
        </p:nvSpPr>
        <p:spPr>
          <a:xfrm>
            <a:off x="3098768" y="404406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898F69D-0C20-F072-90AA-E19DCCEEE8A4}"/>
              </a:ext>
            </a:extLst>
          </p:cNvPr>
          <p:cNvSpPr txBox="1"/>
          <p:nvPr/>
        </p:nvSpPr>
        <p:spPr>
          <a:xfrm>
            <a:off x="1887413" y="5086874"/>
            <a:ext cx="463638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Направления деятельности студенческих спортивных клубов 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61CE31D-B075-DD25-AEF1-DD506075FCE9}"/>
              </a:ext>
            </a:extLst>
          </p:cNvPr>
          <p:cNvSpPr txBox="1"/>
          <p:nvPr/>
        </p:nvSpPr>
        <p:spPr>
          <a:xfrm>
            <a:off x="420637" y="8388099"/>
            <a:ext cx="5403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Солдатова Елизавета Александровна,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руководитель отдела развития студенческого спорта  ФГБУ «ФЦОМОФВ»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0238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200607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19998" y="512427"/>
            <a:ext cx="916965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-192" dirty="0">
                <a:solidFill>
                  <a:schemeClr val="bg1"/>
                </a:solidFill>
                <a:latin typeface="Raleway"/>
              </a:rPr>
              <a:t>ПОВЫШЕНИЕ ПРОФЕССИОНАЛЬНЫХ КОМПЕТЕНЦИЙ </a:t>
            </a:r>
            <a:endParaRPr lang="en-US" sz="28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3"/>
            <a:ext cx="6199911" cy="2597422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20644" y="5155096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192119" y="1709421"/>
            <a:ext cx="31427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Вопрос  2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062383" y="5585134"/>
            <a:ext cx="475201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200" spc="-192" dirty="0">
                <a:solidFill>
                  <a:schemeClr val="bg1"/>
                </a:solidFill>
                <a:latin typeface="Raleway"/>
              </a:rPr>
              <a:t>Мероприятия, организуемые </a:t>
            </a:r>
          </a:p>
          <a:p>
            <a:r>
              <a:rPr lang="ru-RU" sz="2200" spc="-192" dirty="0">
                <a:solidFill>
                  <a:schemeClr val="bg1"/>
                </a:solidFill>
                <a:latin typeface="Raleway"/>
              </a:rPr>
              <a:t>ФГБУ «ФЦОМОФВ», в  части  повышения компетенций руководителей  студенческих спортивных  клубов  в профессиональных образовательных организациях</a:t>
            </a: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10175" y="108224"/>
            <a:ext cx="911082" cy="1152012"/>
          </a:xfrm>
          <a:prstGeom prst="rect">
            <a:avLst/>
          </a:prstGeom>
        </p:spPr>
      </p:pic>
      <p:sp>
        <p:nvSpPr>
          <p:cNvPr id="35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086099" y="358538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Обучающий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семинар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522823" y="8580209"/>
            <a:ext cx="54036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Бакашкина Наталья Николаевна, заместитель директора </a:t>
            </a:r>
          </a:p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по развитию   ФГБУ «ФЦОМОФВ»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BA74783-085F-2D64-E98C-29EC24BE4A8D}"/>
              </a:ext>
            </a:extLst>
          </p:cNvPr>
          <p:cNvGrpSpPr/>
          <p:nvPr/>
        </p:nvGrpSpPr>
        <p:grpSpPr>
          <a:xfrm>
            <a:off x="6401592" y="1199793"/>
            <a:ext cx="11257830" cy="1684783"/>
            <a:chOff x="11409" y="-146977"/>
            <a:chExt cx="8835972" cy="1666687"/>
          </a:xfrm>
        </p:grpSpPr>
        <p:grpSp>
          <p:nvGrpSpPr>
            <p:cNvPr id="42" name="Group 3">
              <a:extLst>
                <a:ext uri="{FF2B5EF4-FFF2-40B4-BE49-F238E27FC236}">
                  <a16:creationId xmlns:a16="http://schemas.microsoft.com/office/drawing/2014/main" id="{778E6788-9400-4AEB-93DB-69C8CEE469CF}"/>
                </a:ext>
              </a:extLst>
            </p:cNvPr>
            <p:cNvGrpSpPr/>
            <p:nvPr/>
          </p:nvGrpSpPr>
          <p:grpSpPr>
            <a:xfrm>
              <a:off x="11409" y="-77594"/>
              <a:ext cx="8835972" cy="478665"/>
              <a:chOff x="2311" y="-247495"/>
              <a:chExt cx="1789866" cy="1744241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CCAF4C5-C2A4-46E2-A00A-07BE724D6814}"/>
                  </a:ext>
                </a:extLst>
              </p:cNvPr>
              <p:cNvSpPr/>
              <p:nvPr/>
            </p:nvSpPr>
            <p:spPr>
              <a:xfrm>
                <a:off x="2311" y="-247495"/>
                <a:ext cx="1789866" cy="1744241"/>
              </a:xfrm>
              <a:custGeom>
                <a:avLst/>
                <a:gdLst/>
                <a:ahLst/>
                <a:cxnLst/>
                <a:rect l="l" t="t" r="r" b="b"/>
                <a:pathLst>
                  <a:path w="1732090" h="3529371">
                    <a:moveTo>
                      <a:pt x="0" y="0"/>
                    </a:moveTo>
                    <a:lnTo>
                      <a:pt x="1732090" y="0"/>
                    </a:lnTo>
                    <a:lnTo>
                      <a:pt x="1732090" y="3529371"/>
                    </a:lnTo>
                    <a:lnTo>
                      <a:pt x="0" y="3529371"/>
                    </a:lnTo>
                    <a:close/>
                  </a:path>
                </a:pathLst>
              </a:custGeom>
              <a:solidFill>
                <a:srgbClr val="0B1E60"/>
              </a:solidFill>
            </p:spPr>
          </p:sp>
        </p:grp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1E5BDCE0-D6C6-4269-B2C2-1A3199ABECB1}"/>
                </a:ext>
              </a:extLst>
            </p:cNvPr>
            <p:cNvGrpSpPr/>
            <p:nvPr/>
          </p:nvGrpSpPr>
          <p:grpSpPr>
            <a:xfrm>
              <a:off x="128971" y="-146977"/>
              <a:ext cx="8718409" cy="1666687"/>
              <a:chOff x="-75692" y="-1200079"/>
              <a:chExt cx="11647139" cy="3955647"/>
            </a:xfrm>
          </p:grpSpPr>
          <p:sp>
            <p:nvSpPr>
              <p:cNvPr id="44" name="TextBox 4">
                <a:extLst>
                  <a:ext uri="{FF2B5EF4-FFF2-40B4-BE49-F238E27FC236}">
                    <a16:creationId xmlns:a16="http://schemas.microsoft.com/office/drawing/2014/main" id="{F400D14C-C9F6-4ECA-9EB8-A0205D80F3A8}"/>
                  </a:ext>
                </a:extLst>
              </p:cNvPr>
              <p:cNvSpPr txBox="1"/>
              <p:nvPr/>
            </p:nvSpPr>
            <p:spPr>
              <a:xfrm>
                <a:off x="0" y="-1200079"/>
                <a:ext cx="11351653" cy="11090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4159"/>
                  </a:lnSpc>
                  <a:spcBef>
                    <a:spcPct val="0"/>
                  </a:spcBef>
                </a:pPr>
                <a:r>
                  <a:rPr lang="ru-RU" sz="2000" u="none" dirty="0">
                    <a:solidFill>
                      <a:schemeClr val="bg1"/>
                    </a:solidFill>
                    <a:latin typeface="Montserrat Semi-Bold"/>
                  </a:rPr>
                  <a:t>Приоритетная цель</a:t>
                </a:r>
                <a:endParaRPr lang="en-US" sz="2000" u="none" dirty="0">
                  <a:solidFill>
                    <a:srgbClr val="0B1E60"/>
                  </a:solidFill>
                  <a:latin typeface="Montserrat Semi-Bold"/>
                </a:endParaRPr>
              </a:p>
            </p:txBody>
          </p:sp>
          <p:sp>
            <p:nvSpPr>
              <p:cNvPr id="45" name="TextBox 5">
                <a:extLst>
                  <a:ext uri="{FF2B5EF4-FFF2-40B4-BE49-F238E27FC236}">
                    <a16:creationId xmlns:a16="http://schemas.microsoft.com/office/drawing/2014/main" id="{A2CA3132-72EC-4079-AC7D-CE2CD7560140}"/>
                  </a:ext>
                </a:extLst>
              </p:cNvPr>
              <p:cNvSpPr txBox="1"/>
              <p:nvPr/>
            </p:nvSpPr>
            <p:spPr>
              <a:xfrm>
                <a:off x="-75692" y="226403"/>
                <a:ext cx="11647139" cy="25291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pc="-12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Развитие  </a:t>
                </a:r>
                <a:r>
                  <a:rPr lang="ru-RU" spc="-12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кадрового потенциала образовательных организаций  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pc="-12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Обеспечение профессионального </a:t>
                </a:r>
                <a:r>
                  <a:rPr lang="ru-RU" spc="-12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развития  и повышение профессиональных комптенций управленческих </a:t>
                </a:r>
                <a:r>
                  <a:rPr lang="ru-RU" spc="-12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и </a:t>
                </a:r>
                <a:r>
                  <a:rPr lang="ru-RU" spc="-12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педагогических кадров, в том числе  при </a:t>
                </a:r>
                <a:r>
                  <a:rPr lang="ru-RU" spc="-12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/>
                  </a:rPr>
                  <a:t>внедрении новых цифровых решений и технологий</a:t>
                </a:r>
              </a:p>
              <a:p>
                <a:pPr>
                  <a:spcBef>
                    <a:spcPct val="0"/>
                  </a:spcBef>
                </a:pPr>
                <a:endParaRPr lang="ru-RU" sz="1600" spc="-127" dirty="0">
                  <a:solidFill>
                    <a:schemeClr val="bg1"/>
                  </a:solidFill>
                  <a:latin typeface="Raleway"/>
                </a:endParaRPr>
              </a:p>
            </p:txBody>
          </p:sp>
        </p:grpSp>
      </p:grp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2085261777"/>
              </p:ext>
            </p:extLst>
          </p:nvPr>
        </p:nvGraphicFramePr>
        <p:xfrm>
          <a:off x="6483967" y="2809847"/>
          <a:ext cx="11035855" cy="692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8" name="Picture 10">
            <a:extLst>
              <a:ext uri="{FF2B5EF4-FFF2-40B4-BE49-F238E27FC236}">
                <a16:creationId xmlns:a16="http://schemas.microsoft.com/office/drawing/2014/main" id="{E8D04803-B65D-442D-85A9-97F4FEA59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10600" y="8217719"/>
            <a:ext cx="1326533" cy="1832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58400" y="9113569"/>
            <a:ext cx="545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+mj-lt"/>
                <a:cs typeface="Arimo" panose="020B0604020202020204" charset="0"/>
              </a:rPr>
              <a:t>Информационная система - </a:t>
            </a:r>
            <a:r>
              <a:rPr lang="ru-RU" dirty="0">
                <a:latin typeface="+mj-lt"/>
                <a:cs typeface="Arimo" panose="020B0604020202020204" charset="0"/>
              </a:rPr>
              <a:t>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416948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2139</Words>
  <Application>Microsoft Office PowerPoint</Application>
  <PresentationFormat>Произвольный</PresentationFormat>
  <Paragraphs>386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Roboto Bold</vt:lpstr>
      <vt:lpstr>Open Sans</vt:lpstr>
      <vt:lpstr>Wingdings</vt:lpstr>
      <vt:lpstr>HK Grotesk Light Bold</vt:lpstr>
      <vt:lpstr>Raleway</vt:lpstr>
      <vt:lpstr>FontAwesome</vt:lpstr>
      <vt:lpstr>Montserrat Semi-Bold</vt:lpstr>
      <vt:lpstr>Cambria Math</vt:lpstr>
      <vt:lpstr>Roboto</vt:lpstr>
      <vt:lpstr>Clear Sans Regular</vt:lpstr>
      <vt:lpstr>Arial</vt:lpstr>
      <vt:lpstr>Calibri</vt:lpstr>
      <vt:lpstr>Times New Roman</vt:lpstr>
      <vt:lpstr>Raleway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ЕИП-ФКИС ПОВЫШЕНИЕ КВАЛИФИКАЦИИ</dc:title>
  <dc:creator>Наталья Бакашкина</dc:creator>
  <cp:lastModifiedBy>Наталья Бакашкина</cp:lastModifiedBy>
  <cp:revision>60</cp:revision>
  <dcterms:created xsi:type="dcterms:W3CDTF">2006-08-16T00:00:00Z</dcterms:created>
  <dcterms:modified xsi:type="dcterms:W3CDTF">2022-11-18T06:02:19Z</dcterms:modified>
  <dc:identifier>DAE1uiafZ-4</dc:identifier>
</cp:coreProperties>
</file>