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7" r:id="rId2"/>
    <p:sldId id="312" r:id="rId3"/>
    <p:sldId id="322" r:id="rId4"/>
    <p:sldId id="323" r:id="rId5"/>
    <p:sldId id="326" r:id="rId6"/>
    <p:sldId id="324" r:id="rId7"/>
    <p:sldId id="327" r:id="rId8"/>
    <p:sldId id="328" r:id="rId9"/>
    <p:sldId id="290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114263"/>
    <a:srgbClr val="0B2B41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89" autoAdjust="0"/>
  </p:normalViewPr>
  <p:slideViewPr>
    <p:cSldViewPr snapToGrid="0">
      <p:cViewPr varScale="1">
        <p:scale>
          <a:sx n="70" d="100"/>
          <a:sy n="70" d="100"/>
        </p:scale>
        <p:origin x="618" y="66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1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02B3BB-515A-4E79-9D2C-9D0E484059D5}" type="datetime1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3D57C9-54A6-4BAA-A5CD-C535F9370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9D57CA5-621E-47D5-935F-99BD60813745}" type="datetime1">
              <a:rPr lang="ru-RU" noProof="0" smtClean="0"/>
              <a:t>01.12.2022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F82289-BCFD-4053-9D06-A9140C63A45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3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76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623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10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5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86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22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32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7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20" name="Номер слайда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4.sv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4.sv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4B136ED-8137-4EFB-A2C3-1C0B916E7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8324187" y="0"/>
            <a:ext cx="3867813" cy="6858000"/>
            <a:chOff x="0" y="0"/>
            <a:chExt cx="4750604" cy="6858000"/>
          </a:xfrm>
        </p:grpSpPr>
        <p:sp>
          <p:nvSpPr>
            <p:cNvPr id="16" name="Полилиния: Фигура 21">
              <a:extLst>
                <a:ext uri="{FF2B5EF4-FFF2-40B4-BE49-F238E27FC236}">
                  <a16:creationId xmlns:a16="http://schemas.microsoft.com/office/drawing/2014/main" id="{5C6F98CE-BF54-4A74-83A0-1FE283962086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7" name="Полилиния: Фигура 17">
              <a:extLst>
                <a:ext uri="{FF2B5EF4-FFF2-40B4-BE49-F238E27FC236}">
                  <a16:creationId xmlns:a16="http://schemas.microsoft.com/office/drawing/2014/main" id="{4A3AD8DA-7E40-4A6A-A087-BA37A58E3EB9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8" name="Полилиния: фигура 15">
              <a:extLst>
                <a:ext uri="{FF2B5EF4-FFF2-40B4-BE49-F238E27FC236}">
                  <a16:creationId xmlns:a16="http://schemas.microsoft.com/office/drawing/2014/main" id="{2C0F7D91-57C9-4427-BF82-0829DA8BB32B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9" name="Полилиния: Фигура 13">
              <a:extLst>
                <a:ext uri="{FF2B5EF4-FFF2-40B4-BE49-F238E27FC236}">
                  <a16:creationId xmlns:a16="http://schemas.microsoft.com/office/drawing/2014/main" id="{3BC535D9-241D-4FD1-B21F-04873B06F294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pic>
        <p:nvPicPr>
          <p:cNvPr id="14" name="Picture 8">
            <a:extLst>
              <a:ext uri="{FF2B5EF4-FFF2-40B4-BE49-F238E27FC236}">
                <a16:creationId xmlns:a16="http://schemas.microsoft.com/office/drawing/2014/main" id="{EC96E2C5-0420-44DD-A5AF-2E6F9BFA2FB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</a:blip>
          <a:srcRect l="8298" r="8298"/>
          <a:stretch>
            <a:fillRect/>
          </a:stretch>
        </p:blipFill>
        <p:spPr>
          <a:xfrm>
            <a:off x="-218941" y="-1"/>
            <a:ext cx="12410940" cy="6927711"/>
          </a:xfrm>
          <a:prstGeom prst="rect">
            <a:avLst/>
          </a:prstGeom>
        </p:spPr>
      </p:pic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id="{7E2E6584-76E9-4C56-A349-C9CDC96DC5F0}"/>
              </a:ext>
            </a:extLst>
          </p:cNvPr>
          <p:cNvSpPr/>
          <p:nvPr/>
        </p:nvSpPr>
        <p:spPr>
          <a:xfrm>
            <a:off x="1150750" y="0"/>
            <a:ext cx="5491804" cy="6858000"/>
          </a:xfrm>
          <a:prstGeom prst="parallelogram">
            <a:avLst>
              <a:gd name="adj" fmla="val 32713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B73F00D5-E18D-4210-AD3E-3ED73CEE4865}"/>
              </a:ext>
            </a:extLst>
          </p:cNvPr>
          <p:cNvSpPr/>
          <p:nvPr/>
        </p:nvSpPr>
        <p:spPr>
          <a:xfrm flipH="1" flipV="1">
            <a:off x="0" y="482600"/>
            <a:ext cx="6957056" cy="5892799"/>
          </a:xfrm>
          <a:custGeom>
            <a:avLst/>
            <a:gdLst>
              <a:gd name="connsiteX0" fmla="*/ 6957056 w 6957056"/>
              <a:gd name="connsiteY0" fmla="*/ 5892799 h 5892799"/>
              <a:gd name="connsiteX1" fmla="*/ 0 w 6957056"/>
              <a:gd name="connsiteY1" fmla="*/ 5892799 h 5892799"/>
              <a:gd name="connsiteX2" fmla="*/ 1473200 w 6957056"/>
              <a:gd name="connsiteY2" fmla="*/ 0 h 5892799"/>
              <a:gd name="connsiteX3" fmla="*/ 6957056 w 6957056"/>
              <a:gd name="connsiteY3" fmla="*/ 0 h 5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056" h="5892799">
                <a:moveTo>
                  <a:pt x="6957056" y="5892799"/>
                </a:moveTo>
                <a:lnTo>
                  <a:pt x="0" y="5892799"/>
                </a:lnTo>
                <a:lnTo>
                  <a:pt x="1473200" y="0"/>
                </a:lnTo>
                <a:lnTo>
                  <a:pt x="6957056" y="0"/>
                </a:lnTo>
                <a:close/>
              </a:path>
            </a:pathLst>
          </a:custGeom>
          <a:solidFill>
            <a:schemeClr val="accent2">
              <a:lumMod val="75000"/>
              <a:lumOff val="2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C6577883-A694-450C-A2C7-C9C8A85D9915}"/>
              </a:ext>
            </a:extLst>
          </p:cNvPr>
          <p:cNvSpPr/>
          <p:nvPr/>
        </p:nvSpPr>
        <p:spPr>
          <a:xfrm flipH="1" flipV="1">
            <a:off x="-33545" y="5611594"/>
            <a:ext cx="8324186" cy="1030180"/>
          </a:xfrm>
          <a:custGeom>
            <a:avLst/>
            <a:gdLst>
              <a:gd name="connsiteX0" fmla="*/ 6267450 w 6267450"/>
              <a:gd name="connsiteY0" fmla="*/ 883839 h 883839"/>
              <a:gd name="connsiteX1" fmla="*/ 0 w 6267450"/>
              <a:gd name="connsiteY1" fmla="*/ 883839 h 883839"/>
              <a:gd name="connsiteX2" fmla="*/ 220960 w 6267450"/>
              <a:gd name="connsiteY2" fmla="*/ 0 h 883839"/>
              <a:gd name="connsiteX3" fmla="*/ 6267450 w 6267450"/>
              <a:gd name="connsiteY3" fmla="*/ 0 h 88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7450" h="883839">
                <a:moveTo>
                  <a:pt x="6267450" y="883839"/>
                </a:moveTo>
                <a:lnTo>
                  <a:pt x="0" y="883839"/>
                </a:lnTo>
                <a:lnTo>
                  <a:pt x="220960" y="0"/>
                </a:lnTo>
                <a:lnTo>
                  <a:pt x="6267450" y="0"/>
                </a:lnTo>
                <a:close/>
              </a:path>
            </a:pathLst>
          </a:custGeom>
          <a:solidFill>
            <a:schemeClr val="accent2">
              <a:lumMod val="25000"/>
              <a:lumOff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/>
          </a:p>
        </p:txBody>
      </p:sp>
      <p:sp>
        <p:nvSpPr>
          <p:cNvPr id="31" name="Заголовок 30" descr="заголовок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778" y="874124"/>
            <a:ext cx="9103196" cy="2803201"/>
          </a:xfrm>
        </p:spPr>
        <p:txBody>
          <a:bodyPr rtlCol="0"/>
          <a:lstStyle/>
          <a:p>
            <a:r>
              <a:rPr lang="ru-RU" sz="3600" dirty="0">
                <a:solidFill>
                  <a:srgbClr val="002060"/>
                </a:solidFill>
              </a:rPr>
              <a:t>Современные аспекты профориентационной деятельности физкультурно-спортивной направленности в системе образования</a:t>
            </a:r>
          </a:p>
        </p:txBody>
      </p:sp>
      <p:sp>
        <p:nvSpPr>
          <p:cNvPr id="12" name="Подзаголовок 11" descr="подзаголовок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3546" y="5659464"/>
            <a:ext cx="7309492" cy="788244"/>
          </a:xfrm>
        </p:spPr>
        <p:txBody>
          <a:bodyPr rtlCol="0"/>
          <a:lstStyle/>
          <a:p>
            <a:pPr rtl="0"/>
            <a:r>
              <a:rPr lang="ru-RU" dirty="0"/>
              <a:t>Анисимова Марина Вячеславовна, руководитель Федерального ресурсного центра развития дополнительного образования физкультурно-спортивной направленности  ФГБУ «ФЦОМОФВ»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96B4BF-3908-477A-A637-551BB09F840A}"/>
              </a:ext>
            </a:extLst>
          </p:cNvPr>
          <p:cNvSpPr txBox="1"/>
          <p:nvPr/>
        </p:nvSpPr>
        <p:spPr>
          <a:xfrm>
            <a:off x="11753643" y="63869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22" name="Подзаголовок 11" descr="подзаголовок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 txBox="1">
            <a:spLocks/>
          </p:cNvSpPr>
          <p:nvPr/>
        </p:nvSpPr>
        <p:spPr>
          <a:xfrm>
            <a:off x="327593" y="3069733"/>
            <a:ext cx="5049510" cy="788244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4400" dirty="0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365EF9EA-9CA1-CF1E-FC59-4FC266FB0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254" y="482600"/>
            <a:ext cx="20129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6200000" flipH="1">
            <a:off x="5455436" y="-5456697"/>
            <a:ext cx="1300493" cy="12211371"/>
            <a:chOff x="-2" y="0"/>
            <a:chExt cx="6150132" cy="6868896"/>
          </a:xfrm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-2" y="0"/>
              <a:ext cx="6150132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632278" y="10896"/>
              <a:ext cx="3374008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17" name="Заголовок 1" descr="заголовок">
            <a:extLst>
              <a:ext uri="{FF2B5EF4-FFF2-40B4-BE49-F238E27FC236}">
                <a16:creationId xmlns:a16="http://schemas.microsoft.com/office/drawing/2014/main" id="{95B867E0-2EEC-4619-8828-AFAB30798991}"/>
              </a:ext>
            </a:extLst>
          </p:cNvPr>
          <p:cNvSpPr txBox="1">
            <a:spLocks/>
          </p:cNvSpPr>
          <p:nvPr/>
        </p:nvSpPr>
        <p:spPr>
          <a:xfrm>
            <a:off x="114905" y="-11613"/>
            <a:ext cx="7431110" cy="6123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/>
              <a:t> </a:t>
            </a:r>
            <a:endParaRPr lang="ru-RU" sz="2400" dirty="0"/>
          </a:p>
        </p:txBody>
      </p:sp>
      <p:sp>
        <p:nvSpPr>
          <p:cNvPr id="12" name="Прямоугольник 11" descr="Group">
            <a:extLst>
              <a:ext uri="{FF2B5EF4-FFF2-40B4-BE49-F238E27FC236}">
                <a16:creationId xmlns:a16="http://schemas.microsoft.com/office/drawing/2014/main" id="{D4F62D88-0F0A-4CB1-BDF7-675B7A215B0A}"/>
              </a:ext>
            </a:extLst>
          </p:cNvPr>
          <p:cNvSpPr/>
          <p:nvPr/>
        </p:nvSpPr>
        <p:spPr>
          <a:xfrm>
            <a:off x="449466" y="-59826"/>
            <a:ext cx="1043437" cy="10434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Группа 10"/>
          <p:cNvGrpSpPr/>
          <p:nvPr/>
        </p:nvGrpSpPr>
        <p:grpSpPr>
          <a:xfrm>
            <a:off x="449467" y="1300493"/>
            <a:ext cx="5438609" cy="1193791"/>
            <a:chOff x="56" y="29658"/>
            <a:chExt cx="5438609" cy="119379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6" y="29658"/>
              <a:ext cx="5438609" cy="1193791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56" y="29658"/>
              <a:ext cx="5438609" cy="11937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49466" y="2494282"/>
            <a:ext cx="5438609" cy="3532841"/>
            <a:chOff x="56" y="1223449"/>
            <a:chExt cx="5438609" cy="311283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56" y="1223449"/>
              <a:ext cx="5438609" cy="3112830"/>
            </a:xfrm>
            <a:prstGeom prst="rect">
              <a:avLst/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/>
            <p:cNvSpPr txBox="1"/>
            <p:nvPr/>
          </p:nvSpPr>
          <p:spPr>
            <a:xfrm>
              <a:off x="56" y="1223449"/>
              <a:ext cx="5438609" cy="3112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49352" bIns="168021" numCol="1" spcCol="1270" anchor="t" anchorCtr="0">
              <a:noAutofit/>
            </a:bodyPr>
            <a:lstStyle/>
            <a:p>
              <a:pPr marL="0" lvl="1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2100" kern="12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49466" y="1327390"/>
            <a:ext cx="5680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Статья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66 Федерального  закона от 29 декабря 2012 г.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№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237-ФЗ «Об образовании в Российской Федерации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4075" y="2724862"/>
            <a:ext cx="54386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Ключевой задачей при получении среднего общего образования является дальнейшее становление и формирование личности обучающегося, развитие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интереса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познанию и творческих способностей обучающегося, формирование навыков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самостоятельной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учебной деятельности на основе индивидуализации и профессиональной ориентации, подготовка обучающегося к жизни в обществе, самостоятельному жизненному выбору, продолжению образования и началу профессиональной деятельности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78399" y="1315918"/>
            <a:ext cx="5626088" cy="121322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дополнительного образования детей до 2030 года, утв. Распоряжением Правительства РФ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марта 2022 г. № 678-р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6278399" y="2513717"/>
            <a:ext cx="5626088" cy="3513406"/>
            <a:chOff x="56" y="1223449"/>
            <a:chExt cx="5438609" cy="311283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56" y="1223449"/>
              <a:ext cx="5438609" cy="3112830"/>
            </a:xfrm>
            <a:prstGeom prst="rect">
              <a:avLst/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TextBox 31"/>
            <p:cNvSpPr txBox="1"/>
            <p:nvPr/>
          </p:nvSpPr>
          <p:spPr>
            <a:xfrm>
              <a:off x="56" y="1223449"/>
              <a:ext cx="5438609" cy="3112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49352" bIns="168021" numCol="1" spcCol="1270" anchor="t" anchorCtr="0">
              <a:noAutofit/>
            </a:bodyPr>
            <a:lstStyle/>
            <a:p>
              <a:pPr marL="0" lvl="1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2100" kern="1200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095998" y="2724862"/>
            <a:ext cx="57471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fontAlgn="base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Задача: вовлечение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 в программы и мероприятия ранней профориентации, обеспечивающие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fontAlgn="base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ознакомление с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современными профессиями и профессиями будущего, поддержку профессионального самоопределения, формирование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навыков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планирования карьеры, включающие инструменты профессиональных проб, стажировок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fontAlgn="base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организациях реального сектора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4506" y="175147"/>
            <a:ext cx="496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Основные задачи в профориентации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8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6200000" flipH="1">
            <a:off x="5341159" y="-5349582"/>
            <a:ext cx="1509679" cy="12192000"/>
            <a:chOff x="0" y="0"/>
            <a:chExt cx="4750604" cy="6858000"/>
          </a:xfrm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7" name="Заголовок 1" descr="заголовок">
            <a:extLst>
              <a:ext uri="{FF2B5EF4-FFF2-40B4-BE49-F238E27FC236}">
                <a16:creationId xmlns:a16="http://schemas.microsoft.com/office/drawing/2014/main" id="{95B867E0-2EEC-4619-8828-AFAB30798991}"/>
              </a:ext>
            </a:extLst>
          </p:cNvPr>
          <p:cNvSpPr txBox="1">
            <a:spLocks/>
          </p:cNvSpPr>
          <p:nvPr/>
        </p:nvSpPr>
        <p:spPr>
          <a:xfrm>
            <a:off x="114905" y="-11613"/>
            <a:ext cx="7431110" cy="6123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/>
              <a:t> </a:t>
            </a:r>
            <a:endParaRPr lang="ru-RU" sz="2400" dirty="0"/>
          </a:p>
        </p:txBody>
      </p:sp>
      <p:sp>
        <p:nvSpPr>
          <p:cNvPr id="12" name="Прямоугольник 11" descr="Group">
            <a:extLst>
              <a:ext uri="{FF2B5EF4-FFF2-40B4-BE49-F238E27FC236}">
                <a16:creationId xmlns:a16="http://schemas.microsoft.com/office/drawing/2014/main" id="{D4F62D88-0F0A-4CB1-BDF7-675B7A215B0A}"/>
              </a:ext>
            </a:extLst>
          </p:cNvPr>
          <p:cNvSpPr/>
          <p:nvPr/>
        </p:nvSpPr>
        <p:spPr>
          <a:xfrm>
            <a:off x="265748" y="-104428"/>
            <a:ext cx="1043437" cy="10434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Полилиния 3"/>
          <p:cNvSpPr/>
          <p:nvPr/>
        </p:nvSpPr>
        <p:spPr>
          <a:xfrm>
            <a:off x="495281" y="1506208"/>
            <a:ext cx="11258362" cy="1455356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marL="0" lvl="1" defTabSz="933450">
              <a:spcBef>
                <a:spcPct val="0"/>
              </a:spcBef>
              <a:spcAft>
                <a:spcPct val="1500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руководителей, педагогических работников, психолога, шефов по повышению эффективности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среди обучающихся и их родителей с учетом потребностей предприятий и перспективы размещения производительных сил на территории района, города</a:t>
            </a:r>
            <a:endParaRPr lang="ru-RU" sz="21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95281" y="4804936"/>
            <a:ext cx="11244944" cy="1896114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r>
              <a:rPr lang="ru-RU" sz="2133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целенаправленная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педагогических работников (педагогов дополнительного образования, тренеров-преподавателей)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преемственности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между уровнями сложности программ, по организации индивидуальной работы с обучающимися, их родителями для формирования обоснованных профессиональных потребностей и их педагогической коррекции через целевую методическую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28004" y="200666"/>
            <a:ext cx="5861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механизмы</a:t>
            </a:r>
            <a:endParaRPr lang="ru-RU" sz="20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495281" y="3139914"/>
            <a:ext cx="11258362" cy="1500325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algn="just"/>
            <a:r>
              <a:rPr lang="ru-RU" sz="2133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взаимодействия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дополнительного образования физкультурно-спортивной направленности и предприятий и организаций, учреждений города на основе признания важности проблемы управления трудовыми ресурсами 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среди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6200000" flipH="1">
            <a:off x="5341159" y="-5349582"/>
            <a:ext cx="1509679" cy="12192000"/>
            <a:chOff x="0" y="0"/>
            <a:chExt cx="4750604" cy="6858000"/>
          </a:xfrm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7" name="Заголовок 1" descr="заголовок">
            <a:extLst>
              <a:ext uri="{FF2B5EF4-FFF2-40B4-BE49-F238E27FC236}">
                <a16:creationId xmlns:a16="http://schemas.microsoft.com/office/drawing/2014/main" id="{95B867E0-2EEC-4619-8828-AFAB30798991}"/>
              </a:ext>
            </a:extLst>
          </p:cNvPr>
          <p:cNvSpPr txBox="1">
            <a:spLocks/>
          </p:cNvSpPr>
          <p:nvPr/>
        </p:nvSpPr>
        <p:spPr>
          <a:xfrm>
            <a:off x="114905" y="-11613"/>
            <a:ext cx="7431110" cy="6123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/>
              <a:t> </a:t>
            </a:r>
            <a:endParaRPr lang="ru-RU" sz="2400" dirty="0"/>
          </a:p>
        </p:txBody>
      </p:sp>
      <p:sp>
        <p:nvSpPr>
          <p:cNvPr id="12" name="Прямоугольник 11" descr="Group">
            <a:extLst>
              <a:ext uri="{FF2B5EF4-FFF2-40B4-BE49-F238E27FC236}">
                <a16:creationId xmlns:a16="http://schemas.microsoft.com/office/drawing/2014/main" id="{D4F62D88-0F0A-4CB1-BDF7-675B7A215B0A}"/>
              </a:ext>
            </a:extLst>
          </p:cNvPr>
          <p:cNvSpPr/>
          <p:nvPr/>
        </p:nvSpPr>
        <p:spPr>
          <a:xfrm>
            <a:off x="265748" y="-104428"/>
            <a:ext cx="1043437" cy="10434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Полилиния 3"/>
          <p:cNvSpPr/>
          <p:nvPr/>
        </p:nvSpPr>
        <p:spPr>
          <a:xfrm>
            <a:off x="616438" y="1384048"/>
            <a:ext cx="5223131" cy="5125933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спортивная </a:t>
            </a:r>
            <a:r>
              <a:rPr lang="ru-RU" sz="2400" b="1" dirty="0">
                <a:solidFill>
                  <a:srgbClr val="002060"/>
                </a:solidFill>
              </a:rPr>
              <a:t>журналистика и комментаторская </a:t>
            </a:r>
            <a:r>
              <a:rPr lang="ru-RU" sz="2400" b="1" dirty="0" smtClean="0">
                <a:solidFill>
                  <a:srgbClr val="002060"/>
                </a:solidFill>
              </a:rPr>
              <a:t>деятельность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спортивное питание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err="1" smtClean="0">
                <a:solidFill>
                  <a:srgbClr val="002060"/>
                </a:solidFill>
              </a:rPr>
              <a:t>здоровьесберегающие</a:t>
            </a:r>
            <a:r>
              <a:rPr lang="ru-RU" sz="2400" b="1" dirty="0" smtClean="0">
                <a:solidFill>
                  <a:srgbClr val="002060"/>
                </a:solidFill>
              </a:rPr>
              <a:t> технологии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спортивная педагогика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спортивная медицина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менеджер </a:t>
            </a:r>
            <a:r>
              <a:rPr lang="ru-RU" sz="2400" b="1" dirty="0">
                <a:solidFill>
                  <a:srgbClr val="002060"/>
                </a:solidFill>
              </a:rPr>
              <a:t>и организатор спортивных </a:t>
            </a:r>
            <a:r>
              <a:rPr lang="ru-RU" sz="2400" b="1" dirty="0" smtClean="0">
                <a:solidFill>
                  <a:srgbClr val="002060"/>
                </a:solidFill>
              </a:rPr>
              <a:t>мероприятий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28004" y="200666"/>
            <a:ext cx="5861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Приоритетные </a:t>
            </a:r>
            <a:r>
              <a:rPr lang="ru-RU" sz="2000" b="1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sz="20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программы</a:t>
            </a:r>
            <a:endParaRPr lang="ru-RU" sz="20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6360762" y="1384048"/>
            <a:ext cx="5188886" cy="5125933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спортивный менеджмент 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судья </a:t>
            </a:r>
            <a:r>
              <a:rPr lang="ru-RU" sz="2400" b="1" dirty="0">
                <a:solidFill>
                  <a:srgbClr val="002060"/>
                </a:solidFill>
              </a:rPr>
              <a:t>по различным видам </a:t>
            </a:r>
            <a:r>
              <a:rPr lang="ru-RU" sz="2400" b="1" dirty="0" smtClean="0">
                <a:solidFill>
                  <a:srgbClr val="002060"/>
                </a:solidFill>
              </a:rPr>
              <a:t>спорта 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дизайн </a:t>
            </a:r>
            <a:r>
              <a:rPr lang="ru-RU" sz="2400" b="1" dirty="0">
                <a:solidFill>
                  <a:srgbClr val="002060"/>
                </a:solidFill>
              </a:rPr>
              <a:t>и архитектура спортивных </a:t>
            </a:r>
            <a:r>
              <a:rPr lang="ru-RU" sz="2400" b="1" dirty="0" smtClean="0">
                <a:solidFill>
                  <a:srgbClr val="002060"/>
                </a:solidFill>
              </a:rPr>
              <a:t>сооружений 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спортивная психология 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инженер </a:t>
            </a:r>
            <a:r>
              <a:rPr lang="ru-RU" sz="2400" b="1" dirty="0">
                <a:solidFill>
                  <a:srgbClr val="002060"/>
                </a:solidFill>
              </a:rPr>
              <a:t>по эксплуатации объектов спортивной </a:t>
            </a:r>
            <a:r>
              <a:rPr lang="ru-RU" sz="2400" b="1" dirty="0" smtClean="0">
                <a:solidFill>
                  <a:srgbClr val="002060"/>
                </a:solidFill>
              </a:rPr>
              <a:t>инфраструктуры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профессиональный спортсмен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6200000" flipH="1">
            <a:off x="5455436" y="-5456697"/>
            <a:ext cx="1300493" cy="12211371"/>
            <a:chOff x="-2" y="0"/>
            <a:chExt cx="6150132" cy="6868896"/>
          </a:xfrm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-2" y="0"/>
              <a:ext cx="6150132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632278" y="10896"/>
              <a:ext cx="3374008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17" name="Заголовок 1" descr="заголовок">
            <a:extLst>
              <a:ext uri="{FF2B5EF4-FFF2-40B4-BE49-F238E27FC236}">
                <a16:creationId xmlns:a16="http://schemas.microsoft.com/office/drawing/2014/main" id="{95B867E0-2EEC-4619-8828-AFAB30798991}"/>
              </a:ext>
            </a:extLst>
          </p:cNvPr>
          <p:cNvSpPr txBox="1">
            <a:spLocks/>
          </p:cNvSpPr>
          <p:nvPr/>
        </p:nvSpPr>
        <p:spPr>
          <a:xfrm>
            <a:off x="114905" y="-11613"/>
            <a:ext cx="7431110" cy="6123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/>
              <a:t> </a:t>
            </a:r>
            <a:endParaRPr lang="ru-RU" sz="2400" dirty="0"/>
          </a:p>
        </p:txBody>
      </p:sp>
      <p:sp>
        <p:nvSpPr>
          <p:cNvPr id="12" name="Прямоугольник 11" descr="Group">
            <a:extLst>
              <a:ext uri="{FF2B5EF4-FFF2-40B4-BE49-F238E27FC236}">
                <a16:creationId xmlns:a16="http://schemas.microsoft.com/office/drawing/2014/main" id="{D4F62D88-0F0A-4CB1-BDF7-675B7A215B0A}"/>
              </a:ext>
            </a:extLst>
          </p:cNvPr>
          <p:cNvSpPr/>
          <p:nvPr/>
        </p:nvSpPr>
        <p:spPr>
          <a:xfrm>
            <a:off x="449466" y="-59826"/>
            <a:ext cx="1043437" cy="10434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TextBox 18"/>
          <p:cNvSpPr txBox="1"/>
          <p:nvPr/>
        </p:nvSpPr>
        <p:spPr>
          <a:xfrm>
            <a:off x="-414922" y="1583734"/>
            <a:ext cx="3815650" cy="11937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352" tIns="85344" rIns="149352" bIns="85344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«Образование и педагогические науки</a:t>
            </a:r>
            <a:r>
              <a:rPr lang="ru-RU" dirty="0" smtClean="0"/>
              <a:t>»</a:t>
            </a:r>
            <a:endParaRPr lang="ru-RU" sz="2100" kern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942372" y="176148"/>
            <a:ext cx="9367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Возможное использование в </a:t>
            </a:r>
            <a:r>
              <a:rPr lang="ru-RU" sz="2000" b="1" dirty="0" err="1" smtClean="0">
                <a:solidFill>
                  <a:schemeClr val="bg1"/>
                </a:solidFill>
              </a:rPr>
              <a:t>профориентационной</a:t>
            </a:r>
            <a:r>
              <a:rPr lang="ru-RU" sz="2000" b="1" dirty="0" smtClean="0">
                <a:solidFill>
                  <a:schemeClr val="bg1"/>
                </a:solidFill>
              </a:rPr>
              <a:t> деятельности классификатор </a:t>
            </a:r>
            <a:r>
              <a:rPr lang="ru-RU" sz="2000" b="1" dirty="0">
                <a:solidFill>
                  <a:schemeClr val="bg1"/>
                </a:solidFill>
              </a:rPr>
              <a:t>специальностей в образовании, физической культуре и спорте, медицине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505808" y="1243734"/>
            <a:ext cx="11258362" cy="1028207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«Образование и педагогические науки».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Направление </a:t>
            </a:r>
            <a:r>
              <a:rPr lang="ru-RU" b="1" dirty="0">
                <a:solidFill>
                  <a:srgbClr val="002060"/>
                </a:solidFill>
              </a:rPr>
              <a:t>ориентировано на профессии: «тренер-преподаватель», «менеджер в образовании», «педагог дополнительного образования», «учитель физической культуры». </a:t>
            </a:r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505808" y="2532047"/>
            <a:ext cx="11258362" cy="1028208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«Здравоохранение и медицинские науки».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Направление </a:t>
            </a:r>
            <a:r>
              <a:rPr lang="ru-RU" b="1" dirty="0">
                <a:solidFill>
                  <a:srgbClr val="002060"/>
                </a:solidFill>
              </a:rPr>
              <a:t>ориентировано на </a:t>
            </a:r>
            <a:r>
              <a:rPr lang="ru-RU" b="1" dirty="0" smtClean="0">
                <a:solidFill>
                  <a:srgbClr val="002060"/>
                </a:solidFill>
              </a:rPr>
              <a:t>профессии: </a:t>
            </a:r>
            <a:r>
              <a:rPr lang="ru-RU" b="1" dirty="0">
                <a:solidFill>
                  <a:srgbClr val="002060"/>
                </a:solidFill>
              </a:rPr>
              <a:t>«спортивный психолог», «физический терапевт», «</a:t>
            </a:r>
            <a:r>
              <a:rPr lang="ru-RU" b="1" dirty="0" err="1">
                <a:solidFill>
                  <a:srgbClr val="002060"/>
                </a:solidFill>
              </a:rPr>
              <a:t>эрготерапевт</a:t>
            </a:r>
            <a:r>
              <a:rPr lang="ru-RU" b="1" dirty="0">
                <a:solidFill>
                  <a:srgbClr val="002060"/>
                </a:solidFill>
              </a:rPr>
              <a:t>» (социально-бытовые навыки), «логопед», «социальный работник». </a:t>
            </a:r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505808" y="3820361"/>
            <a:ext cx="11258362" cy="856242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«Физическая культура и спорт».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Направление </a:t>
            </a:r>
            <a:r>
              <a:rPr lang="ru-RU" b="1" dirty="0">
                <a:solidFill>
                  <a:srgbClr val="002060"/>
                </a:solidFill>
              </a:rPr>
              <a:t>ориентировано на профессии «тренер», «судья по спорту», «спортивный журналист». </a:t>
            </a:r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486187" y="4936709"/>
            <a:ext cx="11258362" cy="1777990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ерспективные </a:t>
            </a:r>
            <a:r>
              <a:rPr lang="ru-RU" b="1" dirty="0">
                <a:solidFill>
                  <a:srgbClr val="002060"/>
                </a:solidFill>
              </a:rPr>
              <a:t>профессии индустрии спорта</a:t>
            </a:r>
            <a:r>
              <a:rPr lang="ru-RU" dirty="0">
                <a:solidFill>
                  <a:srgbClr val="002060"/>
                </a:solidFill>
              </a:rPr>
              <a:t>: консультант </a:t>
            </a:r>
            <a:r>
              <a:rPr lang="ru-RU" dirty="0" err="1">
                <a:solidFill>
                  <a:srgbClr val="002060"/>
                </a:solidFill>
              </a:rPr>
              <a:t>зож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валеолог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health</a:t>
            </a:r>
            <a:r>
              <a:rPr lang="ru-RU" dirty="0">
                <a:solidFill>
                  <a:srgbClr val="002060"/>
                </a:solidFill>
              </a:rPr>
              <a:t>-инструктор, </a:t>
            </a:r>
            <a:r>
              <a:rPr lang="ru-RU" dirty="0" err="1">
                <a:solidFill>
                  <a:srgbClr val="002060"/>
                </a:solidFill>
              </a:rPr>
              <a:t>vr</a:t>
            </a:r>
            <a:r>
              <a:rPr lang="ru-RU" dirty="0">
                <a:solidFill>
                  <a:srgbClr val="002060"/>
                </a:solidFill>
              </a:rPr>
              <a:t>-тренер, врач персонифицированной медицины, дизайнер спортивной атрибутики, дизайнер экипировки, допинг-офицер, инструктор групповых программ, инструктор детского фитнеса, инструктор по лечебной физической культуре</a:t>
            </a:r>
            <a:r>
              <a:rPr lang="ru-RU" cap="all" dirty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инструктор по спортивному туризму</a:t>
            </a:r>
            <a:r>
              <a:rPr lang="ru-RU" cap="all" dirty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инструктор по </a:t>
            </a:r>
            <a:r>
              <a:rPr lang="ru-RU" dirty="0" err="1">
                <a:solidFill>
                  <a:srgbClr val="002060"/>
                </a:solidFill>
              </a:rPr>
              <a:t>эрготерапии</a:t>
            </a:r>
            <a:r>
              <a:rPr lang="ru-RU" cap="all" dirty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комьюнити</a:t>
            </a:r>
            <a:r>
              <a:rPr lang="ru-RU" dirty="0" smtClean="0">
                <a:solidFill>
                  <a:srgbClr val="002060"/>
                </a:solidFill>
              </a:rPr>
              <a:t>-менеджер</a:t>
            </a:r>
            <a:r>
              <a:rPr lang="ru-RU" dirty="0">
                <a:solidFill>
                  <a:srgbClr val="002060"/>
                </a:solidFill>
              </a:rPr>
              <a:t>, методист по физкультурно-оздоровительной работе, </a:t>
            </a:r>
            <a:r>
              <a:rPr lang="ru-RU" dirty="0" err="1">
                <a:solidFill>
                  <a:srgbClr val="002060"/>
                </a:solidFill>
              </a:rPr>
              <a:t>нанодиетолог</a:t>
            </a:r>
            <a:r>
              <a:rPr lang="ru-RU" dirty="0">
                <a:solidFill>
                  <a:srgbClr val="002060"/>
                </a:solidFill>
              </a:rPr>
              <a:t>, режиссер спортивных трансляций, </a:t>
            </a:r>
            <a:r>
              <a:rPr lang="ru-RU" dirty="0" smtClean="0">
                <a:solidFill>
                  <a:srgbClr val="002060"/>
                </a:solidFill>
              </a:rPr>
              <a:t>тренер </a:t>
            </a:r>
            <a:r>
              <a:rPr lang="ru-RU" dirty="0">
                <a:solidFill>
                  <a:srgbClr val="002060"/>
                </a:solidFill>
              </a:rPr>
              <a:t>ГТО, </a:t>
            </a:r>
            <a:r>
              <a:rPr lang="ru-RU" dirty="0" smtClean="0">
                <a:solidFill>
                  <a:srgbClr val="002060"/>
                </a:solidFill>
              </a:rPr>
              <a:t>физиолог</a:t>
            </a:r>
            <a:r>
              <a:rPr lang="ru-RU" cap="all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70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6200000" flipH="1">
            <a:off x="5341159" y="-5370165"/>
            <a:ext cx="1509679" cy="12192000"/>
            <a:chOff x="0" y="0"/>
            <a:chExt cx="4750604" cy="6858000"/>
          </a:xfrm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7" name="Заголовок 1" descr="заголовок">
            <a:extLst>
              <a:ext uri="{FF2B5EF4-FFF2-40B4-BE49-F238E27FC236}">
                <a16:creationId xmlns:a16="http://schemas.microsoft.com/office/drawing/2014/main" id="{95B867E0-2EEC-4619-8828-AFAB30798991}"/>
              </a:ext>
            </a:extLst>
          </p:cNvPr>
          <p:cNvSpPr txBox="1">
            <a:spLocks/>
          </p:cNvSpPr>
          <p:nvPr/>
        </p:nvSpPr>
        <p:spPr>
          <a:xfrm>
            <a:off x="114905" y="-11613"/>
            <a:ext cx="7431110" cy="6123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/>
              <a:t> </a:t>
            </a:r>
            <a:endParaRPr lang="ru-RU" sz="2400" dirty="0"/>
          </a:p>
        </p:txBody>
      </p:sp>
      <p:sp>
        <p:nvSpPr>
          <p:cNvPr id="12" name="Прямоугольник 11" descr="Group">
            <a:extLst>
              <a:ext uri="{FF2B5EF4-FFF2-40B4-BE49-F238E27FC236}">
                <a16:creationId xmlns:a16="http://schemas.microsoft.com/office/drawing/2014/main" id="{D4F62D88-0F0A-4CB1-BDF7-675B7A215B0A}"/>
              </a:ext>
            </a:extLst>
          </p:cNvPr>
          <p:cNvSpPr/>
          <p:nvPr/>
        </p:nvSpPr>
        <p:spPr>
          <a:xfrm>
            <a:off x="265748" y="-104428"/>
            <a:ext cx="1043437" cy="10434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Полилиния 3"/>
          <p:cNvSpPr/>
          <p:nvPr/>
        </p:nvSpPr>
        <p:spPr>
          <a:xfrm>
            <a:off x="495281" y="1506208"/>
            <a:ext cx="11258362" cy="1196242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Образовательные организации дополнительного образования </a:t>
            </a: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ДЮСШ, СДЮШОР, ДООЦ, Дворцы творчества детей и молодежи, Физкультурно-спортивные центры, Региональные центры «Талант и успех»)</a:t>
            </a:r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95281" y="4316867"/>
            <a:ext cx="11244944" cy="1077249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Муниципальные ресурсные 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центры</a:t>
            </a: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(муниципальные координаторы) развития дополнительного образования физкультурно-спортивной направленности</a:t>
            </a:r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74934" y="105169"/>
            <a:ext cx="10284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Партнеры – образовательные организации, </a:t>
            </a:r>
            <a:endParaRPr lang="ru-RU" sz="20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базе которых возможно проведение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профориентационных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краткосрочных программ</a:t>
            </a:r>
            <a:endParaRPr lang="ru-RU" sz="2000" b="1" dirty="0">
              <a:solidFill>
                <a:schemeClr val="bg1"/>
              </a:solidFill>
              <a:ea typeface="Montserrat Medium"/>
              <a:cs typeface="Times New Roman" panose="02020603050405020304" pitchFamily="18" charset="0"/>
              <a:sym typeface="Montserrat Medium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481863" y="2950565"/>
            <a:ext cx="11258362" cy="1118187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Модельные центры, </a:t>
            </a: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Региональные ресурсные центры 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(координаторы) развития дополнительного образования физкультурно-спортивной направленности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508699" y="5642231"/>
            <a:ext cx="11244944" cy="1077249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ВДЦ «Орлёнок», ВДЦ «Смена», </a:t>
            </a: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ВДЦ «Океан», МДЦ 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«Артек»</a:t>
            </a:r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83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6200000" flipH="1">
            <a:off x="5341159" y="-5370165"/>
            <a:ext cx="1509679" cy="12192000"/>
            <a:chOff x="0" y="0"/>
            <a:chExt cx="4750604" cy="6858000"/>
          </a:xfrm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7" name="Заголовок 1" descr="заголовок">
            <a:extLst>
              <a:ext uri="{FF2B5EF4-FFF2-40B4-BE49-F238E27FC236}">
                <a16:creationId xmlns:a16="http://schemas.microsoft.com/office/drawing/2014/main" id="{95B867E0-2EEC-4619-8828-AFAB30798991}"/>
              </a:ext>
            </a:extLst>
          </p:cNvPr>
          <p:cNvSpPr txBox="1">
            <a:spLocks/>
          </p:cNvSpPr>
          <p:nvPr/>
        </p:nvSpPr>
        <p:spPr>
          <a:xfrm>
            <a:off x="114905" y="-11613"/>
            <a:ext cx="7431110" cy="6123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/>
              <a:t> </a:t>
            </a:r>
            <a:endParaRPr lang="ru-RU" sz="2400" dirty="0"/>
          </a:p>
        </p:txBody>
      </p:sp>
      <p:sp>
        <p:nvSpPr>
          <p:cNvPr id="12" name="Прямоугольник 11" descr="Group">
            <a:extLst>
              <a:ext uri="{FF2B5EF4-FFF2-40B4-BE49-F238E27FC236}">
                <a16:creationId xmlns:a16="http://schemas.microsoft.com/office/drawing/2014/main" id="{D4F62D88-0F0A-4CB1-BDF7-675B7A215B0A}"/>
              </a:ext>
            </a:extLst>
          </p:cNvPr>
          <p:cNvSpPr/>
          <p:nvPr/>
        </p:nvSpPr>
        <p:spPr>
          <a:xfrm>
            <a:off x="265748" y="-104428"/>
            <a:ext cx="1043437" cy="10434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Полилиния 3"/>
          <p:cNvSpPr/>
          <p:nvPr/>
        </p:nvSpPr>
        <p:spPr>
          <a:xfrm>
            <a:off x="265748" y="1506208"/>
            <a:ext cx="5630085" cy="1196242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65747" y="4316901"/>
            <a:ext cx="5630085" cy="1077249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74934" y="105169"/>
            <a:ext cx="102849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a typeface="Montserrat"/>
                <a:cs typeface="Times New Roman" panose="02020603050405020304" pitchFamily="18" charset="0"/>
                <a:sym typeface="Montserrat"/>
              </a:rPr>
              <a:t>П</a:t>
            </a:r>
            <a:r>
              <a:rPr lang="ru-RU" sz="2000" b="1" dirty="0" smtClean="0">
                <a:solidFill>
                  <a:schemeClr val="bg1"/>
                </a:solidFill>
                <a:ea typeface="Montserrat"/>
                <a:cs typeface="Times New Roman" panose="02020603050405020304" pitchFamily="18" charset="0"/>
                <a:sym typeface="Montserrat"/>
              </a:rPr>
              <a:t>артнеры профориентации </a:t>
            </a:r>
            <a:r>
              <a:rPr lang="ru-RU" sz="2000" dirty="0" smtClean="0">
                <a:solidFill>
                  <a:schemeClr val="bg1"/>
                </a:solidFill>
                <a:ea typeface="Montserrat Medium"/>
                <a:cs typeface="Times New Roman" panose="02020603050405020304" pitchFamily="18" charset="0"/>
                <a:sym typeface="Montserrat Medium"/>
              </a:rPr>
              <a:t> </a:t>
            </a:r>
            <a:endParaRPr lang="ru-RU" sz="2000" dirty="0">
              <a:solidFill>
                <a:schemeClr val="bg1"/>
              </a:solidFill>
              <a:ea typeface="Montserrat Medium"/>
              <a:cs typeface="Times New Roman" panose="02020603050405020304" pitchFamily="18" charset="0"/>
              <a:sym typeface="Montserrat Medium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265748" y="2912209"/>
            <a:ext cx="5630085" cy="1196242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65748" y="5602531"/>
            <a:ext cx="5630084" cy="1077249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6295313" y="1506208"/>
            <a:ext cx="5564590" cy="1196242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6295313" y="2912209"/>
            <a:ext cx="5564590" cy="1196242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6295313" y="4317873"/>
            <a:ext cx="5564590" cy="1076243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6295313" y="5602531"/>
            <a:ext cx="5564590" cy="1077249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6" name="Picture 2" descr="НГУ им. П.Ф.Лесгафта, Санкт-Петербург">
            <a:extLst>
              <a:ext uri="{FF2B5EF4-FFF2-40B4-BE49-F238E27FC236}">
                <a16:creationId xmlns:a16="http://schemas.microsoft.com/office/drawing/2014/main" id="{8D2B13BD-6428-47D0-BF98-43C8E87D6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5" y="1614849"/>
            <a:ext cx="1287915" cy="91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Google Shape;91;p16"/>
          <p:cNvSpPr txBox="1"/>
          <p:nvPr/>
        </p:nvSpPr>
        <p:spPr>
          <a:xfrm>
            <a:off x="1959867" y="1480675"/>
            <a:ext cx="374118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высшего и среднего профессионального  образования (педагогические, профильные)</a:t>
            </a:r>
            <a:endParaRPr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pic>
        <p:nvPicPr>
          <p:cNvPr id="28" name="Picture 10" descr="https://sun9-61.userapi.com/c851120/v851120978/107b45/vFfE0p5lEUA.jpg">
            <a:extLst>
              <a:ext uri="{FF2B5EF4-FFF2-40B4-BE49-F238E27FC236}">
                <a16:creationId xmlns:a16="http://schemas.microsoft.com/office/drawing/2014/main" id="{53816125-BE9F-48EC-B14B-7246609D8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4" y="3046985"/>
            <a:ext cx="1268435" cy="92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wallpaperaccess.com/full/3779412.jpg">
            <a:extLst>
              <a:ext uri="{FF2B5EF4-FFF2-40B4-BE49-F238E27FC236}">
                <a16:creationId xmlns:a16="http://schemas.microsoft.com/office/drawing/2014/main" id="{9453D347-29E8-4D9E-A09E-1C30DBC76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179" y="4408616"/>
            <a:ext cx="1359105" cy="89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Google Shape;106;p16"/>
          <p:cNvSpPr txBox="1"/>
          <p:nvPr/>
        </p:nvSpPr>
        <p:spPr>
          <a:xfrm>
            <a:off x="1947094" y="4408616"/>
            <a:ext cx="383377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высшего образования  (физкультурно-спортивные)</a:t>
            </a:r>
            <a:endParaRPr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B401DD10-6075-472E-9943-003A6D6CF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/>
          <a:srcRect b="12260"/>
          <a:stretch/>
        </p:blipFill>
        <p:spPr bwMode="auto">
          <a:xfrm>
            <a:off x="367904" y="4408616"/>
            <a:ext cx="1215440" cy="89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Google Shape;103;p16"/>
          <p:cNvSpPr txBox="1"/>
          <p:nvPr/>
        </p:nvSpPr>
        <p:spPr>
          <a:xfrm>
            <a:off x="1952539" y="3077159"/>
            <a:ext cx="4342774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телевидения и радиовещания, медиа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YANDEX</a:t>
            </a:r>
            <a:endParaRPr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pic>
        <p:nvPicPr>
          <p:cNvPr id="34" name="Picture 8" descr="http://www.zlcool.com/d/file/2013/03/05/3e24950f78ee381414c344933ced557e.png">
            <a:extLst>
              <a:ext uri="{FF2B5EF4-FFF2-40B4-BE49-F238E27FC236}">
                <a16:creationId xmlns:a16="http://schemas.microsoft.com/office/drawing/2014/main" id="{5975617B-3E68-4A23-BFE5-DBFE0E64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4" y="5676007"/>
            <a:ext cx="1189776" cy="93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12CA5EE-F315-4336-B044-78F5F5AF7362}"/>
              </a:ext>
            </a:extLst>
          </p:cNvPr>
          <p:cNvSpPr/>
          <p:nvPr/>
        </p:nvSpPr>
        <p:spPr>
          <a:xfrm>
            <a:off x="1993412" y="5650483"/>
            <a:ext cx="36240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высшего и среднего профессионального  образования (архитектура и строительство)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pic>
        <p:nvPicPr>
          <p:cNvPr id="36" name="Picture 4" descr="https://quran-sunna.ru/wp-content/uploads/2017/04/sport-v-islame.jpg">
            <a:extLst>
              <a:ext uri="{FF2B5EF4-FFF2-40B4-BE49-F238E27FC236}">
                <a16:creationId xmlns:a16="http://schemas.microsoft.com/office/drawing/2014/main" id="{4EFC4BFF-2D9A-4E76-8FB8-6349C008C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36" y="1614849"/>
            <a:ext cx="1296667" cy="9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55B523F-712D-4C32-9F8C-292FA3A24631}"/>
              </a:ext>
            </a:extLst>
          </p:cNvPr>
          <p:cNvSpPr/>
          <p:nvPr/>
        </p:nvSpPr>
        <p:spPr>
          <a:xfrm rot="10800000" flipV="1">
            <a:off x="7979923" y="1603807"/>
            <a:ext cx="3756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высшего и среднего профессионального  образования (медицина и биология)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pic>
        <p:nvPicPr>
          <p:cNvPr id="38" name="Picture 6" descr="https://wallup.net/wp-content/uploads/2018/09/30/898655-medical-biology-detail-medicine-psychedelic-science-abstract-abstraction-chemistry-genetics.jpg">
            <a:extLst>
              <a:ext uri="{FF2B5EF4-FFF2-40B4-BE49-F238E27FC236}">
                <a16:creationId xmlns:a16="http://schemas.microsoft.com/office/drawing/2014/main" id="{1D306212-BF3E-484F-BD6B-A5171EDB3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36" y="3068466"/>
            <a:ext cx="1248864" cy="9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A56BFF9-6C81-46CF-9828-1C94580E7845}"/>
              </a:ext>
            </a:extLst>
          </p:cNvPr>
          <p:cNvSpPr txBox="1"/>
          <p:nvPr/>
        </p:nvSpPr>
        <p:spPr>
          <a:xfrm>
            <a:off x="7979923" y="3068466"/>
            <a:ext cx="3756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медико-биологические организации (НИИ, ВУЗы, ВНИИФК)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754B64-1981-4A85-A451-4F8CECA5FAD9}"/>
              </a:ext>
            </a:extLst>
          </p:cNvPr>
          <p:cNvSpPr txBox="1"/>
          <p:nvPr/>
        </p:nvSpPr>
        <p:spPr>
          <a:xfrm>
            <a:off x="7974150" y="4347040"/>
            <a:ext cx="3412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среднего высшего образования (архитектура и дизайн) </a:t>
            </a:r>
          </a:p>
        </p:txBody>
      </p:sp>
      <p:pic>
        <p:nvPicPr>
          <p:cNvPr id="41" name="Picture 8" descr="https://avatars.mds.yandex.net/get-zen_doc/1581919/pub_5da5eed71d656a00ad8f7183_5da5f61be6e8ef00ad173f82/scale_1200">
            <a:extLst>
              <a:ext uri="{FF2B5EF4-FFF2-40B4-BE49-F238E27FC236}">
                <a16:creationId xmlns:a16="http://schemas.microsoft.com/office/drawing/2014/main" id="{D393CD3B-EBFB-4EE2-ABD1-7940C97EC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36" y="5705064"/>
            <a:ext cx="1333612" cy="88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208BC011-FB49-413B-AC99-3A6CB32D4F62}"/>
              </a:ext>
            </a:extLst>
          </p:cNvPr>
          <p:cNvSpPr/>
          <p:nvPr/>
        </p:nvSpPr>
        <p:spPr>
          <a:xfrm>
            <a:off x="8019737" y="5540989"/>
            <a:ext cx="37167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среднего высшего образования (сфера услуг: питание спортивное, одежда, обувь)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3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6200000" flipH="1">
            <a:off x="5341161" y="-5356664"/>
            <a:ext cx="1509679" cy="12192000"/>
            <a:chOff x="0" y="0"/>
            <a:chExt cx="4750604" cy="6858000"/>
          </a:xfrm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7" name="Заголовок 1" descr="заголовок">
            <a:extLst>
              <a:ext uri="{FF2B5EF4-FFF2-40B4-BE49-F238E27FC236}">
                <a16:creationId xmlns:a16="http://schemas.microsoft.com/office/drawing/2014/main" id="{95B867E0-2EEC-4619-8828-AFAB30798991}"/>
              </a:ext>
            </a:extLst>
          </p:cNvPr>
          <p:cNvSpPr txBox="1">
            <a:spLocks/>
          </p:cNvSpPr>
          <p:nvPr/>
        </p:nvSpPr>
        <p:spPr>
          <a:xfrm>
            <a:off x="114905" y="-11613"/>
            <a:ext cx="7431110" cy="6123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/>
              <a:t> </a:t>
            </a:r>
            <a:endParaRPr lang="ru-RU" sz="2400" dirty="0"/>
          </a:p>
        </p:txBody>
      </p:sp>
      <p:sp>
        <p:nvSpPr>
          <p:cNvPr id="12" name="Прямоугольник 11" descr="Group">
            <a:extLst>
              <a:ext uri="{FF2B5EF4-FFF2-40B4-BE49-F238E27FC236}">
                <a16:creationId xmlns:a16="http://schemas.microsoft.com/office/drawing/2014/main" id="{D4F62D88-0F0A-4CB1-BDF7-675B7A215B0A}"/>
              </a:ext>
            </a:extLst>
          </p:cNvPr>
          <p:cNvSpPr/>
          <p:nvPr/>
        </p:nvSpPr>
        <p:spPr>
          <a:xfrm>
            <a:off x="265748" y="-104428"/>
            <a:ext cx="1043437" cy="10434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Полилиния 3"/>
          <p:cNvSpPr/>
          <p:nvPr/>
        </p:nvSpPr>
        <p:spPr>
          <a:xfrm>
            <a:off x="265748" y="1506208"/>
            <a:ext cx="5630085" cy="1196242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65747" y="4317873"/>
            <a:ext cx="5630085" cy="1148870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0304" y="105169"/>
            <a:ext cx="49814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Montserrat"/>
                <a:cs typeface="Times New Roman" panose="02020603050405020304" pitchFamily="18" charset="0"/>
                <a:sym typeface="Montserrat"/>
              </a:rPr>
              <a:t>Работодатели</a:t>
            </a:r>
            <a:endParaRPr lang="ru-RU" sz="2000" dirty="0">
              <a:solidFill>
                <a:schemeClr val="bg1"/>
              </a:solidFill>
              <a:ea typeface="Montserrat Medium"/>
              <a:cs typeface="Times New Roman" panose="02020603050405020304" pitchFamily="18" charset="0"/>
              <a:sym typeface="Montserrat Medium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265748" y="2874856"/>
            <a:ext cx="5630085" cy="1233595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65748" y="5602531"/>
            <a:ext cx="5630084" cy="1107284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6295313" y="1506208"/>
            <a:ext cx="5564590" cy="1196242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6295313" y="2912209"/>
            <a:ext cx="5564590" cy="1196242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6295313" y="4317873"/>
            <a:ext cx="5564590" cy="1148870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6254457" y="5602531"/>
            <a:ext cx="5564590" cy="1107284"/>
          </a:xfrm>
          <a:custGeom>
            <a:avLst/>
            <a:gdLst>
              <a:gd name="connsiteX0" fmla="*/ 0 w 5438609"/>
              <a:gd name="connsiteY0" fmla="*/ 0 h 3112830"/>
              <a:gd name="connsiteX1" fmla="*/ 5438609 w 5438609"/>
              <a:gd name="connsiteY1" fmla="*/ 0 h 3112830"/>
              <a:gd name="connsiteX2" fmla="*/ 5438609 w 5438609"/>
              <a:gd name="connsiteY2" fmla="*/ 3112830 h 3112830"/>
              <a:gd name="connsiteX3" fmla="*/ 0 w 5438609"/>
              <a:gd name="connsiteY3" fmla="*/ 3112830 h 3112830"/>
              <a:gd name="connsiteX4" fmla="*/ 0 w 5438609"/>
              <a:gd name="connsiteY4" fmla="*/ 0 h 3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609" h="3112830">
                <a:moveTo>
                  <a:pt x="0" y="0"/>
                </a:moveTo>
                <a:lnTo>
                  <a:pt x="5438609" y="0"/>
                </a:lnTo>
                <a:lnTo>
                  <a:pt x="5438609" y="3112830"/>
                </a:lnTo>
                <a:lnTo>
                  <a:pt x="0" y="31128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43" name="Picture 6" descr="https://static.ngs.ru/news/99/preview/73e2e27e75d33e57243c35af77e9c16908e6f1f5_900.jpg">
            <a:extLst>
              <a:ext uri="{FF2B5EF4-FFF2-40B4-BE49-F238E27FC236}">
                <a16:creationId xmlns:a16="http://schemas.microsoft.com/office/drawing/2014/main" id="{87BF2275-E97F-45CF-A4B5-FEE9E7FDE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" y="1559861"/>
            <a:ext cx="1731932" cy="1154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https://i.mycdn.me/i?r=AyH4iRPQ2q0otWIFepML2LxRd6lhJ2iTid4QnqDD8TMqbA">
            <a:extLst>
              <a:ext uri="{FF2B5EF4-FFF2-40B4-BE49-F238E27FC236}">
                <a16:creationId xmlns:a16="http://schemas.microsoft.com/office/drawing/2014/main" id="{CC996801-8887-4B81-A377-13849BA28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4" y="2840779"/>
            <a:ext cx="1731932" cy="1267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https://im0-tub-ru.yandex.net/i?id=325c5e040788c81ce4bbb3bdb8fc85ea&amp;ref=rim&amp;n=33&amp;w=241&amp;h=188">
            <a:extLst>
              <a:ext uri="{FF2B5EF4-FFF2-40B4-BE49-F238E27FC236}">
                <a16:creationId xmlns:a16="http://schemas.microsoft.com/office/drawing/2014/main" id="{6D6BB6B8-7ED3-476D-BB96-51FAACFFB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2" y="4179503"/>
            <a:ext cx="1770243" cy="1287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6" descr="https://pbs.twimg.com/media/DTjMOVQWkAIbhDX.jpg">
            <a:extLst>
              <a:ext uri="{FF2B5EF4-FFF2-40B4-BE49-F238E27FC236}">
                <a16:creationId xmlns:a16="http://schemas.microsoft.com/office/drawing/2014/main" id="{0CB86852-9651-4F9F-8967-C0FFD48EB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3" y="5537769"/>
            <a:ext cx="1808555" cy="1256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8" descr="https://sochigram.com/sites/sochigram.com/files/styles/adaptive/public/images/o/10378/adler-arena_56a270e4.jpg">
            <a:extLst>
              <a:ext uri="{FF2B5EF4-FFF2-40B4-BE49-F238E27FC236}">
                <a16:creationId xmlns:a16="http://schemas.microsoft.com/office/drawing/2014/main" id="{1750EAAE-26F4-4219-8C47-B2BA89D97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57" y="1499130"/>
            <a:ext cx="1988701" cy="1183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http://liteiniimed.spb.ru/images/5780dcc650ff1dda2ef1dc3f79309e53.jpg">
            <a:extLst>
              <a:ext uri="{FF2B5EF4-FFF2-40B4-BE49-F238E27FC236}">
                <a16:creationId xmlns:a16="http://schemas.microsoft.com/office/drawing/2014/main" id="{AFB63E4A-3BCA-4254-871B-2A04AAD27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313" y="2892263"/>
            <a:ext cx="1906991" cy="1287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4" descr="https://jenclub.ru/img/118/41.jpeg">
            <a:extLst>
              <a:ext uri="{FF2B5EF4-FFF2-40B4-BE49-F238E27FC236}">
                <a16:creationId xmlns:a16="http://schemas.microsoft.com/office/drawing/2014/main" id="{F964C758-724A-4C02-95F9-EC3508C2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57" y="4352041"/>
            <a:ext cx="2021683" cy="1250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https://static4.depositphotos.com/1002709/355/i/950/depositphotos_3559919-stock-photo-highly-quality-of-satellite-dish.jpg">
            <a:extLst>
              <a:ext uri="{FF2B5EF4-FFF2-40B4-BE49-F238E27FC236}">
                <a16:creationId xmlns:a16="http://schemas.microsoft.com/office/drawing/2014/main" id="{AA5B0765-7AA5-4802-8F73-411235359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147" y="5537770"/>
            <a:ext cx="1939144" cy="1256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3239B19-441F-4255-97D5-ABBD44E1C097}"/>
              </a:ext>
            </a:extLst>
          </p:cNvPr>
          <p:cNvSpPr txBox="1"/>
          <p:nvPr/>
        </p:nvSpPr>
        <p:spPr>
          <a:xfrm>
            <a:off x="2161302" y="5967029"/>
            <a:ext cx="377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управления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127;p17"/>
          <p:cNvSpPr txBox="1"/>
          <p:nvPr/>
        </p:nvSpPr>
        <p:spPr>
          <a:xfrm>
            <a:off x="2161302" y="4472949"/>
            <a:ext cx="33632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Спортивные клубы и общества профессионального спорта</a:t>
            </a:r>
            <a:endParaRPr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53" name="Google Shape;124;p17"/>
          <p:cNvSpPr txBox="1"/>
          <p:nvPr/>
        </p:nvSpPr>
        <p:spPr>
          <a:xfrm>
            <a:off x="2161302" y="3094910"/>
            <a:ext cx="3589652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Образовательные организации дополнительного образования</a:t>
            </a:r>
            <a:endParaRPr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54" name="Google Shape;124;p17"/>
          <p:cNvSpPr txBox="1"/>
          <p:nvPr/>
        </p:nvSpPr>
        <p:spPr>
          <a:xfrm>
            <a:off x="2177274" y="1649252"/>
            <a:ext cx="3589652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Общеобразовательные организации</a:t>
            </a:r>
            <a:endParaRPr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81597A4D-34B3-422F-9766-6B65E34D71D1}"/>
              </a:ext>
            </a:extLst>
          </p:cNvPr>
          <p:cNvSpPr/>
          <p:nvPr/>
        </p:nvSpPr>
        <p:spPr>
          <a:xfrm>
            <a:off x="8354982" y="5676165"/>
            <a:ext cx="3197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Телекоммуникационные сети, Телевидение, радиовещание, Интернет 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C903A794-152E-4A6D-AD2B-15A611FB3A44}"/>
              </a:ext>
            </a:extLst>
          </p:cNvPr>
          <p:cNvSpPr/>
          <p:nvPr/>
        </p:nvSpPr>
        <p:spPr>
          <a:xfrm>
            <a:off x="8316997" y="4532760"/>
            <a:ext cx="3684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Производство спортивной одежды и обуви, аксессуаров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E33C31F6-C34E-473E-9CD7-51EAFCA9C97A}"/>
              </a:ext>
            </a:extLst>
          </p:cNvPr>
          <p:cNvSpPr/>
          <p:nvPr/>
        </p:nvSpPr>
        <p:spPr>
          <a:xfrm>
            <a:off x="8316996" y="2874713"/>
            <a:ext cx="3517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Спортивные клубы, спортивно-медицинские реабилитационные центры, центры спортивной подготовки сборных команд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2A576A2F-0645-46D9-B4D6-B612BB9FB5FB}"/>
              </a:ext>
            </a:extLst>
          </p:cNvPr>
          <p:cNvSpPr/>
          <p:nvPr/>
        </p:nvSpPr>
        <p:spPr>
          <a:xfrm>
            <a:off x="8401427" y="1755760"/>
            <a:ext cx="3300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Строительство и обслуживание спортивных 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33753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1502812"/>
            <a:ext cx="12192000" cy="2547440"/>
            <a:chOff x="0" y="3808320"/>
            <a:chExt cx="7833208" cy="2547440"/>
          </a:xfrm>
          <a:solidFill>
            <a:schemeClr val="accent2">
              <a:lumMod val="75000"/>
              <a:lumOff val="25000"/>
            </a:schemeClr>
          </a:solidFill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33" name="Заголовок 32" descr="заголовок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rtlCol="0"/>
          <a:lstStyle/>
          <a:p>
            <a:pPr rtl="0"/>
            <a:r>
              <a:rPr lang="ru-RU">
                <a:solidFill>
                  <a:schemeClr val="bg1"/>
                </a:solidFill>
              </a:rPr>
              <a:t>LOREM IPSUM DOLOR SIT AMET, CONSECTETUER ADIPISCING ELIT. 14</a:t>
            </a:r>
          </a:p>
        </p:txBody>
      </p:sp>
      <p:sp>
        <p:nvSpPr>
          <p:cNvPr id="34" name="Текст 33" descr="контент слайда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rtlCol="0"/>
          <a:lstStyle/>
          <a:p>
            <a:pPr rtl="0"/>
            <a:r>
              <a:rPr lang="ru-RU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BE9161E-34A8-4712-AA95-01322DB43D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7592037" cy="6858000"/>
            <a:chOff x="0" y="0"/>
            <a:chExt cx="4750604" cy="6858000"/>
          </a:xfrm>
        </p:grpSpPr>
        <p:sp>
          <p:nvSpPr>
            <p:cNvPr id="18" name="Полилиния: Фигура 21">
              <a:extLst>
                <a:ext uri="{FF2B5EF4-FFF2-40B4-BE49-F238E27FC236}">
                  <a16:creationId xmlns:a16="http://schemas.microsoft.com/office/drawing/2014/main" id="{38775CD7-4901-4117-A937-F9352629ADB0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9" name="Полилиния: Фигура 17">
              <a:extLst>
                <a:ext uri="{FF2B5EF4-FFF2-40B4-BE49-F238E27FC236}">
                  <a16:creationId xmlns:a16="http://schemas.microsoft.com/office/drawing/2014/main" id="{C7A61789-6D2C-41EB-928A-B40AACC4E94A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0" name="Полилиния: фигура 15">
              <a:extLst>
                <a:ext uri="{FF2B5EF4-FFF2-40B4-BE49-F238E27FC236}">
                  <a16:creationId xmlns:a16="http://schemas.microsoft.com/office/drawing/2014/main" id="{F4FDCD69-3DAB-4FEC-9108-FB3A993E484C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1" name="Полилиния: Фигура 13">
              <a:extLst>
                <a:ext uri="{FF2B5EF4-FFF2-40B4-BE49-F238E27FC236}">
                  <a16:creationId xmlns:a16="http://schemas.microsoft.com/office/drawing/2014/main" id="{FA8870C3-E663-4836-AC73-09535E28EE9F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22" name="Заголовок 30" descr="заголовок">
            <a:extLst>
              <a:ext uri="{FF2B5EF4-FFF2-40B4-BE49-F238E27FC236}">
                <a16:creationId xmlns:a16="http://schemas.microsoft.com/office/drawing/2014/main" id="{984210C4-BCF5-4084-AA0F-D7D818267D1C}"/>
              </a:ext>
            </a:extLst>
          </p:cNvPr>
          <p:cNvSpPr txBox="1">
            <a:spLocks/>
          </p:cNvSpPr>
          <p:nvPr/>
        </p:nvSpPr>
        <p:spPr>
          <a:xfrm>
            <a:off x="1148936" y="2132443"/>
            <a:ext cx="10933617" cy="2803201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GB" sz="2400" kern="1200" dirty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ru-RU" sz="8000">
                <a:solidFill>
                  <a:schemeClr val="bg1"/>
                </a:solidFill>
              </a:rPr>
              <a:t>Спасибо за внимание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C414882-22A2-40E4-B39A-79BD9B6A7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rtl="0"/>
            <a:fld id="{817179DE-9BF3-494C-804F-0C7C90AC8700}" type="slidenum">
              <a:rPr lang="ru-RU" noProof="0" smtClean="0"/>
              <a:pPr algn="ctr" rtl="0"/>
              <a:t>9</a:t>
            </a:fld>
            <a:endParaRPr lang="ru-RU" noProof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7FCEDA-88DF-4E93-9014-E85A74F05CAC}"/>
              </a:ext>
            </a:extLst>
          </p:cNvPr>
          <p:cNvSpPr txBox="1"/>
          <p:nvPr/>
        </p:nvSpPr>
        <p:spPr>
          <a:xfrm>
            <a:off x="11753643" y="63869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45927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154830_TF00475556_Win32" id="{F5446CBF-CD4D-4845-B8C1-BEFBD5F3B152}" vid="{6948B3F1-8288-48D9-870E-50653B82634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</Template>
  <TotalTime>1692</TotalTime>
  <Words>776</Words>
  <Application>Microsoft Office PowerPoint</Application>
  <PresentationFormat>Широкоэкранный</PresentationFormat>
  <Paragraphs>95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Montserrat</vt:lpstr>
      <vt:lpstr>Montserrat Medium</vt:lpstr>
      <vt:lpstr>Times New Roman</vt:lpstr>
      <vt:lpstr>Wingdings</vt:lpstr>
      <vt:lpstr>Тема Office</vt:lpstr>
      <vt:lpstr>Современные аспекты профориентационной деятельности физкультурно-спортивной направленности в системе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LOREM IPSUM DOLOR SIT AMET, CONSECTETUER ADIPISCING ELIT. 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Бакашкина</dc:creator>
  <cp:lastModifiedBy>HP</cp:lastModifiedBy>
  <cp:revision>63</cp:revision>
  <dcterms:created xsi:type="dcterms:W3CDTF">2022-02-08T16:19:44Z</dcterms:created>
  <dcterms:modified xsi:type="dcterms:W3CDTF">2022-12-01T22:47:56Z</dcterms:modified>
</cp:coreProperties>
</file>