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5F7"/>
    <a:srgbClr val="ADD5F9"/>
    <a:srgbClr val="9EC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BF0098-EBFB-464F-BCE4-AA1F4D1C9E3F}">
  <a:tblStyle styleId="{4ABF0098-EBFB-464F-BCE4-AA1F4D1C9E3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alibri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2"/>
          <p:cNvSpPr/>
          <p:nvPr/>
        </p:nvSpPr>
        <p:spPr>
          <a:xfrm>
            <a:off x="8966200" y="-707922"/>
            <a:ext cx="3225800" cy="8554065"/>
          </a:xfrm>
          <a:prstGeom prst="rect">
            <a:avLst/>
          </a:prstGeom>
          <a:solidFill>
            <a:srgbClr val="C4E2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368299" y="4686300"/>
            <a:ext cx="2578100" cy="2578100"/>
          </a:xfrm>
          <a:prstGeom prst="ellipse">
            <a:avLst/>
          </a:prstGeom>
          <a:solidFill>
            <a:srgbClr val="C4E2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87325" y="5659439"/>
            <a:ext cx="1381125" cy="1381125"/>
          </a:xfrm>
          <a:prstGeom prst="ellipse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9272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063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b="0">
                <a:solidFill>
                  <a:schemeClr val="accent1"/>
                </a:solidFill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b="0">
                <a:solidFill>
                  <a:schemeClr val="accent1"/>
                </a:solidFill>
              </a:defRPr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b="0">
                <a:solidFill>
                  <a:schemeClr val="accent1"/>
                </a:solidFill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b="0">
                <a:solidFill>
                  <a:schemeClr val="accent1"/>
                </a:solidFill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b="0">
                <a:solidFill>
                  <a:schemeClr val="accent1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Google Shape;28;p3"/>
          <p:cNvSpPr/>
          <p:nvPr/>
        </p:nvSpPr>
        <p:spPr>
          <a:xfrm>
            <a:off x="11031795" y="-707922"/>
            <a:ext cx="1710812" cy="8554065"/>
          </a:xfrm>
          <a:prstGeom prst="rect">
            <a:avLst/>
          </a:prstGeom>
          <a:solidFill>
            <a:srgbClr val="C4E2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4231790" y="-2496651"/>
            <a:ext cx="90486" cy="8554065"/>
          </a:xfrm>
          <a:prstGeom prst="rect">
            <a:avLst/>
          </a:prstGeom>
          <a:solidFill>
            <a:srgbClr val="C4E2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oogle Shape;11;p1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620688" y="45855"/>
            <a:ext cx="757763" cy="757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11226" y="576265"/>
            <a:ext cx="854423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ru-RU" sz="2800" dirty="0"/>
              <a:t>Алгоритм создания студенческих спортивных клубов, их регистрация на единой информационной площадке по направлению «Физическая культура и спорт в образовании» и подача заявки в Единый всероссийский перечень (реестр) студенческих спортивных клубов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411226" y="3243316"/>
            <a:ext cx="854423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/>
              <a:t>Солдатова Елизавета Александровна, руководитель отдела развития студенческого спорта ФГБУ «Федеральный центр организационно-методического обеспечения физического воспитания»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A63722-59DF-0897-7FB7-1591F2674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664" y="292232"/>
            <a:ext cx="2048934" cy="1375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dirty="0"/>
              <a:t>ДОКУМЕНТЫ, НЕОБХОДИМЫЕ ДЛЯ РЕГИСТРАЦИИ В РЕЕСТРЕ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922D55-30C7-67A8-37A0-1F4505C0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54" y="1908624"/>
            <a:ext cx="8643181" cy="4850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dirty="0"/>
              <a:t>АЛГОРИТМ РЕГИСТРАЦИИ ССК В РЕЕСТРЕ</a:t>
            </a:r>
          </a:p>
        </p:txBody>
      </p:sp>
      <p:sp>
        <p:nvSpPr>
          <p:cNvPr id="99" name="Google Shape;99;p14"/>
          <p:cNvSpPr/>
          <p:nvPr/>
        </p:nvSpPr>
        <p:spPr>
          <a:xfrm>
            <a:off x="644525" y="2559900"/>
            <a:ext cx="2886075" cy="3180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61192" y="2993934"/>
            <a:ext cx="2809876" cy="266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indent="-228594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ru-RU" sz="2000" dirty="0">
                <a:solidFill>
                  <a:schemeClr val="lt1"/>
                </a:solidFill>
              </a:rPr>
              <a:t>наполнение вкладки «ССК» на официальном сайте профессиональной образовательной организации </a:t>
            </a:r>
            <a:endParaRPr lang="en-US" sz="2000" dirty="0">
              <a:solidFill>
                <a:schemeClr val="lt1"/>
              </a:solidFill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692714" y="2265572"/>
            <a:ext cx="733425" cy="733425"/>
          </a:xfrm>
          <a:prstGeom prst="ellipse">
            <a:avLst/>
          </a:prstGeom>
          <a:solidFill>
            <a:srgbClr val="C4E2FC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692712" y="2249515"/>
            <a:ext cx="733424" cy="7078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103" name="Google Shape;103;p14"/>
          <p:cNvSpPr/>
          <p:nvPr/>
        </p:nvSpPr>
        <p:spPr>
          <a:xfrm>
            <a:off x="4036766" y="2559900"/>
            <a:ext cx="2886075" cy="3180551"/>
          </a:xfrm>
          <a:prstGeom prst="rect">
            <a:avLst/>
          </a:prstGeom>
          <a:solidFill>
            <a:srgbClr val="56A9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998037" y="2936319"/>
            <a:ext cx="2996652" cy="266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indent="-228594">
              <a:lnSpc>
                <a:spcPct val="90000"/>
              </a:lnSpc>
              <a:buClr>
                <a:schemeClr val="l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регистрация на Единой информационной площадке (ЕИП) «Физическая культура и спорт в образовании» </a:t>
            </a:r>
            <a:r>
              <a:rPr lang="ru-RU" sz="20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 категорией «Студенческий спортивный клуб»</a:t>
            </a:r>
            <a:endParaRPr lang="en-US" sz="2000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986159" y="2223936"/>
            <a:ext cx="733425" cy="733425"/>
          </a:xfrm>
          <a:prstGeom prst="ellipse">
            <a:avLst/>
          </a:prstGeom>
          <a:solidFill>
            <a:srgbClr val="C4E2FC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986156" y="2205977"/>
            <a:ext cx="733424" cy="7078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56A9F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dirty="0">
              <a:solidFill>
                <a:srgbClr val="56A9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7442201" y="2559899"/>
            <a:ext cx="2886075" cy="3180551"/>
          </a:xfrm>
          <a:prstGeom prst="rect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7442201" y="3042208"/>
            <a:ext cx="2809876" cy="266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indent="-228594">
              <a:lnSpc>
                <a:spcPct val="90000"/>
              </a:lnSpc>
              <a:buClr>
                <a:schemeClr val="l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подача заявки в реестр через личный кабинет: </a:t>
            </a:r>
            <a:b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вкладка «Мои достижения»</a:t>
            </a:r>
            <a:b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кнопка «Подать заявку в реестр ССК СПО»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8467232" y="2236725"/>
            <a:ext cx="733425" cy="733425"/>
          </a:xfrm>
          <a:prstGeom prst="ellipse">
            <a:avLst/>
          </a:prstGeom>
          <a:solidFill>
            <a:srgbClr val="C4E2FC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8467228" y="2219267"/>
            <a:ext cx="733424" cy="7078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8EC5F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dirty="0">
              <a:solidFill>
                <a:srgbClr val="8EC5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7;p14">
            <a:extLst>
              <a:ext uri="{FF2B5EF4-FFF2-40B4-BE49-F238E27FC236}">
                <a16:creationId xmlns:a16="http://schemas.microsoft.com/office/drawing/2014/main" id="{DFC91250-8206-A904-68CE-E3870F0DEFCF}"/>
              </a:ext>
            </a:extLst>
          </p:cNvPr>
          <p:cNvSpPr/>
          <p:nvPr/>
        </p:nvSpPr>
        <p:spPr>
          <a:xfrm>
            <a:off x="644526" y="6001565"/>
            <a:ext cx="9683750" cy="751688"/>
          </a:xfrm>
          <a:prstGeom prst="rect">
            <a:avLst/>
          </a:prstGeom>
          <a:solidFill>
            <a:srgbClr val="ADD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Обработка заявки в течении 14 рабочих дней</a:t>
            </a: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5;p14">
            <a:extLst>
              <a:ext uri="{FF2B5EF4-FFF2-40B4-BE49-F238E27FC236}">
                <a16:creationId xmlns:a16="http://schemas.microsoft.com/office/drawing/2014/main" id="{E5FCE82B-C829-AFEB-6442-AB367EF4A001}"/>
              </a:ext>
            </a:extLst>
          </p:cNvPr>
          <p:cNvSpPr/>
          <p:nvPr/>
        </p:nvSpPr>
        <p:spPr>
          <a:xfrm>
            <a:off x="277812" y="6008364"/>
            <a:ext cx="733425" cy="733425"/>
          </a:xfrm>
          <a:prstGeom prst="ellipse">
            <a:avLst/>
          </a:prstGeom>
          <a:solidFill>
            <a:srgbClr val="C4E2FC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0;p14">
            <a:extLst>
              <a:ext uri="{FF2B5EF4-FFF2-40B4-BE49-F238E27FC236}">
                <a16:creationId xmlns:a16="http://schemas.microsoft.com/office/drawing/2014/main" id="{7C4F75E5-7B56-23BA-34CC-75C94A20F5ED}"/>
              </a:ext>
            </a:extLst>
          </p:cNvPr>
          <p:cNvSpPr txBox="1"/>
          <p:nvPr/>
        </p:nvSpPr>
        <p:spPr>
          <a:xfrm>
            <a:off x="277812" y="5996900"/>
            <a:ext cx="733424" cy="7078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4000" b="1" dirty="0">
                <a:solidFill>
                  <a:srgbClr val="8EC5F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000" b="1" dirty="0">
              <a:solidFill>
                <a:srgbClr val="8EC5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030C0-3DBE-A975-DAE2-AD524842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ДОПУСКАЕМЫЕ ОШИБКИ ПРИ ОФОРМЛЕНИИ ЗАЯВКИ И РЕГИСТРАЦИИ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7935B8-8AAC-9BAE-4FFA-87A3C3F80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189" y="2068627"/>
            <a:ext cx="4060159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вносятся только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спортивные клубы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ПОО может быть загружен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приказ о создании ССК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структурных подразделений),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протокол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ССК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общественных объединений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образования юридического лица)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6C23B0-BCB0-95B7-0D9C-082531C27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2" t="29907" r="23468" b="4789"/>
          <a:stretch/>
        </p:blipFill>
        <p:spPr bwMode="auto">
          <a:xfrm>
            <a:off x="422780" y="1927226"/>
            <a:ext cx="6573276" cy="4565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E57BD7-DAC3-28F5-38AC-78F0F16B164F}"/>
              </a:ext>
            </a:extLst>
          </p:cNvPr>
          <p:cNvSpPr/>
          <p:nvPr/>
        </p:nvSpPr>
        <p:spPr>
          <a:xfrm>
            <a:off x="461913" y="4157221"/>
            <a:ext cx="1781666" cy="424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796946-B225-14C7-20CE-4D0639E2E260}"/>
              </a:ext>
            </a:extLst>
          </p:cNvPr>
          <p:cNvSpPr/>
          <p:nvPr/>
        </p:nvSpPr>
        <p:spPr>
          <a:xfrm>
            <a:off x="461913" y="2068628"/>
            <a:ext cx="3516198" cy="2657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0CBF3A-A6F3-B9D5-5A35-7DF3B8C9EECB}"/>
              </a:ext>
            </a:extLst>
          </p:cNvPr>
          <p:cNvSpPr/>
          <p:nvPr/>
        </p:nvSpPr>
        <p:spPr>
          <a:xfrm flipV="1">
            <a:off x="-1" y="1707666"/>
            <a:ext cx="8616099" cy="13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C17DD-21CC-5DCF-151F-221D854AE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47" t="13968" r="21593" b="5359"/>
          <a:stretch/>
        </p:blipFill>
        <p:spPr bwMode="auto">
          <a:xfrm>
            <a:off x="421182" y="439600"/>
            <a:ext cx="5153201" cy="5741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1BF99CD-A326-2238-9EBD-BB6CCD1CC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387" y="1399325"/>
            <a:ext cx="4289194" cy="43513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размещаемые на сайте ПОО, должны быть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директором или руководителем ССК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организационно-правовой формы ССК)</a:t>
            </a:r>
          </a:p>
        </p:txBody>
      </p:sp>
    </p:spTree>
    <p:extLst>
      <p:ext uri="{BB962C8B-B14F-4D97-AF65-F5344CB8AC3E}">
        <p14:creationId xmlns:p14="http://schemas.microsoft.com/office/powerpoint/2010/main" val="19049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114FA8-FA9D-B342-AAE7-D0ED30D335F2}"/>
              </a:ext>
            </a:extLst>
          </p:cNvPr>
          <p:cNvSpPr/>
          <p:nvPr/>
        </p:nvSpPr>
        <p:spPr>
          <a:xfrm>
            <a:off x="-1" y="1630838"/>
            <a:ext cx="8616099" cy="27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26CC70-6C50-3A55-95BA-F4FE56469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3" y="983309"/>
            <a:ext cx="6587123" cy="4364045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4A07E897-79D6-8A53-78E2-B74F65F551BE}"/>
              </a:ext>
            </a:extLst>
          </p:cNvPr>
          <p:cNvSpPr txBox="1">
            <a:spLocks/>
          </p:cNvSpPr>
          <p:nvPr/>
        </p:nvSpPr>
        <p:spPr>
          <a:xfrm>
            <a:off x="6782585" y="1262324"/>
            <a:ext cx="42891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4063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7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общественных объединениях решение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ССК принимается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съезда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(конференции) 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собрания ССК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протоколе должен содержаться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ССК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F8E45C-ED5F-602D-C1FC-4C5C63769CE9}"/>
              </a:ext>
            </a:extLst>
          </p:cNvPr>
          <p:cNvSpPr/>
          <p:nvPr/>
        </p:nvSpPr>
        <p:spPr>
          <a:xfrm>
            <a:off x="2149311" y="1979629"/>
            <a:ext cx="2950589" cy="582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63C575-FEB4-86D7-AE18-3331AE7DB0A8}"/>
              </a:ext>
            </a:extLst>
          </p:cNvPr>
          <p:cNvSpPr/>
          <p:nvPr/>
        </p:nvSpPr>
        <p:spPr>
          <a:xfrm>
            <a:off x="0" y="1665910"/>
            <a:ext cx="8568965" cy="2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CBA28A-DFFD-BB20-B48D-1032294D08C1}"/>
              </a:ext>
            </a:extLst>
          </p:cNvPr>
          <p:cNvSpPr txBox="1">
            <a:spLocks/>
          </p:cNvSpPr>
          <p:nvPr/>
        </p:nvSpPr>
        <p:spPr>
          <a:xfrm>
            <a:off x="782425" y="4559321"/>
            <a:ext cx="9893428" cy="156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4063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7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ПОО должен быть представлен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перечень документов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выбранной организационно-правовой форме ССК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(отсутствует лицензия на доп. образование детей и взрослых и расписание спортивных секций)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995C6-5BD5-EEED-53C8-3312B7B77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66" t="34777" r="38084" b="41277"/>
          <a:stretch/>
        </p:blipFill>
        <p:spPr bwMode="auto">
          <a:xfrm>
            <a:off x="693353" y="848444"/>
            <a:ext cx="8903133" cy="3459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2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dirty="0"/>
              <a:t>ЧАСТО ПОСТУПАЮЩИЕ ВОПРОСЫ</a:t>
            </a:r>
          </a:p>
        </p:txBody>
      </p:sp>
      <p:sp>
        <p:nvSpPr>
          <p:cNvPr id="116" name="Google Shape;116;p15"/>
          <p:cNvSpPr/>
          <p:nvPr/>
        </p:nvSpPr>
        <p:spPr>
          <a:xfrm>
            <a:off x="1254200" y="2360100"/>
            <a:ext cx="2250000" cy="76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504200" y="2356744"/>
            <a:ext cx="2250000" cy="765000"/>
          </a:xfrm>
          <a:prstGeom prst="rect">
            <a:avLst/>
          </a:prstGeom>
          <a:solidFill>
            <a:srgbClr val="56A9F3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56A9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754637" y="2356744"/>
            <a:ext cx="2361840" cy="765000"/>
          </a:xfrm>
          <a:prstGeom prst="rect">
            <a:avLst/>
          </a:prstGeom>
          <a:solidFill>
            <a:srgbClr val="8EC5F7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254200" y="3131813"/>
            <a:ext cx="2250000" cy="29700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504200" y="3128457"/>
            <a:ext cx="2250000" cy="29700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5754636" y="3128457"/>
            <a:ext cx="2361841" cy="29700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258457" y="5918457"/>
            <a:ext cx="2250000" cy="1833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3509357" y="5915101"/>
            <a:ext cx="2250000" cy="183356"/>
          </a:xfrm>
          <a:prstGeom prst="rect">
            <a:avLst/>
          </a:prstGeom>
          <a:solidFill>
            <a:srgbClr val="56A9F3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5758895" y="5915101"/>
            <a:ext cx="2357582" cy="190070"/>
          </a:xfrm>
          <a:prstGeom prst="rect">
            <a:avLst/>
          </a:prstGeom>
          <a:solidFill>
            <a:srgbClr val="8EC5F7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2061242" y="2366171"/>
            <a:ext cx="75533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4315086" y="2382244"/>
            <a:ext cx="75533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6565086" y="2395573"/>
            <a:ext cx="75533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dirty="0"/>
          </a:p>
        </p:txBody>
      </p:sp>
      <p:sp>
        <p:nvSpPr>
          <p:cNvPr id="136" name="Google Shape;136;p15"/>
          <p:cNvSpPr txBox="1"/>
          <p:nvPr/>
        </p:nvSpPr>
        <p:spPr>
          <a:xfrm>
            <a:off x="1303900" y="3918315"/>
            <a:ext cx="21192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Как отследить статус заявки </a:t>
            </a:r>
            <a:endParaRPr lang="en-US"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1258457" y="5142334"/>
            <a:ext cx="19392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Вкладка «Мои достижения»</a:t>
            </a:r>
            <a:endParaRPr dirty="0"/>
          </a:p>
        </p:txBody>
      </p:sp>
      <p:sp>
        <p:nvSpPr>
          <p:cNvPr id="138" name="Google Shape;138;p15"/>
          <p:cNvSpPr txBox="1"/>
          <p:nvPr/>
        </p:nvSpPr>
        <p:spPr>
          <a:xfrm>
            <a:off x="3514425" y="3977606"/>
            <a:ext cx="23132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56A9F3"/>
                </a:solidFill>
                <a:latin typeface="Calibri"/>
                <a:ea typeface="Calibri"/>
                <a:cs typeface="Calibri"/>
                <a:sym typeface="Calibri"/>
              </a:rPr>
              <a:t>Где найти свидетельство </a:t>
            </a:r>
            <a:endParaRPr lang="en-US" sz="2400" b="1" dirty="0">
              <a:solidFill>
                <a:srgbClr val="56A9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3635593" y="5111968"/>
            <a:ext cx="19392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Вкладка «Мои достижения»</a:t>
            </a:r>
            <a:endParaRPr dirty="0"/>
          </a:p>
        </p:txBody>
      </p:sp>
      <p:sp>
        <p:nvSpPr>
          <p:cNvPr id="140" name="Google Shape;140;p15"/>
          <p:cNvSpPr txBox="1"/>
          <p:nvPr/>
        </p:nvSpPr>
        <p:spPr>
          <a:xfrm>
            <a:off x="5668899" y="3978049"/>
            <a:ext cx="253242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8EC5F7"/>
                </a:solidFill>
                <a:latin typeface="Calibri"/>
                <a:ea typeface="Calibri"/>
                <a:cs typeface="Calibri"/>
                <a:sym typeface="Calibri"/>
              </a:rPr>
              <a:t>Как восстановить пароль от личного кабинета </a:t>
            </a:r>
            <a:endParaRPr lang="en-US" sz="2000" b="1" dirty="0">
              <a:solidFill>
                <a:srgbClr val="8EC5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5973123" y="5116419"/>
            <a:ext cx="19392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Кнопка «Забыли пароль»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F0031-5106-6EF5-0CFA-F40792D54616}"/>
              </a:ext>
            </a:extLst>
          </p:cNvPr>
          <p:cNvSpPr txBox="1"/>
          <p:nvPr/>
        </p:nvSpPr>
        <p:spPr>
          <a:xfrm>
            <a:off x="8033502" y="3792919"/>
            <a:ext cx="3055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EC5F7"/>
                </a:solidFill>
                <a:latin typeface="Calibri"/>
                <a:ea typeface="Calibri"/>
                <a:cs typeface="Calibri"/>
                <a:sym typeface="Calibri"/>
              </a:rPr>
              <a:t>Регистрация на ЕИП </a:t>
            </a:r>
          </a:p>
          <a:p>
            <a:pPr algn="ctr"/>
            <a:endParaRPr lang="ru-RU" sz="3200" b="1" dirty="0">
              <a:solidFill>
                <a:srgbClr val="8EC5F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000" b="1" dirty="0">
                <a:solidFill>
                  <a:srgbClr val="8EC5F7"/>
                </a:solidFill>
                <a:latin typeface="Calibri"/>
                <a:ea typeface="Calibri"/>
                <a:cs typeface="Calibri"/>
                <a:sym typeface="Calibri"/>
              </a:rPr>
              <a:t>Подача заявки в реестр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A99AD24-BDD8-FC91-D673-149876983A6C}"/>
              </a:ext>
            </a:extLst>
          </p:cNvPr>
          <p:cNvCxnSpPr>
            <a:cxnSpLocks/>
          </p:cNvCxnSpPr>
          <p:nvPr/>
        </p:nvCxnSpPr>
        <p:spPr>
          <a:xfrm>
            <a:off x="9147877" y="4333793"/>
            <a:ext cx="723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9658E66-D168-A3D1-F816-14E92CD4B393}"/>
              </a:ext>
            </a:extLst>
          </p:cNvPr>
          <p:cNvCxnSpPr>
            <a:cxnSpLocks/>
          </p:cNvCxnSpPr>
          <p:nvPr/>
        </p:nvCxnSpPr>
        <p:spPr>
          <a:xfrm>
            <a:off x="9147877" y="4486193"/>
            <a:ext cx="723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63158A8-FA14-7444-8C7E-F101563AAD94}"/>
              </a:ext>
            </a:extLst>
          </p:cNvPr>
          <p:cNvCxnSpPr>
            <a:cxnSpLocks/>
          </p:cNvCxnSpPr>
          <p:nvPr/>
        </p:nvCxnSpPr>
        <p:spPr>
          <a:xfrm flipH="1">
            <a:off x="8948342" y="4194928"/>
            <a:ext cx="1110058" cy="4309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Google Shape;130;p15" descr="Справка">
            <a:extLst>
              <a:ext uri="{FF2B5EF4-FFF2-40B4-BE49-F238E27FC236}">
                <a16:creationId xmlns:a16="http://schemas.microsoft.com/office/drawing/2014/main" id="{7D740913-0C72-F097-F178-8F77C767D682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43516" y="3221031"/>
            <a:ext cx="798473" cy="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0;p15" descr="Справка">
            <a:extLst>
              <a:ext uri="{FF2B5EF4-FFF2-40B4-BE49-F238E27FC236}">
                <a16:creationId xmlns:a16="http://schemas.microsoft.com/office/drawing/2014/main" id="{DEBDD448-BD64-8CE1-D94F-B41C4F41E4E2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71948" y="3216379"/>
            <a:ext cx="798473" cy="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0;p15" descr="Справка">
            <a:extLst>
              <a:ext uri="{FF2B5EF4-FFF2-40B4-BE49-F238E27FC236}">
                <a16:creationId xmlns:a16="http://schemas.microsoft.com/office/drawing/2014/main" id="{2817D3C7-0E98-6CDE-6E3E-2DDAF8FB76E9}"/>
              </a:ext>
            </a:extLst>
          </p:cNvPr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2051" y="3235436"/>
            <a:ext cx="798473" cy="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81810" y="204869"/>
            <a:ext cx="9276762" cy="152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4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Контактная информация отдела </a:t>
            </a:r>
            <a:br>
              <a:rPr lang="ru-RU" sz="4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развития студенческого спорта</a:t>
            </a:r>
            <a:endParaRPr sz="1800" dirty="0"/>
          </a:p>
        </p:txBody>
      </p:sp>
      <p:sp>
        <p:nvSpPr>
          <p:cNvPr id="171" name="Google Shape;171;p19"/>
          <p:cNvSpPr txBox="1"/>
          <p:nvPr/>
        </p:nvSpPr>
        <p:spPr>
          <a:xfrm>
            <a:off x="838200" y="2579948"/>
            <a:ext cx="9133115" cy="20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13800"/>
            </a:pPr>
            <a:br>
              <a:rPr lang="ru-RU" sz="13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Телефон: +7 (495) 360-72-46 (доб. 112)</a:t>
            </a:r>
            <a:br>
              <a:rPr lang="ru-RU" sz="13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3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Электронная почта: studsport@fcomofv.ru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341</Words>
  <Application>Microsoft Office PowerPoint</Application>
  <PresentationFormat>Широкоэкранный</PresentationFormat>
  <Paragraphs>34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Алгоритм создания студенческих спортивных клубов, их регистрация на единой информационной площадке по направлению «Физическая культура и спорт в образовании» и подача заявки в Единый всероссийский перечень (реестр) студенческих спортивных клубов </vt:lpstr>
      <vt:lpstr>ДОКУМЕНТЫ, НЕОБХОДИМЫЕ ДЛЯ РЕГИСТРАЦИИ В РЕЕСТРЕ </vt:lpstr>
      <vt:lpstr>АЛГОРИТМ РЕГИСТРАЦИИ ССК В РЕЕСТРЕ</vt:lpstr>
      <vt:lpstr>ДОПУСКАЕМЫЕ ОШИБКИ ПРИ ОФОРМЛЕНИИ ЗАЯВКИ И РЕГИСТРАЦИИ</vt:lpstr>
      <vt:lpstr>Презентация PowerPoint</vt:lpstr>
      <vt:lpstr>Презентация PowerPoint</vt:lpstr>
      <vt:lpstr>Презентация PowerPoint</vt:lpstr>
      <vt:lpstr>ЧАСТО ПОСТУПАЮЩИЕ ВОПРОСЫ</vt:lpstr>
      <vt:lpstr>Контактная информация отдела  развития студенческого спорта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создания студенческих спортивных клубов, их регистрация на единой информационной площадке по направлению «Физическая культура и спорт в образовании» и подача заявки в Единый всероссийский перечень (реестр) студенческих спортивных клубов </dc:title>
  <cp:lastModifiedBy>Елизавета Солдатова</cp:lastModifiedBy>
  <cp:revision>4</cp:revision>
  <dcterms:modified xsi:type="dcterms:W3CDTF">2022-08-23T14:30:04Z</dcterms:modified>
</cp:coreProperties>
</file>