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9" r:id="rId3"/>
    <p:sldId id="281" r:id="rId4"/>
    <p:sldId id="282" r:id="rId5"/>
    <p:sldId id="283" r:id="rId6"/>
    <p:sldId id="284" r:id="rId7"/>
    <p:sldId id="286" r:id="rId8"/>
    <p:sldId id="280" r:id="rId9"/>
    <p:sldId id="261" r:id="rId10"/>
    <p:sldId id="293" r:id="rId11"/>
    <p:sldId id="294" r:id="rId12"/>
    <p:sldId id="295" r:id="rId13"/>
    <p:sldId id="296" r:id="rId14"/>
    <p:sldId id="299" r:id="rId15"/>
    <p:sldId id="300" r:id="rId16"/>
    <p:sldId id="305" r:id="rId17"/>
    <p:sldId id="301" r:id="rId18"/>
    <p:sldId id="302" r:id="rId19"/>
    <p:sldId id="303" r:id="rId20"/>
    <p:sldId id="306" r:id="rId21"/>
    <p:sldId id="307" r:id="rId22"/>
    <p:sldId id="308" r:id="rId23"/>
    <p:sldId id="310" r:id="rId24"/>
    <p:sldId id="311" r:id="rId25"/>
    <p:sldId id="312" r:id="rId26"/>
    <p:sldId id="297" r:id="rId27"/>
    <p:sldId id="298" r:id="rId28"/>
    <p:sldId id="277" r:id="rId29"/>
    <p:sldId id="291" r:id="rId30"/>
    <p:sldId id="313" r:id="rId31"/>
  </p:sldIdLst>
  <p:sldSz cx="9753600" cy="73152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Open Sans" panose="020B0606030504020204" pitchFamily="34" charset="0"/>
      <p:regular r:id="rId36"/>
      <p:bold r:id="rId37"/>
      <p:italic r:id="rId38"/>
      <p:boldItalic r:id="rId39"/>
    </p:embeddedFont>
    <p:embeddedFont>
      <p:font typeface="Open Sans Bold" panose="020B0806030504020204" charset="0"/>
      <p:bold r:id="rId40"/>
    </p:embeddedFont>
    <p:embeddedFont>
      <p:font typeface="Roboto" panose="02000000000000000000" pitchFamily="2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98" d="100"/>
          <a:sy n="98" d="100"/>
        </p:scale>
        <p:origin x="170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745270-FD6B-4566-AB38-D206787AE0AF}" type="doc">
      <dgm:prSet loTypeId="urn:microsoft.com/office/officeart/2008/layout/Lin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A2D0329-F5D4-4E61-B6B2-4BA36AEE3395}">
      <dgm:prSet phldrT="[Текст]"/>
      <dgm:spPr/>
      <dgm:t>
        <a:bodyPr/>
        <a:lstStyle/>
        <a:p>
          <a:r>
            <a:rPr lang="ru-RU" b="1" dirty="0"/>
            <a:t>Школьный</a:t>
          </a:r>
        </a:p>
        <a:p>
          <a:r>
            <a:rPr lang="ru-RU" b="1" dirty="0"/>
            <a:t>спортивный клуб </a:t>
          </a:r>
        </a:p>
      </dgm:t>
    </dgm:pt>
    <dgm:pt modelId="{D1BF7EFB-128A-453A-9052-A347EED9DFE3}" type="parTrans" cxnId="{220B036A-8C29-4A59-B3C7-C898910FFA17}">
      <dgm:prSet/>
      <dgm:spPr/>
      <dgm:t>
        <a:bodyPr/>
        <a:lstStyle/>
        <a:p>
          <a:endParaRPr lang="ru-RU"/>
        </a:p>
      </dgm:t>
    </dgm:pt>
    <dgm:pt modelId="{F53F2C1B-2EC2-42D3-BD4F-A07C5DA8255A}" type="sibTrans" cxnId="{220B036A-8C29-4A59-B3C7-C898910FFA17}">
      <dgm:prSet/>
      <dgm:spPr/>
      <dgm:t>
        <a:bodyPr/>
        <a:lstStyle/>
        <a:p>
          <a:endParaRPr lang="ru-RU"/>
        </a:p>
      </dgm:t>
    </dgm:pt>
    <dgm:pt modelId="{80C4B694-710D-4F39-881C-8B7F197BB456}">
      <dgm:prSet phldrT="[Текст]" custT="1"/>
      <dgm:spPr/>
      <dgm:t>
        <a:bodyPr/>
        <a:lstStyle/>
        <a:p>
          <a:r>
            <a:rPr lang="ru-RU" sz="1800" dirty="0"/>
            <a:t>Через личный кабинет подает заявку</a:t>
          </a:r>
        </a:p>
      </dgm:t>
    </dgm:pt>
    <dgm:pt modelId="{660EDFC3-3709-46BF-8670-7FDAF3CA239F}" type="parTrans" cxnId="{7E6538B1-9219-4A27-8529-1FE35A775B80}">
      <dgm:prSet/>
      <dgm:spPr/>
      <dgm:t>
        <a:bodyPr/>
        <a:lstStyle/>
        <a:p>
          <a:endParaRPr lang="ru-RU"/>
        </a:p>
      </dgm:t>
    </dgm:pt>
    <dgm:pt modelId="{F27333B2-9A19-49B1-A5A5-8C5D9152D435}" type="sibTrans" cxnId="{7E6538B1-9219-4A27-8529-1FE35A775B80}">
      <dgm:prSet/>
      <dgm:spPr/>
      <dgm:t>
        <a:bodyPr/>
        <a:lstStyle/>
        <a:p>
          <a:endParaRPr lang="ru-RU"/>
        </a:p>
      </dgm:t>
    </dgm:pt>
    <dgm:pt modelId="{AF6600E7-45A3-43F4-BC76-32F148CC7C7B}">
      <dgm:prSet phldrT="[Текст]"/>
      <dgm:spPr/>
      <dgm:t>
        <a:bodyPr/>
        <a:lstStyle/>
        <a:p>
          <a:r>
            <a:rPr lang="ru-RU" b="1" dirty="0"/>
            <a:t>Региональный </a:t>
          </a:r>
        </a:p>
        <a:p>
          <a:r>
            <a:rPr lang="ru-RU" b="1" dirty="0"/>
            <a:t>координатор</a:t>
          </a:r>
        </a:p>
      </dgm:t>
    </dgm:pt>
    <dgm:pt modelId="{B68945CD-B3D1-4B7B-BDE5-C8EC5AEDEF1E}" type="parTrans" cxnId="{9D05A2E2-1978-4916-B161-3C18834068BA}">
      <dgm:prSet/>
      <dgm:spPr/>
      <dgm:t>
        <a:bodyPr/>
        <a:lstStyle/>
        <a:p>
          <a:endParaRPr lang="ru-RU"/>
        </a:p>
      </dgm:t>
    </dgm:pt>
    <dgm:pt modelId="{987E9973-9FC9-4AC7-9544-19DF7F87EF3F}" type="sibTrans" cxnId="{9D05A2E2-1978-4916-B161-3C18834068BA}">
      <dgm:prSet/>
      <dgm:spPr/>
      <dgm:t>
        <a:bodyPr/>
        <a:lstStyle/>
        <a:p>
          <a:endParaRPr lang="ru-RU"/>
        </a:p>
      </dgm:t>
    </dgm:pt>
    <dgm:pt modelId="{C1E16350-1DA3-44F8-951C-E0BDED1A08A5}">
      <dgm:prSet phldrT="[Текст]" custT="1"/>
      <dgm:spPr/>
      <dgm:t>
        <a:bodyPr/>
        <a:lstStyle/>
        <a:p>
          <a:pPr algn="l"/>
          <a:r>
            <a:rPr lang="ru-RU" sz="1800" dirty="0"/>
            <a:t>Через систему Мониторинга проверяет заявки</a:t>
          </a:r>
        </a:p>
        <a:p>
          <a:pPr algn="l"/>
          <a:r>
            <a:rPr lang="ru-RU" sz="1800" dirty="0"/>
            <a:t>Информирует  ШСК о замечаниях</a:t>
          </a:r>
        </a:p>
        <a:p>
          <a:pPr algn="l"/>
          <a:r>
            <a:rPr lang="ru-RU" sz="1800" dirty="0">
              <a:latin typeface="+mn-lt"/>
            </a:rPr>
            <a:t>Подтверждает готовность о включении ШСК  в </a:t>
          </a:r>
          <a:r>
            <a:rPr lang="ru-RU" sz="1800" dirty="0">
              <a:ln w="0"/>
              <a:solidFill>
                <a:srgbClr val="BF3C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cs typeface="Times New Roman" panose="02020603050405020304" pitchFamily="18" charset="0"/>
            </a:rPr>
            <a:t>Единый перечень (реестр) ШСК</a:t>
          </a:r>
          <a:r>
            <a:rPr lang="ru-RU" sz="1800" dirty="0">
              <a:solidFill>
                <a:srgbClr val="BF3C48"/>
              </a:solidFill>
              <a:latin typeface="+mn-lt"/>
            </a:rPr>
            <a:t> </a:t>
          </a:r>
        </a:p>
      </dgm:t>
    </dgm:pt>
    <dgm:pt modelId="{7B870336-84BF-4EF1-BA88-E0DD3BFF8F18}" type="parTrans" cxnId="{9AE1C4B5-60D7-4345-8F86-22017CB2D255}">
      <dgm:prSet/>
      <dgm:spPr/>
      <dgm:t>
        <a:bodyPr/>
        <a:lstStyle/>
        <a:p>
          <a:endParaRPr lang="ru-RU"/>
        </a:p>
      </dgm:t>
    </dgm:pt>
    <dgm:pt modelId="{657C508F-FFDA-41D9-8895-66B2AE3F30E7}" type="sibTrans" cxnId="{9AE1C4B5-60D7-4345-8F86-22017CB2D255}">
      <dgm:prSet/>
      <dgm:spPr/>
      <dgm:t>
        <a:bodyPr/>
        <a:lstStyle/>
        <a:p>
          <a:endParaRPr lang="ru-RU"/>
        </a:p>
      </dgm:t>
    </dgm:pt>
    <dgm:pt modelId="{4F603C64-7BD6-4B18-8828-523495206843}">
      <dgm:prSet phldrT="[Текст]"/>
      <dgm:spPr/>
      <dgm:t>
        <a:bodyPr/>
        <a:lstStyle/>
        <a:p>
          <a:r>
            <a:rPr lang="ru-RU" b="1" dirty="0"/>
            <a:t>Федеральный координатор</a:t>
          </a:r>
        </a:p>
        <a:p>
          <a:r>
            <a:rPr lang="ru-RU" b="1" dirty="0"/>
            <a:t>ФГБУ ФЦОМОФВ </a:t>
          </a:r>
        </a:p>
        <a:p>
          <a:endParaRPr lang="ru-RU" dirty="0"/>
        </a:p>
      </dgm:t>
    </dgm:pt>
    <dgm:pt modelId="{F5CA09A1-282C-455F-8ED6-314C2AB910CE}" type="parTrans" cxnId="{6AE6C070-653C-4080-B70C-7E7E3AFF5F70}">
      <dgm:prSet/>
      <dgm:spPr/>
      <dgm:t>
        <a:bodyPr/>
        <a:lstStyle/>
        <a:p>
          <a:endParaRPr lang="ru-RU"/>
        </a:p>
      </dgm:t>
    </dgm:pt>
    <dgm:pt modelId="{C14567F8-3B0A-4C11-B18D-733D31542F2A}" type="sibTrans" cxnId="{6AE6C070-653C-4080-B70C-7E7E3AFF5F70}">
      <dgm:prSet/>
      <dgm:spPr/>
      <dgm:t>
        <a:bodyPr/>
        <a:lstStyle/>
        <a:p>
          <a:endParaRPr lang="ru-RU"/>
        </a:p>
      </dgm:t>
    </dgm:pt>
    <dgm:pt modelId="{8DE80969-840F-46D6-95D6-ECA0943A4949}">
      <dgm:prSet phldrT="[Текст]"/>
      <dgm:spPr/>
      <dgm:t>
        <a:bodyPr/>
        <a:lstStyle/>
        <a:p>
          <a:r>
            <a:rPr lang="ru-RU" dirty="0"/>
            <a:t>Проверяет заявки  проверенные </a:t>
          </a:r>
          <a:r>
            <a:rPr lang="ru-RU" i="0" dirty="0"/>
            <a:t>региональным координатором</a:t>
          </a:r>
        </a:p>
        <a:p>
          <a:r>
            <a:rPr lang="ru-RU" dirty="0">
              <a:latin typeface="+mn-lt"/>
            </a:rPr>
            <a:t>Включает  ШСК в </a:t>
          </a:r>
          <a:r>
            <a:rPr lang="ru-RU" dirty="0">
              <a:ln w="0"/>
              <a:solidFill>
                <a:srgbClr val="BF3C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cs typeface="Times New Roman" panose="02020603050405020304" pitchFamily="18" charset="0"/>
            </a:rPr>
            <a:t>Единый перечень (реестр) ШСК</a:t>
          </a:r>
          <a:r>
            <a:rPr lang="ru-RU" dirty="0">
              <a:solidFill>
                <a:srgbClr val="BF3C48"/>
              </a:solidFill>
              <a:latin typeface="+mn-lt"/>
            </a:rPr>
            <a:t> </a:t>
          </a:r>
        </a:p>
        <a:p>
          <a:r>
            <a:rPr lang="ru-RU" dirty="0">
              <a:ln w="0"/>
              <a:solidFill>
                <a:srgbClr val="BF3C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cs typeface="Times New Roman" panose="02020603050405020304" pitchFamily="18" charset="0"/>
            </a:rPr>
            <a:t>Выдает Свидетельство</a:t>
          </a:r>
          <a:endParaRPr lang="ru-RU" dirty="0">
            <a:solidFill>
              <a:srgbClr val="BF3C48"/>
            </a:solidFill>
            <a:latin typeface="+mn-lt"/>
          </a:endParaRPr>
        </a:p>
      </dgm:t>
    </dgm:pt>
    <dgm:pt modelId="{C11E7E48-6D0E-40B3-8BE3-7161584D631B}" type="parTrans" cxnId="{9D837EF4-25CD-4A11-97CF-530BE3825951}">
      <dgm:prSet/>
      <dgm:spPr/>
      <dgm:t>
        <a:bodyPr/>
        <a:lstStyle/>
        <a:p>
          <a:endParaRPr lang="ru-RU"/>
        </a:p>
      </dgm:t>
    </dgm:pt>
    <dgm:pt modelId="{D408D9AF-139A-43FF-A750-ACCCF2326BE2}" type="sibTrans" cxnId="{9D837EF4-25CD-4A11-97CF-530BE3825951}">
      <dgm:prSet/>
      <dgm:spPr/>
      <dgm:t>
        <a:bodyPr/>
        <a:lstStyle/>
        <a:p>
          <a:endParaRPr lang="ru-RU"/>
        </a:p>
      </dgm:t>
    </dgm:pt>
    <dgm:pt modelId="{A0853B0C-109F-4879-90BD-014AE3226B8D}" type="pres">
      <dgm:prSet presAssocID="{A5745270-FD6B-4566-AB38-D206787AE0AF}" presName="vert0" presStyleCnt="0">
        <dgm:presLayoutVars>
          <dgm:dir/>
          <dgm:animOne val="branch"/>
          <dgm:animLvl val="lvl"/>
        </dgm:presLayoutVars>
      </dgm:prSet>
      <dgm:spPr/>
    </dgm:pt>
    <dgm:pt modelId="{28A3BE18-D3F3-4D3F-8F6A-E7575B37796C}" type="pres">
      <dgm:prSet presAssocID="{EA2D0329-F5D4-4E61-B6B2-4BA36AEE3395}" presName="thickLine" presStyleLbl="alignNode1" presStyleIdx="0" presStyleCnt="3"/>
      <dgm:spPr/>
    </dgm:pt>
    <dgm:pt modelId="{36A3608C-6C6D-48F8-AC05-E324DF91C643}" type="pres">
      <dgm:prSet presAssocID="{EA2D0329-F5D4-4E61-B6B2-4BA36AEE3395}" presName="horz1" presStyleCnt="0"/>
      <dgm:spPr/>
    </dgm:pt>
    <dgm:pt modelId="{434FFB44-BE91-4772-964C-58ECAA9322A1}" type="pres">
      <dgm:prSet presAssocID="{EA2D0329-F5D4-4E61-B6B2-4BA36AEE3395}" presName="tx1" presStyleLbl="revTx" presStyleIdx="0" presStyleCnt="6"/>
      <dgm:spPr/>
    </dgm:pt>
    <dgm:pt modelId="{683E4472-17D5-4C1B-80D6-8D4A1840039F}" type="pres">
      <dgm:prSet presAssocID="{EA2D0329-F5D4-4E61-B6B2-4BA36AEE3395}" presName="vert1" presStyleCnt="0"/>
      <dgm:spPr/>
    </dgm:pt>
    <dgm:pt modelId="{AFB37FBB-FB0F-4A14-894C-8D1ADBE570A1}" type="pres">
      <dgm:prSet presAssocID="{80C4B694-710D-4F39-881C-8B7F197BB456}" presName="vertSpace2a" presStyleCnt="0"/>
      <dgm:spPr/>
    </dgm:pt>
    <dgm:pt modelId="{3CD290CB-FDF9-4FAC-8A65-18D232FF9578}" type="pres">
      <dgm:prSet presAssocID="{80C4B694-710D-4F39-881C-8B7F197BB456}" presName="horz2" presStyleCnt="0"/>
      <dgm:spPr/>
    </dgm:pt>
    <dgm:pt modelId="{052862C8-F82C-498B-B6CD-A87DFE3ECBAA}" type="pres">
      <dgm:prSet presAssocID="{80C4B694-710D-4F39-881C-8B7F197BB456}" presName="horzSpace2" presStyleCnt="0"/>
      <dgm:spPr/>
    </dgm:pt>
    <dgm:pt modelId="{49B7ED36-3DE0-4767-8D84-2055DDA824B0}" type="pres">
      <dgm:prSet presAssocID="{80C4B694-710D-4F39-881C-8B7F197BB456}" presName="tx2" presStyleLbl="revTx" presStyleIdx="1" presStyleCnt="6"/>
      <dgm:spPr/>
    </dgm:pt>
    <dgm:pt modelId="{1427052F-9E18-48A9-BBA8-A503840B9252}" type="pres">
      <dgm:prSet presAssocID="{80C4B694-710D-4F39-881C-8B7F197BB456}" presName="vert2" presStyleCnt="0"/>
      <dgm:spPr/>
    </dgm:pt>
    <dgm:pt modelId="{B9D1F51D-7279-4FEF-ADDD-5953E2167EA1}" type="pres">
      <dgm:prSet presAssocID="{80C4B694-710D-4F39-881C-8B7F197BB456}" presName="thinLine2b" presStyleLbl="callout" presStyleIdx="0" presStyleCnt="3"/>
      <dgm:spPr/>
    </dgm:pt>
    <dgm:pt modelId="{1F04AB1C-3CE2-4E1C-87CD-C9E1B8C08E74}" type="pres">
      <dgm:prSet presAssocID="{80C4B694-710D-4F39-881C-8B7F197BB456}" presName="vertSpace2b" presStyleCnt="0"/>
      <dgm:spPr/>
    </dgm:pt>
    <dgm:pt modelId="{7A3FBCBE-F64F-4200-BEE0-3A41FCF1927D}" type="pres">
      <dgm:prSet presAssocID="{AF6600E7-45A3-43F4-BC76-32F148CC7C7B}" presName="thickLine" presStyleLbl="alignNode1" presStyleIdx="1" presStyleCnt="3"/>
      <dgm:spPr/>
    </dgm:pt>
    <dgm:pt modelId="{F1D0910B-22BA-40B5-981F-5CFEB07353A9}" type="pres">
      <dgm:prSet presAssocID="{AF6600E7-45A3-43F4-BC76-32F148CC7C7B}" presName="horz1" presStyleCnt="0"/>
      <dgm:spPr/>
    </dgm:pt>
    <dgm:pt modelId="{D56A7261-F704-408A-B690-9BB549FA9EBD}" type="pres">
      <dgm:prSet presAssocID="{AF6600E7-45A3-43F4-BC76-32F148CC7C7B}" presName="tx1" presStyleLbl="revTx" presStyleIdx="2" presStyleCnt="6"/>
      <dgm:spPr/>
    </dgm:pt>
    <dgm:pt modelId="{E119CFC5-E068-473E-8F5D-249D59396E50}" type="pres">
      <dgm:prSet presAssocID="{AF6600E7-45A3-43F4-BC76-32F148CC7C7B}" presName="vert1" presStyleCnt="0"/>
      <dgm:spPr/>
    </dgm:pt>
    <dgm:pt modelId="{1B259C4D-B85A-4335-9D37-01DF5CD5DE88}" type="pres">
      <dgm:prSet presAssocID="{C1E16350-1DA3-44F8-951C-E0BDED1A08A5}" presName="vertSpace2a" presStyleCnt="0"/>
      <dgm:spPr/>
    </dgm:pt>
    <dgm:pt modelId="{91289511-7C44-45E6-B66B-8916ED4D6CAF}" type="pres">
      <dgm:prSet presAssocID="{C1E16350-1DA3-44F8-951C-E0BDED1A08A5}" presName="horz2" presStyleCnt="0"/>
      <dgm:spPr/>
    </dgm:pt>
    <dgm:pt modelId="{FF79981B-EB4F-49FE-853E-1CBC05C69B74}" type="pres">
      <dgm:prSet presAssocID="{C1E16350-1DA3-44F8-951C-E0BDED1A08A5}" presName="horzSpace2" presStyleCnt="0"/>
      <dgm:spPr/>
    </dgm:pt>
    <dgm:pt modelId="{BB52C020-1056-48C2-BA2B-8D690344051B}" type="pres">
      <dgm:prSet presAssocID="{C1E16350-1DA3-44F8-951C-E0BDED1A08A5}" presName="tx2" presStyleLbl="revTx" presStyleIdx="3" presStyleCnt="6"/>
      <dgm:spPr/>
    </dgm:pt>
    <dgm:pt modelId="{25FDB6FF-5462-4E9A-A3D2-0979D35FF548}" type="pres">
      <dgm:prSet presAssocID="{C1E16350-1DA3-44F8-951C-E0BDED1A08A5}" presName="vert2" presStyleCnt="0"/>
      <dgm:spPr/>
    </dgm:pt>
    <dgm:pt modelId="{0A06BC4A-2A83-48CA-89DE-ADBA8159BA37}" type="pres">
      <dgm:prSet presAssocID="{C1E16350-1DA3-44F8-951C-E0BDED1A08A5}" presName="thinLine2b" presStyleLbl="callout" presStyleIdx="1" presStyleCnt="3"/>
      <dgm:spPr/>
    </dgm:pt>
    <dgm:pt modelId="{78159C18-A86D-443C-9217-9FEEE6C22644}" type="pres">
      <dgm:prSet presAssocID="{C1E16350-1DA3-44F8-951C-E0BDED1A08A5}" presName="vertSpace2b" presStyleCnt="0"/>
      <dgm:spPr/>
    </dgm:pt>
    <dgm:pt modelId="{93CB73FE-0E84-4DF3-90C8-B8CC9569B0F2}" type="pres">
      <dgm:prSet presAssocID="{4F603C64-7BD6-4B18-8828-523495206843}" presName="thickLine" presStyleLbl="alignNode1" presStyleIdx="2" presStyleCnt="3"/>
      <dgm:spPr/>
    </dgm:pt>
    <dgm:pt modelId="{3ECA2C9D-D89F-49C2-BB91-7BD6E1BB2425}" type="pres">
      <dgm:prSet presAssocID="{4F603C64-7BD6-4B18-8828-523495206843}" presName="horz1" presStyleCnt="0"/>
      <dgm:spPr/>
    </dgm:pt>
    <dgm:pt modelId="{5654EAB0-8800-4562-B340-7A0E134D4921}" type="pres">
      <dgm:prSet presAssocID="{4F603C64-7BD6-4B18-8828-523495206843}" presName="tx1" presStyleLbl="revTx" presStyleIdx="4" presStyleCnt="6"/>
      <dgm:spPr/>
    </dgm:pt>
    <dgm:pt modelId="{4BBC71BD-1943-41D7-970B-D20F81669A0B}" type="pres">
      <dgm:prSet presAssocID="{4F603C64-7BD6-4B18-8828-523495206843}" presName="vert1" presStyleCnt="0"/>
      <dgm:spPr/>
    </dgm:pt>
    <dgm:pt modelId="{A21A5223-6303-4A27-83EF-20024DB297FB}" type="pres">
      <dgm:prSet presAssocID="{8DE80969-840F-46D6-95D6-ECA0943A4949}" presName="vertSpace2a" presStyleCnt="0"/>
      <dgm:spPr/>
    </dgm:pt>
    <dgm:pt modelId="{7DBA9C79-5CE8-4794-BC95-CBCDBF117AD9}" type="pres">
      <dgm:prSet presAssocID="{8DE80969-840F-46D6-95D6-ECA0943A4949}" presName="horz2" presStyleCnt="0"/>
      <dgm:spPr/>
    </dgm:pt>
    <dgm:pt modelId="{1F29BF3B-81D5-40E4-A70B-9387CF339180}" type="pres">
      <dgm:prSet presAssocID="{8DE80969-840F-46D6-95D6-ECA0943A4949}" presName="horzSpace2" presStyleCnt="0"/>
      <dgm:spPr/>
    </dgm:pt>
    <dgm:pt modelId="{B84A8C9E-DC52-40D4-820A-FD57E3EAE416}" type="pres">
      <dgm:prSet presAssocID="{8DE80969-840F-46D6-95D6-ECA0943A4949}" presName="tx2" presStyleLbl="revTx" presStyleIdx="5" presStyleCnt="6"/>
      <dgm:spPr/>
    </dgm:pt>
    <dgm:pt modelId="{E2C9FF10-0618-4797-9C34-FFEC65A6D19B}" type="pres">
      <dgm:prSet presAssocID="{8DE80969-840F-46D6-95D6-ECA0943A4949}" presName="vert2" presStyleCnt="0"/>
      <dgm:spPr/>
    </dgm:pt>
    <dgm:pt modelId="{273E17BB-A56B-4D12-B06D-A35FC88889A6}" type="pres">
      <dgm:prSet presAssocID="{8DE80969-840F-46D6-95D6-ECA0943A4949}" presName="thinLine2b" presStyleLbl="callout" presStyleIdx="2" presStyleCnt="3"/>
      <dgm:spPr/>
    </dgm:pt>
    <dgm:pt modelId="{185428AE-D885-42B2-B71D-641CFA4D7C97}" type="pres">
      <dgm:prSet presAssocID="{8DE80969-840F-46D6-95D6-ECA0943A4949}" presName="vertSpace2b" presStyleCnt="0"/>
      <dgm:spPr/>
    </dgm:pt>
  </dgm:ptLst>
  <dgm:cxnLst>
    <dgm:cxn modelId="{A44D2512-64E4-462D-BAEA-75C5D41971CB}" type="presOf" srcId="{AF6600E7-45A3-43F4-BC76-32F148CC7C7B}" destId="{D56A7261-F704-408A-B690-9BB549FA9EBD}" srcOrd="0" destOrd="0" presId="urn:microsoft.com/office/officeart/2008/layout/LinedList"/>
    <dgm:cxn modelId="{D95D1E3A-924F-4022-985D-8B6F72D3568A}" type="presOf" srcId="{C1E16350-1DA3-44F8-951C-E0BDED1A08A5}" destId="{BB52C020-1056-48C2-BA2B-8D690344051B}" srcOrd="0" destOrd="0" presId="urn:microsoft.com/office/officeart/2008/layout/LinedList"/>
    <dgm:cxn modelId="{220B036A-8C29-4A59-B3C7-C898910FFA17}" srcId="{A5745270-FD6B-4566-AB38-D206787AE0AF}" destId="{EA2D0329-F5D4-4E61-B6B2-4BA36AEE3395}" srcOrd="0" destOrd="0" parTransId="{D1BF7EFB-128A-453A-9052-A347EED9DFE3}" sibTransId="{F53F2C1B-2EC2-42D3-BD4F-A07C5DA8255A}"/>
    <dgm:cxn modelId="{6AE6C070-653C-4080-B70C-7E7E3AFF5F70}" srcId="{A5745270-FD6B-4566-AB38-D206787AE0AF}" destId="{4F603C64-7BD6-4B18-8828-523495206843}" srcOrd="2" destOrd="0" parTransId="{F5CA09A1-282C-455F-8ED6-314C2AB910CE}" sibTransId="{C14567F8-3B0A-4C11-B18D-733D31542F2A}"/>
    <dgm:cxn modelId="{35C0EE83-0E8E-496D-BB53-70146E4E9ED1}" type="presOf" srcId="{8DE80969-840F-46D6-95D6-ECA0943A4949}" destId="{B84A8C9E-DC52-40D4-820A-FD57E3EAE416}" srcOrd="0" destOrd="0" presId="urn:microsoft.com/office/officeart/2008/layout/LinedList"/>
    <dgm:cxn modelId="{BEFB9595-648A-4ECD-BFC6-76BA31F3D3F7}" type="presOf" srcId="{EA2D0329-F5D4-4E61-B6B2-4BA36AEE3395}" destId="{434FFB44-BE91-4772-964C-58ECAA9322A1}" srcOrd="0" destOrd="0" presId="urn:microsoft.com/office/officeart/2008/layout/LinedList"/>
    <dgm:cxn modelId="{7E6538B1-9219-4A27-8529-1FE35A775B80}" srcId="{EA2D0329-F5D4-4E61-B6B2-4BA36AEE3395}" destId="{80C4B694-710D-4F39-881C-8B7F197BB456}" srcOrd="0" destOrd="0" parTransId="{660EDFC3-3709-46BF-8670-7FDAF3CA239F}" sibTransId="{F27333B2-9A19-49B1-A5A5-8C5D9152D435}"/>
    <dgm:cxn modelId="{9AE1C4B5-60D7-4345-8F86-22017CB2D255}" srcId="{AF6600E7-45A3-43F4-BC76-32F148CC7C7B}" destId="{C1E16350-1DA3-44F8-951C-E0BDED1A08A5}" srcOrd="0" destOrd="0" parTransId="{7B870336-84BF-4EF1-BA88-E0DD3BFF8F18}" sibTransId="{657C508F-FFDA-41D9-8895-66B2AE3F30E7}"/>
    <dgm:cxn modelId="{2949AEBA-7863-437F-94C0-DD427ACA20A1}" type="presOf" srcId="{80C4B694-710D-4F39-881C-8B7F197BB456}" destId="{49B7ED36-3DE0-4767-8D84-2055DDA824B0}" srcOrd="0" destOrd="0" presId="urn:microsoft.com/office/officeart/2008/layout/LinedList"/>
    <dgm:cxn modelId="{C9154CC2-1D4A-462A-8B6C-5C03A63305C9}" type="presOf" srcId="{4F603C64-7BD6-4B18-8828-523495206843}" destId="{5654EAB0-8800-4562-B340-7A0E134D4921}" srcOrd="0" destOrd="0" presId="urn:microsoft.com/office/officeart/2008/layout/LinedList"/>
    <dgm:cxn modelId="{9D05A2E2-1978-4916-B161-3C18834068BA}" srcId="{A5745270-FD6B-4566-AB38-D206787AE0AF}" destId="{AF6600E7-45A3-43F4-BC76-32F148CC7C7B}" srcOrd="1" destOrd="0" parTransId="{B68945CD-B3D1-4B7B-BDE5-C8EC5AEDEF1E}" sibTransId="{987E9973-9FC9-4AC7-9544-19DF7F87EF3F}"/>
    <dgm:cxn modelId="{9D837EF4-25CD-4A11-97CF-530BE3825951}" srcId="{4F603C64-7BD6-4B18-8828-523495206843}" destId="{8DE80969-840F-46D6-95D6-ECA0943A4949}" srcOrd="0" destOrd="0" parTransId="{C11E7E48-6D0E-40B3-8BE3-7161584D631B}" sibTransId="{D408D9AF-139A-43FF-A750-ACCCF2326BE2}"/>
    <dgm:cxn modelId="{8C3EDCFA-BFD3-418B-BFFB-E7D4FE4CF1F2}" type="presOf" srcId="{A5745270-FD6B-4566-AB38-D206787AE0AF}" destId="{A0853B0C-109F-4879-90BD-014AE3226B8D}" srcOrd="0" destOrd="0" presId="urn:microsoft.com/office/officeart/2008/layout/LinedList"/>
    <dgm:cxn modelId="{EC94F032-0A4A-46E9-A44A-9FDF39908887}" type="presParOf" srcId="{A0853B0C-109F-4879-90BD-014AE3226B8D}" destId="{28A3BE18-D3F3-4D3F-8F6A-E7575B37796C}" srcOrd="0" destOrd="0" presId="urn:microsoft.com/office/officeart/2008/layout/LinedList"/>
    <dgm:cxn modelId="{8EC50102-6F8B-456A-98EB-0945CB65953C}" type="presParOf" srcId="{A0853B0C-109F-4879-90BD-014AE3226B8D}" destId="{36A3608C-6C6D-48F8-AC05-E324DF91C643}" srcOrd="1" destOrd="0" presId="urn:microsoft.com/office/officeart/2008/layout/LinedList"/>
    <dgm:cxn modelId="{94DB91F5-E2F9-45C2-B389-FF872D89B64F}" type="presParOf" srcId="{36A3608C-6C6D-48F8-AC05-E324DF91C643}" destId="{434FFB44-BE91-4772-964C-58ECAA9322A1}" srcOrd="0" destOrd="0" presId="urn:microsoft.com/office/officeart/2008/layout/LinedList"/>
    <dgm:cxn modelId="{6A620152-8485-4482-8733-81D89D6529CC}" type="presParOf" srcId="{36A3608C-6C6D-48F8-AC05-E324DF91C643}" destId="{683E4472-17D5-4C1B-80D6-8D4A1840039F}" srcOrd="1" destOrd="0" presId="urn:microsoft.com/office/officeart/2008/layout/LinedList"/>
    <dgm:cxn modelId="{C8A61A36-9811-4A2C-9650-7250A730F44E}" type="presParOf" srcId="{683E4472-17D5-4C1B-80D6-8D4A1840039F}" destId="{AFB37FBB-FB0F-4A14-894C-8D1ADBE570A1}" srcOrd="0" destOrd="0" presId="urn:microsoft.com/office/officeart/2008/layout/LinedList"/>
    <dgm:cxn modelId="{46614AB6-D695-46B2-B11F-499990E47B0E}" type="presParOf" srcId="{683E4472-17D5-4C1B-80D6-8D4A1840039F}" destId="{3CD290CB-FDF9-4FAC-8A65-18D232FF9578}" srcOrd="1" destOrd="0" presId="urn:microsoft.com/office/officeart/2008/layout/LinedList"/>
    <dgm:cxn modelId="{73EF34A6-BA8F-4640-9C7A-B62A11420060}" type="presParOf" srcId="{3CD290CB-FDF9-4FAC-8A65-18D232FF9578}" destId="{052862C8-F82C-498B-B6CD-A87DFE3ECBAA}" srcOrd="0" destOrd="0" presId="urn:microsoft.com/office/officeart/2008/layout/LinedList"/>
    <dgm:cxn modelId="{F272F00A-DBA2-4C82-8D2A-E91B7CF62BB5}" type="presParOf" srcId="{3CD290CB-FDF9-4FAC-8A65-18D232FF9578}" destId="{49B7ED36-3DE0-4767-8D84-2055DDA824B0}" srcOrd="1" destOrd="0" presId="urn:microsoft.com/office/officeart/2008/layout/LinedList"/>
    <dgm:cxn modelId="{D59E62F7-7A3A-43B5-8D28-F7E9B8CF896F}" type="presParOf" srcId="{3CD290CB-FDF9-4FAC-8A65-18D232FF9578}" destId="{1427052F-9E18-48A9-BBA8-A503840B9252}" srcOrd="2" destOrd="0" presId="urn:microsoft.com/office/officeart/2008/layout/LinedList"/>
    <dgm:cxn modelId="{778368ED-E363-46CA-8339-68D9BC9E9645}" type="presParOf" srcId="{683E4472-17D5-4C1B-80D6-8D4A1840039F}" destId="{B9D1F51D-7279-4FEF-ADDD-5953E2167EA1}" srcOrd="2" destOrd="0" presId="urn:microsoft.com/office/officeart/2008/layout/LinedList"/>
    <dgm:cxn modelId="{71F854EE-3713-4B04-A51E-06A0F0699F5C}" type="presParOf" srcId="{683E4472-17D5-4C1B-80D6-8D4A1840039F}" destId="{1F04AB1C-3CE2-4E1C-87CD-C9E1B8C08E74}" srcOrd="3" destOrd="0" presId="urn:microsoft.com/office/officeart/2008/layout/LinedList"/>
    <dgm:cxn modelId="{8CDED6BA-DAC1-48A4-9BEB-6D43F8B32411}" type="presParOf" srcId="{A0853B0C-109F-4879-90BD-014AE3226B8D}" destId="{7A3FBCBE-F64F-4200-BEE0-3A41FCF1927D}" srcOrd="2" destOrd="0" presId="urn:microsoft.com/office/officeart/2008/layout/LinedList"/>
    <dgm:cxn modelId="{650CBD8E-0073-427F-8F7A-EC213A3A542C}" type="presParOf" srcId="{A0853B0C-109F-4879-90BD-014AE3226B8D}" destId="{F1D0910B-22BA-40B5-981F-5CFEB07353A9}" srcOrd="3" destOrd="0" presId="urn:microsoft.com/office/officeart/2008/layout/LinedList"/>
    <dgm:cxn modelId="{DECCE522-9957-4264-925C-31049051594F}" type="presParOf" srcId="{F1D0910B-22BA-40B5-981F-5CFEB07353A9}" destId="{D56A7261-F704-408A-B690-9BB549FA9EBD}" srcOrd="0" destOrd="0" presId="urn:microsoft.com/office/officeart/2008/layout/LinedList"/>
    <dgm:cxn modelId="{C21D5B27-C241-4370-9648-E211247CE9E5}" type="presParOf" srcId="{F1D0910B-22BA-40B5-981F-5CFEB07353A9}" destId="{E119CFC5-E068-473E-8F5D-249D59396E50}" srcOrd="1" destOrd="0" presId="urn:microsoft.com/office/officeart/2008/layout/LinedList"/>
    <dgm:cxn modelId="{CB28525C-8EDB-47D7-BDE7-9D8772BA706F}" type="presParOf" srcId="{E119CFC5-E068-473E-8F5D-249D59396E50}" destId="{1B259C4D-B85A-4335-9D37-01DF5CD5DE88}" srcOrd="0" destOrd="0" presId="urn:microsoft.com/office/officeart/2008/layout/LinedList"/>
    <dgm:cxn modelId="{095516AE-0C24-403E-A054-72CD6AD172F1}" type="presParOf" srcId="{E119CFC5-E068-473E-8F5D-249D59396E50}" destId="{91289511-7C44-45E6-B66B-8916ED4D6CAF}" srcOrd="1" destOrd="0" presId="urn:microsoft.com/office/officeart/2008/layout/LinedList"/>
    <dgm:cxn modelId="{BFB2D7DC-76D6-4150-946B-466C159600D3}" type="presParOf" srcId="{91289511-7C44-45E6-B66B-8916ED4D6CAF}" destId="{FF79981B-EB4F-49FE-853E-1CBC05C69B74}" srcOrd="0" destOrd="0" presId="urn:microsoft.com/office/officeart/2008/layout/LinedList"/>
    <dgm:cxn modelId="{D933F20A-3F5B-4DDF-A8EE-3EAD90C961A2}" type="presParOf" srcId="{91289511-7C44-45E6-B66B-8916ED4D6CAF}" destId="{BB52C020-1056-48C2-BA2B-8D690344051B}" srcOrd="1" destOrd="0" presId="urn:microsoft.com/office/officeart/2008/layout/LinedList"/>
    <dgm:cxn modelId="{EA22FC27-E2F1-499A-B3CD-22355E2518AE}" type="presParOf" srcId="{91289511-7C44-45E6-B66B-8916ED4D6CAF}" destId="{25FDB6FF-5462-4E9A-A3D2-0979D35FF548}" srcOrd="2" destOrd="0" presId="urn:microsoft.com/office/officeart/2008/layout/LinedList"/>
    <dgm:cxn modelId="{6EDECF56-AA74-4AF7-8046-BF8F0F9C11CB}" type="presParOf" srcId="{E119CFC5-E068-473E-8F5D-249D59396E50}" destId="{0A06BC4A-2A83-48CA-89DE-ADBA8159BA37}" srcOrd="2" destOrd="0" presId="urn:microsoft.com/office/officeart/2008/layout/LinedList"/>
    <dgm:cxn modelId="{A2DD621D-08AA-48FC-85DF-29267C80CFB4}" type="presParOf" srcId="{E119CFC5-E068-473E-8F5D-249D59396E50}" destId="{78159C18-A86D-443C-9217-9FEEE6C22644}" srcOrd="3" destOrd="0" presId="urn:microsoft.com/office/officeart/2008/layout/LinedList"/>
    <dgm:cxn modelId="{301F5909-806E-43B7-85F2-B587AC152A34}" type="presParOf" srcId="{A0853B0C-109F-4879-90BD-014AE3226B8D}" destId="{93CB73FE-0E84-4DF3-90C8-B8CC9569B0F2}" srcOrd="4" destOrd="0" presId="urn:microsoft.com/office/officeart/2008/layout/LinedList"/>
    <dgm:cxn modelId="{04D1CAB4-EF23-47DC-9031-2010AFFF7E11}" type="presParOf" srcId="{A0853B0C-109F-4879-90BD-014AE3226B8D}" destId="{3ECA2C9D-D89F-49C2-BB91-7BD6E1BB2425}" srcOrd="5" destOrd="0" presId="urn:microsoft.com/office/officeart/2008/layout/LinedList"/>
    <dgm:cxn modelId="{7B2F2E6E-5266-4195-B275-24C4205C8620}" type="presParOf" srcId="{3ECA2C9D-D89F-49C2-BB91-7BD6E1BB2425}" destId="{5654EAB0-8800-4562-B340-7A0E134D4921}" srcOrd="0" destOrd="0" presId="urn:microsoft.com/office/officeart/2008/layout/LinedList"/>
    <dgm:cxn modelId="{7176A6A3-7070-4A43-99B7-28F23EA3C5C1}" type="presParOf" srcId="{3ECA2C9D-D89F-49C2-BB91-7BD6E1BB2425}" destId="{4BBC71BD-1943-41D7-970B-D20F81669A0B}" srcOrd="1" destOrd="0" presId="urn:microsoft.com/office/officeart/2008/layout/LinedList"/>
    <dgm:cxn modelId="{2404DDAB-C712-48D3-B6B3-C4212D791B51}" type="presParOf" srcId="{4BBC71BD-1943-41D7-970B-D20F81669A0B}" destId="{A21A5223-6303-4A27-83EF-20024DB297FB}" srcOrd="0" destOrd="0" presId="urn:microsoft.com/office/officeart/2008/layout/LinedList"/>
    <dgm:cxn modelId="{08DEB765-C7E8-4D99-859C-B3962BBE467B}" type="presParOf" srcId="{4BBC71BD-1943-41D7-970B-D20F81669A0B}" destId="{7DBA9C79-5CE8-4794-BC95-CBCDBF117AD9}" srcOrd="1" destOrd="0" presId="urn:microsoft.com/office/officeart/2008/layout/LinedList"/>
    <dgm:cxn modelId="{FB8E3746-283C-474F-B7DA-74CC9E0B227A}" type="presParOf" srcId="{7DBA9C79-5CE8-4794-BC95-CBCDBF117AD9}" destId="{1F29BF3B-81D5-40E4-A70B-9387CF339180}" srcOrd="0" destOrd="0" presId="urn:microsoft.com/office/officeart/2008/layout/LinedList"/>
    <dgm:cxn modelId="{09349FDD-8D3A-4C04-8A17-AD993B580AE6}" type="presParOf" srcId="{7DBA9C79-5CE8-4794-BC95-CBCDBF117AD9}" destId="{B84A8C9E-DC52-40D4-820A-FD57E3EAE416}" srcOrd="1" destOrd="0" presId="urn:microsoft.com/office/officeart/2008/layout/LinedList"/>
    <dgm:cxn modelId="{D05D05A0-8BFA-4B83-9A2C-7CCA0EC9E69E}" type="presParOf" srcId="{7DBA9C79-5CE8-4794-BC95-CBCDBF117AD9}" destId="{E2C9FF10-0618-4797-9C34-FFEC65A6D19B}" srcOrd="2" destOrd="0" presId="urn:microsoft.com/office/officeart/2008/layout/LinedList"/>
    <dgm:cxn modelId="{6C3EB795-84FB-4B70-B981-B16F420BEF30}" type="presParOf" srcId="{4BBC71BD-1943-41D7-970B-D20F81669A0B}" destId="{273E17BB-A56B-4D12-B06D-A35FC88889A6}" srcOrd="2" destOrd="0" presId="urn:microsoft.com/office/officeart/2008/layout/LinedList"/>
    <dgm:cxn modelId="{B91190E6-812D-4310-B235-A4063FB3C384}" type="presParOf" srcId="{4BBC71BD-1943-41D7-970B-D20F81669A0B}" destId="{185428AE-D885-42B2-B71D-641CFA4D7C97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A3BE18-D3F3-4D3F-8F6A-E7575B37796C}">
      <dsp:nvSpPr>
        <dsp:cNvPr id="0" name=""/>
        <dsp:cNvSpPr/>
      </dsp:nvSpPr>
      <dsp:spPr>
        <a:xfrm>
          <a:off x="0" y="2134"/>
          <a:ext cx="82136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34FFB44-BE91-4772-964C-58ECAA9322A1}">
      <dsp:nvSpPr>
        <dsp:cNvPr id="0" name=""/>
        <dsp:cNvSpPr/>
      </dsp:nvSpPr>
      <dsp:spPr>
        <a:xfrm>
          <a:off x="0" y="2134"/>
          <a:ext cx="1642725" cy="1455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Школьный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спортивный клуб </a:t>
          </a:r>
        </a:p>
      </dsp:txBody>
      <dsp:txXfrm>
        <a:off x="0" y="2134"/>
        <a:ext cx="1642725" cy="1455625"/>
      </dsp:txXfrm>
    </dsp:sp>
    <dsp:sp modelId="{49B7ED36-3DE0-4767-8D84-2055DDA824B0}">
      <dsp:nvSpPr>
        <dsp:cNvPr id="0" name=""/>
        <dsp:cNvSpPr/>
      </dsp:nvSpPr>
      <dsp:spPr>
        <a:xfrm>
          <a:off x="1765930" y="68234"/>
          <a:ext cx="6447698" cy="1322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Через личный кабинет подает заявку</a:t>
          </a:r>
        </a:p>
      </dsp:txBody>
      <dsp:txXfrm>
        <a:off x="1765930" y="68234"/>
        <a:ext cx="6447698" cy="1322003"/>
      </dsp:txXfrm>
    </dsp:sp>
    <dsp:sp modelId="{B9D1F51D-7279-4FEF-ADDD-5953E2167EA1}">
      <dsp:nvSpPr>
        <dsp:cNvPr id="0" name=""/>
        <dsp:cNvSpPr/>
      </dsp:nvSpPr>
      <dsp:spPr>
        <a:xfrm>
          <a:off x="1642725" y="1390238"/>
          <a:ext cx="65709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A3FBCBE-F64F-4200-BEE0-3A41FCF1927D}">
      <dsp:nvSpPr>
        <dsp:cNvPr id="0" name=""/>
        <dsp:cNvSpPr/>
      </dsp:nvSpPr>
      <dsp:spPr>
        <a:xfrm>
          <a:off x="0" y="1457759"/>
          <a:ext cx="82136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56A7261-F704-408A-B690-9BB549FA9EBD}">
      <dsp:nvSpPr>
        <dsp:cNvPr id="0" name=""/>
        <dsp:cNvSpPr/>
      </dsp:nvSpPr>
      <dsp:spPr>
        <a:xfrm>
          <a:off x="0" y="1457759"/>
          <a:ext cx="1642725" cy="1455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Региональный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координатор</a:t>
          </a:r>
        </a:p>
      </dsp:txBody>
      <dsp:txXfrm>
        <a:off x="0" y="1457759"/>
        <a:ext cx="1642725" cy="1455625"/>
      </dsp:txXfrm>
    </dsp:sp>
    <dsp:sp modelId="{BB52C020-1056-48C2-BA2B-8D690344051B}">
      <dsp:nvSpPr>
        <dsp:cNvPr id="0" name=""/>
        <dsp:cNvSpPr/>
      </dsp:nvSpPr>
      <dsp:spPr>
        <a:xfrm>
          <a:off x="1765930" y="1523859"/>
          <a:ext cx="6447698" cy="1322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Через систему Мониторинга проверяет заявки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Информирует  ШСК о замечаниях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+mn-lt"/>
            </a:rPr>
            <a:t>Подтверждает готовность о включении ШСК  в </a:t>
          </a:r>
          <a:r>
            <a:rPr lang="ru-RU" sz="1800" kern="1200" dirty="0">
              <a:ln w="0"/>
              <a:solidFill>
                <a:srgbClr val="BF3C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cs typeface="Times New Roman" panose="02020603050405020304" pitchFamily="18" charset="0"/>
            </a:rPr>
            <a:t>Единый перечень (реестр) ШСК</a:t>
          </a:r>
          <a:r>
            <a:rPr lang="ru-RU" sz="1800" kern="1200" dirty="0">
              <a:solidFill>
                <a:srgbClr val="BF3C48"/>
              </a:solidFill>
              <a:latin typeface="+mn-lt"/>
            </a:rPr>
            <a:t> </a:t>
          </a:r>
        </a:p>
      </dsp:txBody>
      <dsp:txXfrm>
        <a:off x="1765930" y="1523859"/>
        <a:ext cx="6447698" cy="1322003"/>
      </dsp:txXfrm>
    </dsp:sp>
    <dsp:sp modelId="{0A06BC4A-2A83-48CA-89DE-ADBA8159BA37}">
      <dsp:nvSpPr>
        <dsp:cNvPr id="0" name=""/>
        <dsp:cNvSpPr/>
      </dsp:nvSpPr>
      <dsp:spPr>
        <a:xfrm>
          <a:off x="1642725" y="2845863"/>
          <a:ext cx="65709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3CB73FE-0E84-4DF3-90C8-B8CC9569B0F2}">
      <dsp:nvSpPr>
        <dsp:cNvPr id="0" name=""/>
        <dsp:cNvSpPr/>
      </dsp:nvSpPr>
      <dsp:spPr>
        <a:xfrm>
          <a:off x="0" y="2913385"/>
          <a:ext cx="82136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654EAB0-8800-4562-B340-7A0E134D4921}">
      <dsp:nvSpPr>
        <dsp:cNvPr id="0" name=""/>
        <dsp:cNvSpPr/>
      </dsp:nvSpPr>
      <dsp:spPr>
        <a:xfrm>
          <a:off x="0" y="2913385"/>
          <a:ext cx="1642725" cy="1455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Федеральный координатор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ФГБУ ФЦОМОФВ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/>
        </a:p>
      </dsp:txBody>
      <dsp:txXfrm>
        <a:off x="0" y="2913385"/>
        <a:ext cx="1642725" cy="1455625"/>
      </dsp:txXfrm>
    </dsp:sp>
    <dsp:sp modelId="{B84A8C9E-DC52-40D4-820A-FD57E3EAE416}">
      <dsp:nvSpPr>
        <dsp:cNvPr id="0" name=""/>
        <dsp:cNvSpPr/>
      </dsp:nvSpPr>
      <dsp:spPr>
        <a:xfrm>
          <a:off x="1765930" y="2979485"/>
          <a:ext cx="6447698" cy="1322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Проверяет заявки  проверенные </a:t>
          </a:r>
          <a:r>
            <a:rPr lang="ru-RU" sz="1800" i="0" kern="1200" dirty="0"/>
            <a:t>региональным координатором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+mn-lt"/>
            </a:rPr>
            <a:t>Включает  ШСК в </a:t>
          </a:r>
          <a:r>
            <a:rPr lang="ru-RU" sz="1800" kern="1200" dirty="0">
              <a:ln w="0"/>
              <a:solidFill>
                <a:srgbClr val="BF3C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cs typeface="Times New Roman" panose="02020603050405020304" pitchFamily="18" charset="0"/>
            </a:rPr>
            <a:t>Единый перечень (реестр) ШСК</a:t>
          </a:r>
          <a:r>
            <a:rPr lang="ru-RU" sz="1800" kern="1200" dirty="0">
              <a:solidFill>
                <a:srgbClr val="BF3C48"/>
              </a:solidFill>
              <a:latin typeface="+mn-lt"/>
            </a:rPr>
            <a:t>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n w="0"/>
              <a:solidFill>
                <a:srgbClr val="BF3C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cs typeface="Times New Roman" panose="02020603050405020304" pitchFamily="18" charset="0"/>
            </a:rPr>
            <a:t>Выдает Свидетельство</a:t>
          </a:r>
          <a:endParaRPr lang="ru-RU" sz="1800" kern="1200" dirty="0">
            <a:solidFill>
              <a:srgbClr val="BF3C48"/>
            </a:solidFill>
            <a:latin typeface="+mn-lt"/>
          </a:endParaRPr>
        </a:p>
      </dsp:txBody>
      <dsp:txXfrm>
        <a:off x="1765930" y="2979485"/>
        <a:ext cx="6447698" cy="1322003"/>
      </dsp:txXfrm>
    </dsp:sp>
    <dsp:sp modelId="{273E17BB-A56B-4D12-B06D-A35FC88889A6}">
      <dsp:nvSpPr>
        <dsp:cNvPr id="0" name=""/>
        <dsp:cNvSpPr/>
      </dsp:nvSpPr>
      <dsp:spPr>
        <a:xfrm>
          <a:off x="1642725" y="4301488"/>
          <a:ext cx="65709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svg"/><Relationship Id="rId7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hyperlink" Target="http://&#1092;&#1094;&#1086;&#1084;&#1086;&#1092;&#1074;.&#1088;&#1092;/" TargetMode="External"/><Relationship Id="rId4" Type="http://schemas.openxmlformats.org/officeDocument/2006/relationships/hyperlink" Target="https://&#1077;&#1080;&#1087;-&#1092;&#1082;&#1080;&#1089;.&#1088;&#1092;/" TargetMode="External"/><Relationship Id="rId9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svg"/><Relationship Id="rId7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hyperlink" Target="http://&#1092;&#1094;&#1086;&#1084;&#1086;&#1092;&#1074;.&#1088;&#1092;/" TargetMode="External"/><Relationship Id="rId4" Type="http://schemas.openxmlformats.org/officeDocument/2006/relationships/hyperlink" Target="https://&#1077;&#1080;&#1087;-&#1092;&#1082;&#1080;&#1089;.&#1088;&#1092;/" TargetMode="External"/><Relationship Id="rId9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svg"/><Relationship Id="rId7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hyperlink" Target="http://&#1092;&#1094;&#1086;&#1084;&#1086;&#1092;&#1074;.&#1088;&#1092;/" TargetMode="External"/><Relationship Id="rId4" Type="http://schemas.openxmlformats.org/officeDocument/2006/relationships/hyperlink" Target="https://&#1077;&#1080;&#1087;-&#1092;&#1082;&#1080;&#1089;.&#1088;&#1092;/" TargetMode="External"/><Relationship Id="rId9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svg"/><Relationship Id="rId7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hyperlink" Target="http://&#1092;&#1094;&#1086;&#1084;&#1086;&#1092;&#1074;.&#1088;&#1092;/" TargetMode="External"/><Relationship Id="rId4" Type="http://schemas.openxmlformats.org/officeDocument/2006/relationships/hyperlink" Target="https://&#1077;&#1080;&#1087;-&#1092;&#1082;&#1080;&#1089;.&#1088;&#1092;/" TargetMode="External"/><Relationship Id="rId9" Type="http://schemas.openxmlformats.org/officeDocument/2006/relationships/image" Target="../media/image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6.svg"/><Relationship Id="rId7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hyperlink" Target="http://&#1092;&#1094;&#1086;&#1084;&#1086;&#1092;&#1074;.&#1088;&#1092;/" TargetMode="External"/><Relationship Id="rId10" Type="http://schemas.openxmlformats.org/officeDocument/2006/relationships/image" Target="../media/image9.png"/><Relationship Id="rId4" Type="http://schemas.openxmlformats.org/officeDocument/2006/relationships/hyperlink" Target="https://&#1077;&#1080;&#1087;-&#1092;&#1082;&#1080;&#1089;.&#1088;&#1092;/" TargetMode="External"/><Relationship Id="rId9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svg"/><Relationship Id="rId7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hyperlink" Target="http://&#1092;&#1094;&#1086;&#1084;&#1086;&#1092;&#1074;.&#1088;&#1092;/" TargetMode="External"/><Relationship Id="rId4" Type="http://schemas.openxmlformats.org/officeDocument/2006/relationships/hyperlink" Target="https://&#1077;&#1080;&#1087;-&#1092;&#1082;&#1080;&#1089;.&#1088;&#1092;/" TargetMode="External"/><Relationship Id="rId9" Type="http://schemas.openxmlformats.org/officeDocument/2006/relationships/image" Target="../media/image2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svg"/><Relationship Id="rId7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hyperlink" Target="http://&#1092;&#1094;&#1086;&#1084;&#1086;&#1092;&#1074;.&#1088;&#1092;/" TargetMode="External"/><Relationship Id="rId4" Type="http://schemas.openxmlformats.org/officeDocument/2006/relationships/hyperlink" Target="https://&#1077;&#1080;&#1087;-&#1092;&#1082;&#1080;&#1089;.&#1088;&#1092;/" TargetMode="External"/><Relationship Id="rId9" Type="http://schemas.openxmlformats.org/officeDocument/2006/relationships/image" Target="../media/image2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svg"/><Relationship Id="rId7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hyperlink" Target="http://&#1092;&#1094;&#1086;&#1084;&#1086;&#1092;&#1074;.&#1088;&#1092;/" TargetMode="External"/><Relationship Id="rId4" Type="http://schemas.openxmlformats.org/officeDocument/2006/relationships/hyperlink" Target="https://&#1077;&#1080;&#1087;-&#1092;&#1082;&#1080;&#1089;.&#1088;&#1092;/" TargetMode="External"/><Relationship Id="rId9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hyperlink" Target="http://&#1092;&#1094;&#1086;&#1084;&#1086;&#1092;&#1074;.&#1088;&#1092;/" TargetMode="External"/><Relationship Id="rId10" Type="http://schemas.openxmlformats.org/officeDocument/2006/relationships/image" Target="../media/image11.png"/><Relationship Id="rId4" Type="http://schemas.openxmlformats.org/officeDocument/2006/relationships/hyperlink" Target="https://&#1077;&#1080;&#1087;-&#1092;&#1082;&#1080;&#1089;.&#1088;&#1092;/" TargetMode="External"/><Relationship Id="rId9" Type="http://schemas.openxmlformats.org/officeDocument/2006/relationships/image" Target="../media/image2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hyperlink" Target="http://&#1092;&#1094;&#1086;&#1084;&#1086;&#1092;&#1074;.&#1088;&#1092;/" TargetMode="External"/><Relationship Id="rId4" Type="http://schemas.openxmlformats.org/officeDocument/2006/relationships/hyperlink" Target="https://&#1077;&#1080;&#1087;-&#1092;&#1082;&#1080;&#1089;.&#1088;&#1092;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hyperlink" Target="http://&#1092;&#1094;&#1086;&#1084;&#1086;&#1092;&#1074;.&#1088;&#1092;/" TargetMode="External"/><Relationship Id="rId10" Type="http://schemas.openxmlformats.org/officeDocument/2006/relationships/image" Target="../media/image12.png"/><Relationship Id="rId4" Type="http://schemas.openxmlformats.org/officeDocument/2006/relationships/hyperlink" Target="https://&#1077;&#1080;&#1087;-&#1092;&#1082;&#1080;&#1089;.&#1088;&#1092;/" TargetMode="External"/><Relationship Id="rId9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hyperlink" Target="http://&#1092;&#1094;&#1086;&#1084;&#1086;&#1092;&#1074;.&#1088;&#1092;/" TargetMode="External"/><Relationship Id="rId10" Type="http://schemas.openxmlformats.org/officeDocument/2006/relationships/image" Target="../media/image12.png"/><Relationship Id="rId4" Type="http://schemas.openxmlformats.org/officeDocument/2006/relationships/hyperlink" Target="https://&#1077;&#1080;&#1087;-&#1092;&#1082;&#1080;&#1089;.&#1088;&#1092;/" TargetMode="External"/><Relationship Id="rId9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hyperlink" Target="http://&#1092;&#1094;&#1086;&#1084;&#1086;&#1092;&#1074;.&#1088;&#1092;/" TargetMode="External"/><Relationship Id="rId10" Type="http://schemas.openxmlformats.org/officeDocument/2006/relationships/image" Target="../media/image12.png"/><Relationship Id="rId4" Type="http://schemas.openxmlformats.org/officeDocument/2006/relationships/hyperlink" Target="https://&#1077;&#1080;&#1087;-&#1092;&#1082;&#1080;&#1089;.&#1088;&#1092;/" TargetMode="External"/><Relationship Id="rId9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&#1092;&#1094;&#1086;&#1084;&#1086;&#1092;&#1074;.&#1088;&#1092;/" TargetMode="External"/><Relationship Id="rId11" Type="http://schemas.openxmlformats.org/officeDocument/2006/relationships/image" Target="../media/image2.svg"/><Relationship Id="rId5" Type="http://schemas.openxmlformats.org/officeDocument/2006/relationships/hyperlink" Target="https://&#1077;&#1080;&#1087;-&#1092;&#1082;&#1080;&#1089;.&#1088;&#1092;/" TargetMode="External"/><Relationship Id="rId10" Type="http://schemas.openxmlformats.org/officeDocument/2006/relationships/image" Target="../media/image1.png"/><Relationship Id="rId4" Type="http://schemas.openxmlformats.org/officeDocument/2006/relationships/image" Target="../media/image6.sv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&#1092;&#1094;&#1086;&#1084;&#1086;&#1092;&#1074;.&#1088;&#1092;/" TargetMode="External"/><Relationship Id="rId5" Type="http://schemas.openxmlformats.org/officeDocument/2006/relationships/hyperlink" Target="https://&#1077;&#1080;&#1087;-&#1092;&#1082;&#1080;&#1089;.&#1088;&#1092;/" TargetMode="External"/><Relationship Id="rId4" Type="http://schemas.openxmlformats.org/officeDocument/2006/relationships/image" Target="../media/image6.svg"/><Relationship Id="rId9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6.svg"/><Relationship Id="rId7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hyperlink" Target="http://&#1092;&#1094;&#1086;&#1084;&#1086;&#1092;&#1074;.&#1088;&#1092;/" TargetMode="External"/><Relationship Id="rId4" Type="http://schemas.openxmlformats.org/officeDocument/2006/relationships/hyperlink" Target="https://&#1077;&#1080;&#1087;-&#1092;&#1082;&#1080;&#1089;.&#1088;&#1092;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2"/>
          <p:cNvSpPr/>
          <p:nvPr/>
        </p:nvSpPr>
        <p:spPr>
          <a:xfrm>
            <a:off x="7844" y="2553123"/>
            <a:ext cx="9753600" cy="1932328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2" name="Group 2"/>
          <p:cNvGrpSpPr/>
          <p:nvPr/>
        </p:nvGrpSpPr>
        <p:grpSpPr>
          <a:xfrm>
            <a:off x="1571575" y="4497754"/>
            <a:ext cx="6610445" cy="63900"/>
            <a:chOff x="0" y="0"/>
            <a:chExt cx="8813927" cy="851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627058" y="2569878"/>
            <a:ext cx="6610445" cy="63900"/>
            <a:chOff x="0" y="0"/>
            <a:chExt cx="8813927" cy="8519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21485" y="1439708"/>
            <a:ext cx="1110627" cy="96088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54811" y="2877169"/>
            <a:ext cx="9109055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ru-RU" sz="2400" spc="204" dirty="0">
                <a:solidFill>
                  <a:srgbClr val="FFFFFF"/>
                </a:solidFill>
                <a:latin typeface="PF Din Text Cond Pro" panose="02000000000000000000" pitchFamily="2" charset="0"/>
              </a:rPr>
              <a:t>ОТКРЫТИЕ И НАПОЛНЕНИИ ЛИЧНЫХ КАБИНЕТОВ </a:t>
            </a:r>
          </a:p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ru-RU" sz="2400" spc="204" dirty="0">
                <a:solidFill>
                  <a:srgbClr val="FFFFFF"/>
                </a:solidFill>
                <a:latin typeface="PF Din Text Cond Pro" panose="02000000000000000000" pitchFamily="2" charset="0"/>
              </a:rPr>
              <a:t>ШКОЛЬНЫХ СПОРТИВНЫХ КЛУБОВ </a:t>
            </a:r>
          </a:p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ru-RU" sz="2400" spc="204" dirty="0">
                <a:solidFill>
                  <a:srgbClr val="FFFFFF"/>
                </a:solidFill>
                <a:latin typeface="PF Din Text Cond Pro" panose="02000000000000000000" pitchFamily="2" charset="0"/>
              </a:rPr>
              <a:t>НА ЕДИНОЙ ИНФОРМАЦИОННОЙ ПЛОЩАДКЕ </a:t>
            </a:r>
          </a:p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ru-RU" sz="2400" spc="204" dirty="0">
                <a:solidFill>
                  <a:srgbClr val="FFFFFF"/>
                </a:solidFill>
                <a:latin typeface="PF Din Text Cond Pro" panose="02000000000000000000" pitchFamily="2" charset="0"/>
              </a:rPr>
              <a:t>ПО НАПРАВЛЕНИЮ ФИЗИЧЕСКАЯ КУЛЬТУРА И СПОРТ </a:t>
            </a:r>
          </a:p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ru-RU" sz="2400" spc="204" dirty="0">
                <a:solidFill>
                  <a:srgbClr val="FFFFFF"/>
                </a:solidFill>
                <a:latin typeface="PF Din Text Cond Pro" panose="02000000000000000000" pitchFamily="2" charset="0"/>
              </a:rPr>
              <a:t>В ОБРАЗОВАНИИ ФГБУ «ФЦОМОФВ»</a:t>
            </a:r>
            <a:r>
              <a:rPr lang="ru-RU" sz="1700" spc="204" dirty="0">
                <a:solidFill>
                  <a:srgbClr val="FFFFFF"/>
                </a:solidFill>
                <a:latin typeface="PF Din Text Cond Pro" panose="02000000000000000000" pitchFamily="2" charset="0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30117" y="6874845"/>
            <a:ext cx="9109055" cy="528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ru-RU" sz="1700" b="1" spc="204">
                <a:solidFill>
                  <a:srgbClr val="FFFFFF"/>
                </a:solidFill>
                <a:latin typeface="PF Din Text Cond Pro" panose="02000000000000000000" pitchFamily="2" charset="0"/>
              </a:rPr>
              <a:t>23.08.</a:t>
            </a:r>
            <a:r>
              <a:rPr lang="en-US" sz="1700" b="1" spc="204" dirty="0">
                <a:solidFill>
                  <a:srgbClr val="FFFFFF"/>
                </a:solidFill>
                <a:latin typeface="PF Din Text Cond Pro" panose="02000000000000000000" pitchFamily="2" charset="0"/>
              </a:rPr>
              <a:t>202</a:t>
            </a:r>
            <a:r>
              <a:rPr lang="ru-RU" sz="1700" b="1" spc="204" dirty="0">
                <a:solidFill>
                  <a:srgbClr val="FFFFFF"/>
                </a:solidFill>
                <a:latin typeface="PF Din Text Cond Pro" panose="02000000000000000000" pitchFamily="2" charset="0"/>
              </a:rPr>
              <a:t>2</a:t>
            </a:r>
            <a:r>
              <a:rPr lang="en-US" sz="1700" b="1" spc="204" dirty="0">
                <a:solidFill>
                  <a:srgbClr val="FFFFFF"/>
                </a:solidFill>
                <a:latin typeface="PF Din Text Cond Pro" panose="02000000000000000000" pitchFamily="2" charset="0"/>
              </a:rPr>
              <a:t> ГОД</a:t>
            </a:r>
            <a:endParaRPr lang="ru-RU" sz="1700" b="1" spc="204" dirty="0">
              <a:solidFill>
                <a:srgbClr val="FFFFFF"/>
              </a:solidFill>
              <a:latin typeface="PF Din Text Cond Pro" panose="02000000000000000000" pitchFamily="2" charset="0"/>
            </a:endParaRPr>
          </a:p>
          <a:p>
            <a:pPr algn="ctr">
              <a:lnSpc>
                <a:spcPts val="2100"/>
              </a:lnSpc>
              <a:spcBef>
                <a:spcPct val="0"/>
              </a:spcBef>
            </a:pPr>
            <a:endParaRPr lang="en-US" sz="1700" b="1" spc="204" dirty="0">
              <a:solidFill>
                <a:srgbClr val="FFFFFF"/>
              </a:solidFill>
              <a:latin typeface="PF Din Text Cond Pro" panose="02000000000000000000" pitchFamily="2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52600" y="173735"/>
            <a:ext cx="962073" cy="111239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875889" y="369062"/>
            <a:ext cx="3333750" cy="562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53"/>
              </a:lnSpc>
            </a:pPr>
            <a:r>
              <a:rPr lang="en-US" sz="1600" dirty="0">
                <a:solidFill>
                  <a:schemeClr val="bg1"/>
                </a:solidFill>
                <a:latin typeface="PF Din Text Cond Pro" panose="02000000000000000000" pitchFamily="2" charset="0"/>
              </a:rPr>
              <a:t>МИНИСТЕРСТВО ПРОСВЕЩЕНИЯ </a:t>
            </a:r>
            <a:r>
              <a:rPr lang="ru-RU" sz="1600" dirty="0">
                <a:solidFill>
                  <a:schemeClr val="bg1"/>
                </a:solidFill>
                <a:latin typeface="PF Din Text Cond Pro" panose="02000000000000000000" pitchFamily="2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PF Din Text Cond Pro" panose="02000000000000000000" pitchFamily="2" charset="0"/>
              </a:rPr>
              <a:t>РОССИЙСКОЙ </a:t>
            </a:r>
            <a:r>
              <a:rPr lang="ru-RU" sz="1600" dirty="0">
                <a:solidFill>
                  <a:schemeClr val="bg1"/>
                </a:solidFill>
                <a:latin typeface="PF Din Text Cond Pro" panose="02000000000000000000" pitchFamily="2" charset="0"/>
              </a:rPr>
              <a:t>ФЕДЕРАЦИИ</a:t>
            </a:r>
            <a:endParaRPr lang="en-US" sz="1600" dirty="0">
              <a:solidFill>
                <a:schemeClr val="bg1"/>
              </a:solidFill>
              <a:latin typeface="PF Din Text Cond Pro" panose="02000000000000000000" pitchFamily="2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515146" y="462104"/>
            <a:ext cx="3333750" cy="26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54"/>
              </a:lnSpc>
            </a:pPr>
            <a:r>
              <a:rPr lang="en-US" sz="1610" dirty="0">
                <a:solidFill>
                  <a:schemeClr val="bg1"/>
                </a:solidFill>
                <a:latin typeface="PF Din Text Cond Pro" panose="02000000000000000000" pitchFamily="2" charset="0"/>
              </a:rPr>
              <a:t>ФГБУ </a:t>
            </a:r>
            <a:r>
              <a:rPr lang="en-US" sz="1600" dirty="0">
                <a:solidFill>
                  <a:schemeClr val="bg1"/>
                </a:solidFill>
                <a:latin typeface="PF Din Text Cond Pro" panose="02000000000000000000" pitchFamily="2" charset="0"/>
              </a:rPr>
              <a:t>«ФЦОМОФВ»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883155" y="282249"/>
            <a:ext cx="652969" cy="652969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17846"/>
            <a:ext cx="1649839" cy="1649839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800000">
            <a:off x="8075186" y="5665361"/>
            <a:ext cx="1649839" cy="164983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19518"/>
            <a:ext cx="9771243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44733" y="2452733"/>
            <a:ext cx="1974758" cy="356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Личный кабинет 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657600" y="1977844"/>
            <a:ext cx="2850639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ЛИЧНЫЙ  КАБИНЕТ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61122" y="2514325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4D819C7-411D-483D-A132-5A9C00DD47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0" t="9922" r="19339"/>
          <a:stretch/>
        </p:blipFill>
        <p:spPr>
          <a:xfrm>
            <a:off x="244733" y="4079528"/>
            <a:ext cx="2553634" cy="211904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7EEAAA-48A0-4A0D-8EB6-DA71FC5446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586" y="2792732"/>
            <a:ext cx="6384486" cy="3707121"/>
          </a:xfrm>
          <a:prstGeom prst="rect">
            <a:avLst/>
          </a:prstGeom>
        </p:spPr>
      </p:pic>
      <p:sp>
        <p:nvSpPr>
          <p:cNvPr id="18" name="TextBox 19"/>
          <p:cNvSpPr txBox="1"/>
          <p:nvPr/>
        </p:nvSpPr>
        <p:spPr>
          <a:xfrm>
            <a:off x="147748" y="2856759"/>
            <a:ext cx="2730681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Раздел </a:t>
            </a:r>
          </a:p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«Мои достижения»</a:t>
            </a:r>
          </a:p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Заявка в Реестр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5C6C81EC-EC63-DB7F-26E7-8565F766E1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0618" y="157345"/>
            <a:ext cx="1051189" cy="90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37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44732" y="2452733"/>
            <a:ext cx="2591893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Заявка в Реестр ШСК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657600" y="1977844"/>
            <a:ext cx="2850639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ЛИЧНЫЙ  КАБИНЕТ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61122" y="2514325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7EEAAA-48A0-4A0D-8EB6-DA71FC5446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2" y="3451737"/>
            <a:ext cx="2802192" cy="162707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D277C25-F40F-46AB-AF6C-30FCAE8AA3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1" t="22096" r="22657"/>
          <a:stretch/>
        </p:blipFill>
        <p:spPr>
          <a:xfrm>
            <a:off x="2975796" y="2425588"/>
            <a:ext cx="6248400" cy="4779699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DC7443DF-F0AF-F7A5-1DA9-2986B8229D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0618" y="157345"/>
            <a:ext cx="1051189" cy="90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17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19518"/>
            <a:ext cx="9771243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44732" y="2452733"/>
            <a:ext cx="2591893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Заявка в Реестр ШСК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657600" y="1977844"/>
            <a:ext cx="2850639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ЛИЧНЫЙ  КАБИНЕТ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61122" y="2514325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D277C25-F40F-46AB-AF6C-30FCAE8AA3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0" t="22096" r="22657"/>
          <a:stretch/>
        </p:blipFill>
        <p:spPr>
          <a:xfrm>
            <a:off x="17643" y="2940371"/>
            <a:ext cx="3813171" cy="33080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6D606FB-8925-4716-915F-A06AF7AC7F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3" r="11104"/>
          <a:stretch/>
        </p:blipFill>
        <p:spPr>
          <a:xfrm>
            <a:off x="3830814" y="2523548"/>
            <a:ext cx="5443304" cy="4328189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A25531CB-60A4-ECE6-BD51-54A8182DB0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0618" y="157345"/>
            <a:ext cx="1051189" cy="90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64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19518"/>
            <a:ext cx="9771243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44732" y="2452733"/>
            <a:ext cx="2591893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Заявка в Реестр ШСК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657600" y="1977844"/>
            <a:ext cx="2850639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ЛИЧНЫЙ  КАБИНЕТ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61122" y="2514325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6D606FB-8925-4716-915F-A06AF7AC7F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3" r="11104"/>
          <a:stretch/>
        </p:blipFill>
        <p:spPr>
          <a:xfrm>
            <a:off x="152400" y="3276600"/>
            <a:ext cx="4419600" cy="35142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B484DE2-4126-4E1C-8589-568AF87904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6" t="18319" r="30469" b="5282"/>
          <a:stretch/>
        </p:blipFill>
        <p:spPr>
          <a:xfrm>
            <a:off x="4677392" y="2401661"/>
            <a:ext cx="3920443" cy="4946756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0B64CA34-4F7B-5773-0EBC-9B353B4781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0618" y="157345"/>
            <a:ext cx="1051189" cy="90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10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3217" y="-19517"/>
            <a:ext cx="9784460" cy="1560444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-13217" y="1550957"/>
            <a:ext cx="3108067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Обработака заявок 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61122" y="1611436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9">
            <a:extLst>
              <a:ext uri="{FF2B5EF4-FFF2-40B4-BE49-F238E27FC236}">
                <a16:creationId xmlns:a16="http://schemas.microsoft.com/office/drawing/2014/main" id="{5AFCDD20-835C-40E0-8728-6BE1AB786864}"/>
              </a:ext>
            </a:extLst>
          </p:cNvPr>
          <p:cNvSpPr txBox="1"/>
          <p:nvPr/>
        </p:nvSpPr>
        <p:spPr>
          <a:xfrm>
            <a:off x="640148" y="6385024"/>
            <a:ext cx="3565082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«14 календарных дней» 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sp>
        <p:nvSpPr>
          <p:cNvPr id="31" name="TextBox 19">
            <a:extLst>
              <a:ext uri="{FF2B5EF4-FFF2-40B4-BE49-F238E27FC236}">
                <a16:creationId xmlns:a16="http://schemas.microsoft.com/office/drawing/2014/main" id="{73A0F619-4D6F-4291-A16B-82A5AEA29CD1}"/>
              </a:ext>
            </a:extLst>
          </p:cNvPr>
          <p:cNvSpPr txBox="1"/>
          <p:nvPr/>
        </p:nvSpPr>
        <p:spPr>
          <a:xfrm>
            <a:off x="661956" y="2130329"/>
            <a:ext cx="3370129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«Администрирование» 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1027" name="Picture 3" descr="C:\Users\Николай\Desktop\Screenshot_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99" r="25789" b="6314"/>
          <a:stretch/>
        </p:blipFill>
        <p:spPr bwMode="auto">
          <a:xfrm>
            <a:off x="176465" y="2690598"/>
            <a:ext cx="4492448" cy="167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60B79D-BA65-45B0-B7ED-506582A378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282" t="14118" r="11282" b="4167"/>
          <a:stretch/>
        </p:blipFill>
        <p:spPr>
          <a:xfrm>
            <a:off x="4307992" y="2690598"/>
            <a:ext cx="5020544" cy="393176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0C82BED-8E72-495A-8891-178C60F53BA2}"/>
              </a:ext>
            </a:extLst>
          </p:cNvPr>
          <p:cNvSpPr txBox="1"/>
          <p:nvPr/>
        </p:nvSpPr>
        <p:spPr>
          <a:xfrm>
            <a:off x="4328023" y="1914373"/>
            <a:ext cx="49019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i="0" cap="all">
                <a:solidFill>
                  <a:srgbClr val="1479BC"/>
                </a:solidFill>
                <a:effectLst/>
                <a:latin typeface="-apple-system"/>
              </a:rPr>
              <a:t>МОНИТОРИНГ ЕДИНОГО ВСЕРОССИЙСКОГО ПЕРЕЧНЯ (РЕЕСТРА) ШКОЛЬНЫХ СПОРТИВНЫХ КЛУБОВ И ПОДАННЫХ ЗАЯВОК В РЕЕСТР ОТ СУБЪЕКТОВ РФ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FE0E09-5F23-4D87-8F6E-0A7D4F7011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465" y="4757662"/>
            <a:ext cx="4401693" cy="1231499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3C6EA262-88C1-04D7-2566-94ACA00300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10618" y="157345"/>
            <a:ext cx="1051189" cy="90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925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1E2728-3A1E-478D-9FF6-A46212C30D9F}"/>
              </a:ext>
            </a:extLst>
          </p:cNvPr>
          <p:cNvSpPr txBox="1"/>
          <p:nvPr/>
        </p:nvSpPr>
        <p:spPr>
          <a:xfrm>
            <a:off x="177275" y="182528"/>
            <a:ext cx="8107121" cy="1301889"/>
          </a:xfrm>
          <a:prstGeom prst="rect">
            <a:avLst/>
          </a:prstGeom>
          <a:noFill/>
        </p:spPr>
        <p:txBody>
          <a:bodyPr wrap="square" lIns="97530" tIns="48765" rIns="97530" bIns="48765">
            <a:spAutoFit/>
          </a:bodyPr>
          <a:lstStyle/>
          <a:p>
            <a:pPr algn="ctr">
              <a:lnSpc>
                <a:spcPct val="115000"/>
              </a:lnSpc>
              <a:spcAft>
                <a:spcPts val="853"/>
              </a:spcAft>
            </a:pP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деятельности работы с представителями субъектов Российской Федерации ответственными за формирования регионального реестра школьных спортивных клубов на Единой информационной площадке по направлению «Физическая культура и спорт в образовании» </a:t>
            </a: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54" y="2434295"/>
            <a:ext cx="348488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514" y="2434295"/>
            <a:ext cx="6069038" cy="2182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" r="5089"/>
          <a:stretch/>
        </p:blipFill>
        <p:spPr bwMode="auto">
          <a:xfrm>
            <a:off x="8284396" y="282750"/>
            <a:ext cx="1208156" cy="1724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0125" y="1819823"/>
            <a:ext cx="5748100" cy="375481"/>
          </a:xfrm>
          <a:prstGeom prst="rect">
            <a:avLst/>
          </a:prstGeom>
        </p:spPr>
        <p:txBody>
          <a:bodyPr wrap="none" lIns="97530" tIns="48765" rIns="97530" bIns="48765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</a:rPr>
              <a:t>Март 2022 г. -  Функция - проверка заявок в реестр ШСК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618133" y="4632536"/>
            <a:ext cx="4510838" cy="375481"/>
          </a:xfrm>
          <a:prstGeom prst="rect">
            <a:avLst/>
          </a:prstGeom>
        </p:spPr>
        <p:txBody>
          <a:bodyPr wrap="none" lIns="97530" tIns="48765" rIns="97530" bIns="48765">
            <a:spAutoFit/>
          </a:bodyPr>
          <a:lstStyle/>
          <a:p>
            <a:r>
              <a:rPr lang="ru-RU" b="1" dirty="0"/>
              <a:t>Приступили к обработке -   </a:t>
            </a:r>
            <a:r>
              <a:rPr lang="ru-RU" b="1"/>
              <a:t>34 субъекта </a:t>
            </a:r>
            <a:r>
              <a:rPr lang="ru-RU" b="1" dirty="0"/>
              <a:t>РФ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E82D4E-2076-40BA-B806-4AFF6E622D37}"/>
              </a:ext>
            </a:extLst>
          </p:cNvPr>
          <p:cNvSpPr txBox="1"/>
          <p:nvPr/>
        </p:nvSpPr>
        <p:spPr>
          <a:xfrm>
            <a:off x="3539375" y="6149172"/>
            <a:ext cx="2514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</a:rPr>
              <a:t>Активные регионы </a:t>
            </a:r>
            <a:r>
              <a:rPr lang="ru-RU" sz="1200" dirty="0">
                <a:solidFill>
                  <a:schemeClr val="tx2"/>
                </a:solidFill>
              </a:rPr>
              <a:t>-  Республика Бурятия, Республика Татарстан, Приморский край, Ростовская область, Ульяновская область, Свердловская область, Тверская область, Томская область.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EABFA7-CD8E-49C9-B7E7-1F37E9E7525F}"/>
              </a:ext>
            </a:extLst>
          </p:cNvPr>
          <p:cNvSpPr txBox="1"/>
          <p:nvPr/>
        </p:nvSpPr>
        <p:spPr>
          <a:xfrm>
            <a:off x="6095862" y="5981780"/>
            <a:ext cx="32711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</a:rPr>
              <a:t>Стабильно </a:t>
            </a:r>
            <a:r>
              <a:rPr lang="ru-RU" sz="1200" dirty="0">
                <a:solidFill>
                  <a:schemeClr val="tx2"/>
                </a:solidFill>
              </a:rPr>
              <a:t> - Ставропольский край, Волгоградская область, Иркутская область, Кемеровская область-Кузбасс, Новосибирская область, Самарская область, Саратовская область, Забайкальский край, Чувашская Республика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E82D4E-2076-40BA-B806-4AFF6E622D37}"/>
              </a:ext>
            </a:extLst>
          </p:cNvPr>
          <p:cNvSpPr txBox="1"/>
          <p:nvPr/>
        </p:nvSpPr>
        <p:spPr>
          <a:xfrm>
            <a:off x="3654334" y="5008017"/>
            <a:ext cx="58382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</a:rPr>
              <a:t>Включились в работу  – </a:t>
            </a:r>
            <a:r>
              <a:rPr lang="ru-RU" sz="1200" dirty="0">
                <a:solidFill>
                  <a:schemeClr val="tx2"/>
                </a:solidFill>
              </a:rPr>
              <a:t>Республика Дагестан, Республика Марий ЭЛ, Республика Северная  Осетия-Алания, Удмуртская Республика, Чеченская Республика, Алтайский край, Брянская область, Хабаровский край, Магаданская область, Тульская область, Республика Крым, Чеченская республика, Республика Хакасия, Республика Башкортостан, Республика Алтай, Еврейская автономная область, Астраханская область.</a:t>
            </a:r>
          </a:p>
        </p:txBody>
      </p:sp>
    </p:spTree>
    <p:extLst>
      <p:ext uri="{BB962C8B-B14F-4D97-AF65-F5344CB8AC3E}">
        <p14:creationId xmlns:p14="http://schemas.microsoft.com/office/powerpoint/2010/main" val="715186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1E2728-3A1E-478D-9FF6-A46212C30D9F}"/>
              </a:ext>
            </a:extLst>
          </p:cNvPr>
          <p:cNvSpPr txBox="1"/>
          <p:nvPr/>
        </p:nvSpPr>
        <p:spPr>
          <a:xfrm>
            <a:off x="177275" y="209354"/>
            <a:ext cx="8107121" cy="1301889"/>
          </a:xfrm>
          <a:prstGeom prst="rect">
            <a:avLst/>
          </a:prstGeom>
          <a:noFill/>
        </p:spPr>
        <p:txBody>
          <a:bodyPr wrap="square" lIns="97530" tIns="48765" rIns="97530" bIns="48765">
            <a:spAutoFit/>
          </a:bodyPr>
          <a:lstStyle/>
          <a:p>
            <a:pPr algn="ctr">
              <a:lnSpc>
                <a:spcPct val="115000"/>
              </a:lnSpc>
              <a:spcAft>
                <a:spcPts val="853"/>
              </a:spcAft>
            </a:pP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деятельности работы с представителями субъектов Российской Федерации ответственными за формирования регионального реестра школьных спортивных клубов на Единой информационной площадке по направлению «Физическая культура и спорт в образовании» </a:t>
            </a: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" r="5089"/>
          <a:stretch/>
        </p:blipFill>
        <p:spPr bwMode="auto">
          <a:xfrm>
            <a:off x="8284396" y="282750"/>
            <a:ext cx="1208156" cy="1724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2120" y="1662377"/>
            <a:ext cx="5748100" cy="375481"/>
          </a:xfrm>
          <a:prstGeom prst="rect">
            <a:avLst/>
          </a:prstGeom>
        </p:spPr>
        <p:txBody>
          <a:bodyPr wrap="none" lIns="97530" tIns="48765" rIns="97530" bIns="48765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</a:rPr>
              <a:t>Март 2022 г. -  Функция - проверка заявок в реестр ШСК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6B53A7-DF83-43F7-AB15-C502DC14A3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3" r="39360" b="7394"/>
          <a:stretch/>
        </p:blipFill>
        <p:spPr>
          <a:xfrm>
            <a:off x="4572000" y="2438633"/>
            <a:ext cx="4572000" cy="445856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64984D-07DD-4580-AB1D-CCE8A5518B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04" t="18199" r="38098" b="4167"/>
          <a:stretch/>
        </p:blipFill>
        <p:spPr>
          <a:xfrm>
            <a:off x="457200" y="2503495"/>
            <a:ext cx="3638080" cy="445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34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/>
          <p:cNvSpPr/>
          <p:nvPr/>
        </p:nvSpPr>
        <p:spPr>
          <a:xfrm>
            <a:off x="0" y="-19517"/>
            <a:ext cx="9771243" cy="1543518"/>
          </a:xfrm>
          <a:prstGeom prst="rect">
            <a:avLst/>
          </a:prstGeom>
          <a:solidFill>
            <a:srgbClr val="16214B"/>
          </a:solid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1E2728-3A1E-478D-9FF6-A46212C30D9F}"/>
              </a:ext>
            </a:extLst>
          </p:cNvPr>
          <p:cNvSpPr txBox="1"/>
          <p:nvPr/>
        </p:nvSpPr>
        <p:spPr>
          <a:xfrm>
            <a:off x="1066800" y="328556"/>
            <a:ext cx="8107121" cy="700186"/>
          </a:xfrm>
          <a:prstGeom prst="rect">
            <a:avLst/>
          </a:prstGeom>
          <a:noFill/>
        </p:spPr>
        <p:txBody>
          <a:bodyPr wrap="square" lIns="97530" tIns="48765" rIns="97530" bIns="48765">
            <a:spAutoFit/>
          </a:bodyPr>
          <a:lstStyle/>
          <a:p>
            <a:pPr algn="ctr">
              <a:lnSpc>
                <a:spcPct val="115000"/>
              </a:lnSpc>
              <a:spcAft>
                <a:spcPts val="853"/>
              </a:spcAft>
            </a:pP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ошибки при подаче заявки</a:t>
            </a:r>
            <a:b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Единый всероссийский перечень (реестр) школьных спортивных клубов» </a:t>
            </a: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D6090B-84E1-4C63-B1FA-4A7C98C866A7}"/>
              </a:ext>
            </a:extLst>
          </p:cNvPr>
          <p:cNvSpPr txBox="1"/>
          <p:nvPr/>
        </p:nvSpPr>
        <p:spPr>
          <a:xfrm>
            <a:off x="5743008" y="2860089"/>
            <a:ext cx="3875401" cy="2314474"/>
          </a:xfrm>
          <a:prstGeom prst="rect">
            <a:avLst/>
          </a:prstGeom>
          <a:noFill/>
        </p:spPr>
        <p:txBody>
          <a:bodyPr wrap="square" lIns="97530" tIns="48765" rIns="97530" bIns="48765" rtlCol="0">
            <a:spAutoFit/>
          </a:bodyPr>
          <a:lstStyle/>
          <a:p>
            <a:r>
              <a:rPr lang="ru-RU" dirty="0"/>
              <a:t>Неправильное заполнение адреса в заявке.</a:t>
            </a:r>
          </a:p>
          <a:p>
            <a:endParaRPr lang="ru-RU" dirty="0"/>
          </a:p>
          <a:p>
            <a:r>
              <a:rPr lang="ru-RU" dirty="0"/>
              <a:t>В заявке необходимо вводить полный адрес общеобразовательной организации (почтовый индекс, регион, город, улица, дом).</a:t>
            </a:r>
          </a:p>
          <a:p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66288" y="4155406"/>
            <a:ext cx="5755138" cy="2038313"/>
            <a:chOff x="66288" y="4557023"/>
            <a:chExt cx="5755138" cy="203831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1DC16FD9-E3E2-4125-B6F5-FECCB96E45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0" t="22136" r="38034" b="50000"/>
            <a:stretch/>
          </p:blipFill>
          <p:spPr>
            <a:xfrm>
              <a:off x="66288" y="4557023"/>
              <a:ext cx="5755138" cy="2038313"/>
            </a:xfrm>
            <a:prstGeom prst="rect">
              <a:avLst/>
            </a:prstGeom>
          </p:spPr>
        </p:pic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616D8585-54BD-43FB-9D67-E8387B55CCDB}"/>
                </a:ext>
              </a:extLst>
            </p:cNvPr>
            <p:cNvCxnSpPr/>
            <p:nvPr/>
          </p:nvCxnSpPr>
          <p:spPr>
            <a:xfrm>
              <a:off x="1277049" y="5677460"/>
              <a:ext cx="367417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Группа 1"/>
          <p:cNvGrpSpPr/>
          <p:nvPr/>
        </p:nvGrpSpPr>
        <p:grpSpPr>
          <a:xfrm>
            <a:off x="152865" y="1676400"/>
            <a:ext cx="5598304" cy="2367379"/>
            <a:chOff x="144705" y="2189644"/>
            <a:chExt cx="5598304" cy="2367379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6285BE42-22E5-4810-9179-998680C331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0" t="38188" r="39709" b="29449"/>
            <a:stretch/>
          </p:blipFill>
          <p:spPr>
            <a:xfrm>
              <a:off x="144705" y="2189644"/>
              <a:ext cx="5598304" cy="2367379"/>
            </a:xfrm>
            <a:prstGeom prst="rect">
              <a:avLst/>
            </a:prstGeom>
          </p:spPr>
        </p:pic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616D8585-54BD-43FB-9D67-E8387B55CCDB}"/>
                </a:ext>
              </a:extLst>
            </p:cNvPr>
            <p:cNvCxnSpPr/>
            <p:nvPr/>
          </p:nvCxnSpPr>
          <p:spPr>
            <a:xfrm>
              <a:off x="1277049" y="3373698"/>
              <a:ext cx="367417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6">
            <a:extLst>
              <a:ext uri="{FF2B5EF4-FFF2-40B4-BE49-F238E27FC236}">
                <a16:creationId xmlns:a16="http://schemas.microsoft.com/office/drawing/2014/main" id="{B1E3C366-A30B-1C42-0ABD-3BD970A9A6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0618" y="157345"/>
            <a:ext cx="1051189" cy="90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08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/>
          <p:nvPr/>
        </p:nvSpPr>
        <p:spPr>
          <a:xfrm>
            <a:off x="0" y="-19517"/>
            <a:ext cx="9771243" cy="1543518"/>
          </a:xfrm>
          <a:prstGeom prst="rect">
            <a:avLst/>
          </a:prstGeom>
          <a:solidFill>
            <a:srgbClr val="16214B"/>
          </a:solid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1E2728-3A1E-478D-9FF6-A46212C30D9F}"/>
              </a:ext>
            </a:extLst>
          </p:cNvPr>
          <p:cNvSpPr txBox="1"/>
          <p:nvPr/>
        </p:nvSpPr>
        <p:spPr>
          <a:xfrm>
            <a:off x="1066800" y="402149"/>
            <a:ext cx="8107121" cy="700186"/>
          </a:xfrm>
          <a:prstGeom prst="rect">
            <a:avLst/>
          </a:prstGeom>
          <a:noFill/>
        </p:spPr>
        <p:txBody>
          <a:bodyPr wrap="square" lIns="97530" tIns="48765" rIns="97530" bIns="48765">
            <a:spAutoFit/>
          </a:bodyPr>
          <a:lstStyle/>
          <a:p>
            <a:pPr algn="ctr">
              <a:lnSpc>
                <a:spcPct val="115000"/>
              </a:lnSpc>
              <a:spcAft>
                <a:spcPts val="853"/>
              </a:spcAft>
            </a:pP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ошибки при подаче заявки</a:t>
            </a:r>
            <a:b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Единый всероссийский перечень (реестр) школьных спортивных клубов» </a:t>
            </a: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9" y="1660038"/>
            <a:ext cx="9460827" cy="5203455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0B096F4D-B01E-24C2-9568-3EB11ADA9B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0618" y="157345"/>
            <a:ext cx="1051189" cy="90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74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/>
          <p:nvPr/>
        </p:nvSpPr>
        <p:spPr>
          <a:xfrm>
            <a:off x="0" y="-19517"/>
            <a:ext cx="9771243" cy="1543518"/>
          </a:xfrm>
          <a:prstGeom prst="rect">
            <a:avLst/>
          </a:prstGeom>
          <a:solidFill>
            <a:srgbClr val="16214B"/>
          </a:solid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1E2728-3A1E-478D-9FF6-A46212C30D9F}"/>
              </a:ext>
            </a:extLst>
          </p:cNvPr>
          <p:cNvSpPr txBox="1"/>
          <p:nvPr/>
        </p:nvSpPr>
        <p:spPr>
          <a:xfrm>
            <a:off x="1261807" y="283222"/>
            <a:ext cx="8107121" cy="700186"/>
          </a:xfrm>
          <a:prstGeom prst="rect">
            <a:avLst/>
          </a:prstGeom>
          <a:noFill/>
        </p:spPr>
        <p:txBody>
          <a:bodyPr wrap="square" lIns="97530" tIns="48765" rIns="97530" bIns="48765">
            <a:spAutoFit/>
          </a:bodyPr>
          <a:lstStyle/>
          <a:p>
            <a:pPr algn="ctr">
              <a:lnSpc>
                <a:spcPct val="115000"/>
              </a:lnSpc>
              <a:spcAft>
                <a:spcPts val="853"/>
              </a:spcAft>
            </a:pP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ошибки при подаче заявки</a:t>
            </a:r>
            <a:b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Единый всероссийский перечень (реестр) школьных спортивных клубов» </a:t>
            </a: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05" y="1772118"/>
            <a:ext cx="8990190" cy="502919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DF21314A-3FD8-150D-519B-127197E975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0618" y="157345"/>
            <a:ext cx="1051189" cy="90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16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11358" y="2300509"/>
            <a:ext cx="3627879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ИНФОРМАЦИОННАЯ СИСТЕМА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27748" y="2362101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8F66204C-6455-4223-A638-B2308F4A82E6}"/>
              </a:ext>
            </a:extLst>
          </p:cNvPr>
          <p:cNvGrpSpPr/>
          <p:nvPr/>
        </p:nvGrpSpPr>
        <p:grpSpPr>
          <a:xfrm>
            <a:off x="322242" y="5764120"/>
            <a:ext cx="3257684" cy="1281542"/>
            <a:chOff x="6311506" y="2281431"/>
            <a:chExt cx="3849324" cy="2154189"/>
          </a:xfrm>
        </p:grpSpPr>
        <p:pic>
          <p:nvPicPr>
            <p:cNvPr id="34" name="Picture 13">
              <a:extLst>
                <a:ext uri="{FF2B5EF4-FFF2-40B4-BE49-F238E27FC236}">
                  <a16:creationId xmlns:a16="http://schemas.microsoft.com/office/drawing/2014/main" id="{022D198E-FB1D-4AF7-8CFB-F2D766A3A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6097408" y="3172257"/>
              <a:ext cx="1284592" cy="856395"/>
            </a:xfrm>
            <a:prstGeom prst="rect">
              <a:avLst/>
            </a:prstGeom>
          </p:spPr>
        </p:pic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id="{0FE2C664-3113-4A73-9F45-A32FB9806A56}"/>
                </a:ext>
              </a:extLst>
            </p:cNvPr>
            <p:cNvSpPr txBox="1"/>
            <p:nvPr/>
          </p:nvSpPr>
          <p:spPr>
            <a:xfrm>
              <a:off x="6545181" y="2281431"/>
              <a:ext cx="2401217" cy="7095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58"/>
                </a:lnSpc>
              </a:pPr>
              <a:r>
                <a:rPr lang="ru-RU" sz="900" b="1" spc="42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Сервисы и решения</a:t>
              </a:r>
              <a:endParaRPr lang="en-US" sz="900" b="1" spc="42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cxnSp>
          <p:nvCxnSpPr>
            <p:cNvPr id="36" name="Соединительная линия уступом 36">
              <a:extLst>
                <a:ext uri="{FF2B5EF4-FFF2-40B4-BE49-F238E27FC236}">
                  <a16:creationId xmlns:a16="http://schemas.microsoft.com/office/drawing/2014/main" id="{05D8D9D0-6AD7-4CF0-8124-EAD14B55B966}"/>
                </a:ext>
              </a:extLst>
            </p:cNvPr>
            <p:cNvCxnSpPr/>
            <p:nvPr/>
          </p:nvCxnSpPr>
          <p:spPr>
            <a:xfrm rot="10800000" flipH="1" flipV="1">
              <a:off x="7053422" y="2514325"/>
              <a:ext cx="662943" cy="333031"/>
            </a:xfrm>
            <a:prstGeom prst="bentConnector3">
              <a:avLst>
                <a:gd name="adj1" fmla="val -34483"/>
              </a:avLst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28">
              <a:extLst>
                <a:ext uri="{FF2B5EF4-FFF2-40B4-BE49-F238E27FC236}">
                  <a16:creationId xmlns:a16="http://schemas.microsoft.com/office/drawing/2014/main" id="{F9A4BB34-404F-4D52-92E3-3EE99D42BE81}"/>
                </a:ext>
              </a:extLst>
            </p:cNvPr>
            <p:cNvSpPr txBox="1"/>
            <p:nvPr/>
          </p:nvSpPr>
          <p:spPr>
            <a:xfrm>
              <a:off x="6746220" y="3541943"/>
              <a:ext cx="3414610" cy="261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Единый </a:t>
              </a: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всероссийский перечень  (</a:t>
              </a: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реестр) ШСК 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sp>
          <p:nvSpPr>
            <p:cNvPr id="39" name="TextBox 28">
              <a:extLst>
                <a:ext uri="{FF2B5EF4-FFF2-40B4-BE49-F238E27FC236}">
                  <a16:creationId xmlns:a16="http://schemas.microsoft.com/office/drawing/2014/main" id="{1F9C76C2-B1DA-4838-9B33-8703E5020FFB}"/>
                </a:ext>
              </a:extLst>
            </p:cNvPr>
            <p:cNvSpPr txBox="1"/>
            <p:nvPr/>
          </p:nvSpPr>
          <p:spPr>
            <a:xfrm>
              <a:off x="7347186" y="3193485"/>
              <a:ext cx="1957623" cy="3458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Нормативные документы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sp>
          <p:nvSpPr>
            <p:cNvPr id="40" name="TextBox 28">
              <a:extLst>
                <a:ext uri="{FF2B5EF4-FFF2-40B4-BE49-F238E27FC236}">
                  <a16:creationId xmlns:a16="http://schemas.microsoft.com/office/drawing/2014/main" id="{FA9E63F8-17CF-4A1C-95E6-00309DC2BBDA}"/>
                </a:ext>
              </a:extLst>
            </p:cNvPr>
            <p:cNvSpPr txBox="1"/>
            <p:nvPr/>
          </p:nvSpPr>
          <p:spPr>
            <a:xfrm>
              <a:off x="6936755" y="3894016"/>
              <a:ext cx="2627361" cy="5416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Форма подачи заявки в </a:t>
              </a: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реестр ШСК</a:t>
              </a:r>
            </a:p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Мониторинг 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</p:grpSp>
      <p:pic>
        <p:nvPicPr>
          <p:cNvPr id="41" name="Picture 6">
            <a:extLst>
              <a:ext uri="{FF2B5EF4-FFF2-40B4-BE49-F238E27FC236}">
                <a16:creationId xmlns:a16="http://schemas.microsoft.com/office/drawing/2014/main" id="{1FDF613F-E8D7-46C1-967B-BD35DF152B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22244" y="82442"/>
            <a:ext cx="1049688" cy="9081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07CEBF-2790-4F30-8F4C-3A55A3D5B32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312" t="39401" r="58853" b="19522"/>
          <a:stretch/>
        </p:blipFill>
        <p:spPr>
          <a:xfrm>
            <a:off x="176179" y="2896862"/>
            <a:ext cx="2523035" cy="27979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72593F7-C7AB-3A81-ECF1-B09A466DF1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99299" y="2824833"/>
            <a:ext cx="6134300" cy="342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48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/>
          <p:nvPr/>
        </p:nvSpPr>
        <p:spPr>
          <a:xfrm>
            <a:off x="0" y="-19517"/>
            <a:ext cx="9771243" cy="1543518"/>
          </a:xfrm>
          <a:prstGeom prst="rect">
            <a:avLst/>
          </a:prstGeom>
          <a:solidFill>
            <a:srgbClr val="16214B"/>
          </a:solid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1E2728-3A1E-478D-9FF6-A46212C30D9F}"/>
              </a:ext>
            </a:extLst>
          </p:cNvPr>
          <p:cNvSpPr txBox="1"/>
          <p:nvPr/>
        </p:nvSpPr>
        <p:spPr>
          <a:xfrm>
            <a:off x="1155517" y="261980"/>
            <a:ext cx="8107121" cy="700186"/>
          </a:xfrm>
          <a:prstGeom prst="rect">
            <a:avLst/>
          </a:prstGeom>
          <a:noFill/>
        </p:spPr>
        <p:txBody>
          <a:bodyPr wrap="square" lIns="97530" tIns="48765" rIns="97530" bIns="48765">
            <a:spAutoFit/>
          </a:bodyPr>
          <a:lstStyle/>
          <a:p>
            <a:pPr algn="ctr">
              <a:lnSpc>
                <a:spcPct val="115000"/>
              </a:lnSpc>
              <a:spcAft>
                <a:spcPts val="853"/>
              </a:spcAft>
            </a:pP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ошибки при подаче заявки</a:t>
            </a:r>
            <a:b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Единый всероссийский перечень (реестр) школьных спортивных клубов» </a:t>
            </a: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F5ACAF-0E9E-45D0-BBE7-D06E5DA9EF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75" t="15633" r="6250" b="12500"/>
          <a:stretch/>
        </p:blipFill>
        <p:spPr>
          <a:xfrm>
            <a:off x="490962" y="1905000"/>
            <a:ext cx="8771676" cy="493348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29A583FB-5B87-D61C-7D64-5CA7E7157D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0618" y="157345"/>
            <a:ext cx="1051189" cy="90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17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/>
          <p:nvPr/>
        </p:nvSpPr>
        <p:spPr>
          <a:xfrm>
            <a:off x="0" y="-19517"/>
            <a:ext cx="9771243" cy="1543518"/>
          </a:xfrm>
          <a:prstGeom prst="rect">
            <a:avLst/>
          </a:prstGeom>
          <a:solidFill>
            <a:srgbClr val="16214B"/>
          </a:solid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1E2728-3A1E-478D-9FF6-A46212C30D9F}"/>
              </a:ext>
            </a:extLst>
          </p:cNvPr>
          <p:cNvSpPr txBox="1"/>
          <p:nvPr/>
        </p:nvSpPr>
        <p:spPr>
          <a:xfrm>
            <a:off x="1066800" y="245122"/>
            <a:ext cx="8107121" cy="700186"/>
          </a:xfrm>
          <a:prstGeom prst="rect">
            <a:avLst/>
          </a:prstGeom>
          <a:noFill/>
        </p:spPr>
        <p:txBody>
          <a:bodyPr wrap="square" lIns="97530" tIns="48765" rIns="97530" bIns="48765">
            <a:spAutoFit/>
          </a:bodyPr>
          <a:lstStyle/>
          <a:p>
            <a:pPr algn="ctr">
              <a:lnSpc>
                <a:spcPct val="115000"/>
              </a:lnSpc>
              <a:spcAft>
                <a:spcPts val="853"/>
              </a:spcAft>
            </a:pP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ошибки при подаче заявки</a:t>
            </a:r>
            <a:b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Единый всероссийский перечень (реестр) школьных спортивных клубов» </a:t>
            </a: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648750-4E91-412F-BF6B-48B0B3492C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56" t="16666" r="7031" b="12500"/>
          <a:stretch/>
        </p:blipFill>
        <p:spPr>
          <a:xfrm>
            <a:off x="533400" y="1734411"/>
            <a:ext cx="8840615" cy="500968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EB3D1A47-8BB6-F900-BE54-0D5CF1EED7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0618" y="157345"/>
            <a:ext cx="1051189" cy="90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02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/>
          <p:nvPr/>
        </p:nvSpPr>
        <p:spPr>
          <a:xfrm>
            <a:off x="0" y="-19517"/>
            <a:ext cx="9771243" cy="1543518"/>
          </a:xfrm>
          <a:prstGeom prst="rect">
            <a:avLst/>
          </a:prstGeom>
          <a:solidFill>
            <a:srgbClr val="16214B"/>
          </a:solid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1E2728-3A1E-478D-9FF6-A46212C30D9F}"/>
              </a:ext>
            </a:extLst>
          </p:cNvPr>
          <p:cNvSpPr txBox="1"/>
          <p:nvPr/>
        </p:nvSpPr>
        <p:spPr>
          <a:xfrm>
            <a:off x="1066800" y="245122"/>
            <a:ext cx="8107121" cy="700186"/>
          </a:xfrm>
          <a:prstGeom prst="rect">
            <a:avLst/>
          </a:prstGeom>
          <a:noFill/>
        </p:spPr>
        <p:txBody>
          <a:bodyPr wrap="square" lIns="97530" tIns="48765" rIns="97530" bIns="48765">
            <a:spAutoFit/>
          </a:bodyPr>
          <a:lstStyle/>
          <a:p>
            <a:pPr algn="ctr">
              <a:lnSpc>
                <a:spcPct val="115000"/>
              </a:lnSpc>
              <a:spcAft>
                <a:spcPts val="853"/>
              </a:spcAft>
            </a:pP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ошибки при подаче заявки</a:t>
            </a:r>
            <a:b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Единый всероссийский перечень (реестр) школьных спортивных клубов» </a:t>
            </a: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48FFA9-6A4E-4C5E-8870-1BF59A8B9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75" t="15633" r="7031" b="12500"/>
          <a:stretch/>
        </p:blipFill>
        <p:spPr>
          <a:xfrm>
            <a:off x="228600" y="1676400"/>
            <a:ext cx="9246698" cy="525780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B0A52B68-B0AC-1584-F2B8-4681298ECE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0618" y="157345"/>
            <a:ext cx="1051189" cy="90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25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/>
          <p:nvPr/>
        </p:nvSpPr>
        <p:spPr>
          <a:xfrm>
            <a:off x="0" y="-19517"/>
            <a:ext cx="9771243" cy="1543518"/>
          </a:xfrm>
          <a:prstGeom prst="rect">
            <a:avLst/>
          </a:prstGeom>
          <a:solidFill>
            <a:srgbClr val="16214B"/>
          </a:solid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1E2728-3A1E-478D-9FF6-A46212C30D9F}"/>
              </a:ext>
            </a:extLst>
          </p:cNvPr>
          <p:cNvSpPr txBox="1"/>
          <p:nvPr/>
        </p:nvSpPr>
        <p:spPr>
          <a:xfrm>
            <a:off x="832060" y="228600"/>
            <a:ext cx="8107121" cy="791429"/>
          </a:xfrm>
          <a:prstGeom prst="rect">
            <a:avLst/>
          </a:prstGeom>
          <a:noFill/>
        </p:spPr>
        <p:txBody>
          <a:bodyPr wrap="square" lIns="97530" tIns="48765" rIns="97530" bIns="48765">
            <a:spAutoFit/>
          </a:bodyPr>
          <a:lstStyle/>
          <a:p>
            <a:pPr algn="ctr">
              <a:lnSpc>
                <a:spcPct val="115000"/>
              </a:lnSpc>
              <a:spcAft>
                <a:spcPts val="853"/>
              </a:spcAft>
            </a:pP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Образец правильно заполненной заявка, если ШСК является</a:t>
            </a:r>
          </a:p>
          <a:p>
            <a:pPr algn="ctr">
              <a:lnSpc>
                <a:spcPct val="115000"/>
              </a:lnSpc>
              <a:spcAft>
                <a:spcPts val="853"/>
              </a:spcAft>
            </a:pPr>
            <a:r>
              <a:rPr lang="ru-RU" sz="1700" b="1" u="sng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структурным подразделением</a:t>
            </a:r>
            <a:endParaRPr lang="ru-RU" sz="1700" u="sng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9E784A-4DD8-4677-B979-2D92EF9855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75" t="15633" r="7031" b="12500"/>
          <a:stretch/>
        </p:blipFill>
        <p:spPr>
          <a:xfrm>
            <a:off x="260252" y="1764262"/>
            <a:ext cx="9233096" cy="525006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56076B22-8478-027D-5EAF-C07F399B82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0618" y="157345"/>
            <a:ext cx="1051189" cy="90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758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/>
          <p:nvPr/>
        </p:nvSpPr>
        <p:spPr>
          <a:xfrm>
            <a:off x="0" y="-19517"/>
            <a:ext cx="9771243" cy="1543518"/>
          </a:xfrm>
          <a:prstGeom prst="rect">
            <a:avLst/>
          </a:prstGeom>
          <a:solidFill>
            <a:srgbClr val="16214B"/>
          </a:solid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1E2728-3A1E-478D-9FF6-A46212C30D9F}"/>
              </a:ext>
            </a:extLst>
          </p:cNvPr>
          <p:cNvSpPr txBox="1"/>
          <p:nvPr/>
        </p:nvSpPr>
        <p:spPr>
          <a:xfrm>
            <a:off x="832060" y="228600"/>
            <a:ext cx="8388140" cy="791429"/>
          </a:xfrm>
          <a:prstGeom prst="rect">
            <a:avLst/>
          </a:prstGeom>
          <a:noFill/>
        </p:spPr>
        <p:txBody>
          <a:bodyPr wrap="square" lIns="97530" tIns="48765" rIns="97530" bIns="48765">
            <a:spAutoFit/>
          </a:bodyPr>
          <a:lstStyle/>
          <a:p>
            <a:pPr algn="ctr">
              <a:lnSpc>
                <a:spcPct val="115000"/>
              </a:lnSpc>
              <a:spcAft>
                <a:spcPts val="853"/>
              </a:spcAft>
            </a:pP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Образец правильно заполненной заявка, если ШСК является </a:t>
            </a:r>
          </a:p>
          <a:p>
            <a:pPr algn="ctr">
              <a:lnSpc>
                <a:spcPct val="115000"/>
              </a:lnSpc>
              <a:spcAft>
                <a:spcPts val="853"/>
              </a:spcAft>
            </a:pPr>
            <a:r>
              <a:rPr lang="ru-RU" sz="1700" b="1" u="sng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общественным объединением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ECD522-42D0-4CDE-AC2A-9200A3FBAA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75" t="15633" r="6250" b="13889"/>
          <a:stretch/>
        </p:blipFill>
        <p:spPr>
          <a:xfrm>
            <a:off x="248685" y="1828800"/>
            <a:ext cx="9256229" cy="510540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3BC017F1-0312-223E-78D9-7DBC9D0CA8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0618" y="157345"/>
            <a:ext cx="1051189" cy="90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697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/>
          <p:nvPr/>
        </p:nvSpPr>
        <p:spPr>
          <a:xfrm>
            <a:off x="0" y="-19517"/>
            <a:ext cx="9771243" cy="933917"/>
          </a:xfrm>
          <a:prstGeom prst="rect">
            <a:avLst/>
          </a:prstGeom>
          <a:solidFill>
            <a:srgbClr val="16214B"/>
          </a:solid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1E2728-3A1E-478D-9FF6-A46212C30D9F}"/>
              </a:ext>
            </a:extLst>
          </p:cNvPr>
          <p:cNvSpPr txBox="1"/>
          <p:nvPr/>
        </p:nvSpPr>
        <p:spPr>
          <a:xfrm>
            <a:off x="832060" y="228600"/>
            <a:ext cx="8107121" cy="590925"/>
          </a:xfrm>
          <a:prstGeom prst="rect">
            <a:avLst/>
          </a:prstGeom>
          <a:noFill/>
        </p:spPr>
        <p:txBody>
          <a:bodyPr wrap="square" lIns="97530" tIns="48765" rIns="97530" bIns="48765">
            <a:spAutoFit/>
          </a:bodyPr>
          <a:lstStyle/>
          <a:p>
            <a:pPr algn="ctr"/>
            <a:r>
              <a:rPr lang="ru-RU" sz="3200">
                <a:solidFill>
                  <a:schemeClr val="bg1"/>
                </a:solidFill>
              </a:rPr>
              <a:t>Документы для ШСК</a:t>
            </a:r>
            <a:endParaRPr lang="ru-RU" sz="3200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DC8302C8-B235-4842-832A-D05ADB2DFD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590081"/>
              </p:ext>
            </p:extLst>
          </p:nvPr>
        </p:nvGraphicFramePr>
        <p:xfrm>
          <a:off x="266700" y="1202520"/>
          <a:ext cx="9220200" cy="599275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610100">
                  <a:extLst>
                    <a:ext uri="{9D8B030D-6E8A-4147-A177-3AD203B41FA5}">
                      <a16:colId xmlns:a16="http://schemas.microsoft.com/office/drawing/2014/main" val="2230154464"/>
                    </a:ext>
                  </a:extLst>
                </a:gridCol>
                <a:gridCol w="4610100">
                  <a:extLst>
                    <a:ext uri="{9D8B030D-6E8A-4147-A177-3AD203B41FA5}">
                      <a16:colId xmlns:a16="http://schemas.microsoft.com/office/drawing/2014/main" val="530500945"/>
                    </a:ext>
                  </a:extLst>
                </a:gridCol>
              </a:tblGrid>
              <a:tr h="3938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</a:rPr>
                        <a:t>ШСК, созданные в качестве структурных подразделений общеобразовательных организаций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</a:rPr>
                        <a:t>ШСК, созданные в виде общественных объединений, не являющихся юридическими лицами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/>
                </a:tc>
                <a:extLst>
                  <a:ext uri="{0D108BD9-81ED-4DB2-BD59-A6C34878D82A}">
                    <a16:rowId xmlns:a16="http://schemas.microsoft.com/office/drawing/2014/main" val="2893565060"/>
                  </a:ext>
                </a:extLst>
              </a:tr>
              <a:tr h="4597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Приказ о создании ШСК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(печать + подпись директора)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Протокол съезда (конференции) или общего собрания общеобразовательной организации о создании ШСК </a:t>
                      </a:r>
                      <a:br>
                        <a:rPr lang="ru-RU" sz="1200">
                          <a:effectLst/>
                        </a:rPr>
                      </a:br>
                      <a:r>
                        <a:rPr lang="ru-RU" sz="1200">
                          <a:effectLst/>
                        </a:rPr>
                        <a:t>(подпись председателя и секретаря)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/>
                </a:tc>
                <a:extLst>
                  <a:ext uri="{0D108BD9-81ED-4DB2-BD59-A6C34878D82A}">
                    <a16:rowId xmlns:a16="http://schemas.microsoft.com/office/drawing/2014/main" val="3835768282"/>
                  </a:ext>
                </a:extLst>
              </a:tr>
              <a:tr h="392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Положение о ШСК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(печать + подпись директора)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Устав ШСК, принятый на съезде (конференции) или общим собрании общеобразовательной организации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/>
                </a:tc>
                <a:extLst>
                  <a:ext uri="{0D108BD9-81ED-4DB2-BD59-A6C34878D82A}">
                    <a16:rowId xmlns:a16="http://schemas.microsoft.com/office/drawing/2014/main" val="3543663280"/>
                  </a:ext>
                </a:extLst>
              </a:tr>
              <a:tr h="5479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План спортивно-массовых, физкультурно-спортивных и социально-значимых мероприятий на учебный год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(печать + подпись директора)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План спортивно-массовых, физкультурно-спортивных и социально-значимых мероприятий на учебный год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(подпись руководителя ШСК)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/>
                </a:tc>
                <a:extLst>
                  <a:ext uri="{0D108BD9-81ED-4DB2-BD59-A6C34878D82A}">
                    <a16:rowId xmlns:a16="http://schemas.microsoft.com/office/drawing/2014/main" val="1918200116"/>
                  </a:ext>
                </a:extLst>
              </a:tr>
              <a:tr h="392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Календарный план спортивно-массовых мероприятий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(печать + подпись директора)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Календарный план спортивно-массовых мероприятий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(подпись руководителя ШСК)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/>
                </a:tc>
                <a:extLst>
                  <a:ext uri="{0D108BD9-81ED-4DB2-BD59-A6C34878D82A}">
                    <a16:rowId xmlns:a16="http://schemas.microsoft.com/office/drawing/2014/main" val="2319141380"/>
                  </a:ext>
                </a:extLst>
              </a:tr>
              <a:tr h="392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Расписание работы спортивных секций в ШСК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(печать + подпись директора)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Расписание работы спортивных секций в ШСК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(подпись руководителя ШСК)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/>
                </a:tc>
                <a:extLst>
                  <a:ext uri="{0D108BD9-81ED-4DB2-BD59-A6C34878D82A}">
                    <a16:rowId xmlns:a16="http://schemas.microsoft.com/office/drawing/2014/main" val="341407681"/>
                  </a:ext>
                </a:extLst>
              </a:tr>
              <a:tr h="95346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Выданная общеобразовательной организации лицензия на осуществление образовательной деятельности по виду образования «дополнительное образование детей и взрослых» *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5583422"/>
                  </a:ext>
                </a:extLst>
              </a:tr>
              <a:tr h="704033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Все вышеперечисленные документы размещаются на сайте </a:t>
                      </a:r>
                      <a:r>
                        <a:rPr lang="ru-RU" sz="1600">
                          <a:effectLst/>
                        </a:rPr>
                        <a:t>образовательной организации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 </a:t>
                      </a:r>
                      <a:r>
                        <a:rPr lang="ru-RU" sz="1600" dirty="0">
                          <a:effectLst/>
                        </a:rPr>
                        <a:t>в формате PDF 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676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40101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44732" y="2452733"/>
            <a:ext cx="2591893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Результат по Заявке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657600" y="1977844"/>
            <a:ext cx="2850639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ЛИЧНЫЙ  КАБИНЕТ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61122" y="2514325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DCABE3-9B9D-4DD3-8F5E-08A1F85D82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3" r="15863" b="4097"/>
          <a:stretch/>
        </p:blipFill>
        <p:spPr>
          <a:xfrm>
            <a:off x="42780" y="3174346"/>
            <a:ext cx="4300619" cy="346291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E0DE38C-BEDE-4CC7-BBEF-4A7B798A83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8" t="1817" r="17287" b="10838"/>
          <a:stretch/>
        </p:blipFill>
        <p:spPr>
          <a:xfrm>
            <a:off x="4371860" y="3123779"/>
            <a:ext cx="5120998" cy="3462912"/>
          </a:xfrm>
          <a:prstGeom prst="rect">
            <a:avLst/>
          </a:prstGeom>
        </p:spPr>
      </p:pic>
      <p:sp>
        <p:nvSpPr>
          <p:cNvPr id="24" name="TextBox 19">
            <a:extLst>
              <a:ext uri="{FF2B5EF4-FFF2-40B4-BE49-F238E27FC236}">
                <a16:creationId xmlns:a16="http://schemas.microsoft.com/office/drawing/2014/main" id="{FCE2D4C5-29B6-4747-98BD-1D2EAFC40E87}"/>
              </a:ext>
            </a:extLst>
          </p:cNvPr>
          <p:cNvSpPr txBox="1"/>
          <p:nvPr/>
        </p:nvSpPr>
        <p:spPr>
          <a:xfrm>
            <a:off x="1384166" y="2807173"/>
            <a:ext cx="2591893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Заявка отклонена 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sp>
        <p:nvSpPr>
          <p:cNvPr id="25" name="TextBox 19">
            <a:extLst>
              <a:ext uri="{FF2B5EF4-FFF2-40B4-BE49-F238E27FC236}">
                <a16:creationId xmlns:a16="http://schemas.microsoft.com/office/drawing/2014/main" id="{102CDC40-AC22-497A-8D05-B07EC5FD8A30}"/>
              </a:ext>
            </a:extLst>
          </p:cNvPr>
          <p:cNvSpPr txBox="1"/>
          <p:nvPr/>
        </p:nvSpPr>
        <p:spPr>
          <a:xfrm>
            <a:off x="6248400" y="2680840"/>
            <a:ext cx="2591893" cy="346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Заявка одобрена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DCEECBEE-2284-81E7-21D2-B2549BD79D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0618" y="157345"/>
            <a:ext cx="1051189" cy="90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17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19518"/>
            <a:ext cx="9771243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657600" y="1977844"/>
            <a:ext cx="2850639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ЛИЧНЫЙ  КАБИНЕТ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61122" y="2514325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E0DE38C-BEDE-4CC7-BBEF-4A7B798A83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8" t="1817" r="17287" b="10838"/>
          <a:stretch/>
        </p:blipFill>
        <p:spPr>
          <a:xfrm>
            <a:off x="128062" y="3078489"/>
            <a:ext cx="2354509" cy="2479932"/>
          </a:xfrm>
          <a:prstGeom prst="rect">
            <a:avLst/>
          </a:prstGeom>
        </p:spPr>
      </p:pic>
      <p:sp>
        <p:nvSpPr>
          <p:cNvPr id="25" name="TextBox 19">
            <a:extLst>
              <a:ext uri="{FF2B5EF4-FFF2-40B4-BE49-F238E27FC236}">
                <a16:creationId xmlns:a16="http://schemas.microsoft.com/office/drawing/2014/main" id="{102CDC40-AC22-497A-8D05-B07EC5FD8A30}"/>
              </a:ext>
            </a:extLst>
          </p:cNvPr>
          <p:cNvSpPr txBox="1"/>
          <p:nvPr/>
        </p:nvSpPr>
        <p:spPr>
          <a:xfrm>
            <a:off x="17643" y="2456964"/>
            <a:ext cx="2591893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Заявка одобрена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3C6BD9-72B8-457E-B427-2CD19F6B4F8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1" t="23123" r="20314" b="2682"/>
          <a:stretch/>
        </p:blipFill>
        <p:spPr>
          <a:xfrm>
            <a:off x="2482571" y="2625049"/>
            <a:ext cx="6704374" cy="4514261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5E4D150B-6AD2-5D5D-6389-0F54905FAB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0618" y="157345"/>
            <a:ext cx="1051189" cy="90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68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/>
          <p:nvPr/>
        </p:nvSpPr>
        <p:spPr>
          <a:xfrm>
            <a:off x="0" y="0"/>
            <a:ext cx="9771243" cy="1992670"/>
          </a:xfrm>
          <a:prstGeom prst="rect">
            <a:avLst/>
          </a:prstGeom>
          <a:solidFill>
            <a:srgbClr val="16214B"/>
          </a:solid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1E2728-3A1E-478D-9FF6-A46212C30D9F}"/>
              </a:ext>
            </a:extLst>
          </p:cNvPr>
          <p:cNvSpPr txBox="1"/>
          <p:nvPr/>
        </p:nvSpPr>
        <p:spPr>
          <a:xfrm>
            <a:off x="1051838" y="2113935"/>
            <a:ext cx="8107121" cy="619394"/>
          </a:xfrm>
          <a:prstGeom prst="rect">
            <a:avLst/>
          </a:prstGeom>
          <a:noFill/>
        </p:spPr>
        <p:txBody>
          <a:bodyPr wrap="square" lIns="97530" tIns="48765" rIns="97530" bIns="48765">
            <a:spAutoFit/>
          </a:bodyPr>
          <a:lstStyle/>
          <a:p>
            <a:pPr algn="ctr">
              <a:lnSpc>
                <a:spcPct val="115000"/>
              </a:lnSpc>
              <a:spcAft>
                <a:spcPts val="853"/>
              </a:spcAft>
            </a:pPr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Алгоритм  взаимодействия 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054202041"/>
              </p:ext>
            </p:extLst>
          </p:nvPr>
        </p:nvGraphicFramePr>
        <p:xfrm>
          <a:off x="778806" y="2886699"/>
          <a:ext cx="8213629" cy="4371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01E2728-3A1E-478D-9FF6-A46212C30D9F}"/>
              </a:ext>
            </a:extLst>
          </p:cNvPr>
          <p:cNvSpPr txBox="1"/>
          <p:nvPr/>
        </p:nvSpPr>
        <p:spPr>
          <a:xfrm>
            <a:off x="5562600" y="6629400"/>
            <a:ext cx="2968213" cy="362766"/>
          </a:xfrm>
          <a:prstGeom prst="rect">
            <a:avLst/>
          </a:prstGeom>
          <a:noFill/>
        </p:spPr>
        <p:txBody>
          <a:bodyPr wrap="square" lIns="97530" tIns="48765" rIns="97530" bIns="48765">
            <a:spAutoFit/>
          </a:bodyPr>
          <a:lstStyle/>
          <a:p>
            <a:pPr algn="ctr">
              <a:lnSpc>
                <a:spcPct val="115000"/>
              </a:lnSpc>
              <a:spcAft>
                <a:spcPts val="853"/>
              </a:spcAft>
            </a:pPr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 календарных дней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413" y="0"/>
            <a:ext cx="533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Перечень поручений Президента Российской Федерации  от 22 ноября 2019 г. </a:t>
            </a:r>
          </a:p>
          <a:p>
            <a:r>
              <a:rPr lang="ru-RU" dirty="0">
                <a:solidFill>
                  <a:schemeClr val="bg1"/>
                </a:solidFill>
              </a:rPr>
              <a:t>№ Пр-2397 (п.1 «б»)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413" y="923330"/>
            <a:ext cx="48768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>
                <a:solidFill>
                  <a:srgbClr val="FFC000"/>
                </a:solidFill>
              </a:rPr>
              <a:t>2024 год </a:t>
            </a:r>
            <a:r>
              <a:rPr lang="ru-RU" b="1" dirty="0">
                <a:solidFill>
                  <a:schemeClr val="bg1"/>
                </a:solidFill>
              </a:rPr>
              <a:t>- </a:t>
            </a:r>
            <a:r>
              <a:rPr lang="ru-RU" sz="1600" b="1" dirty="0">
                <a:solidFill>
                  <a:schemeClr val="bg1"/>
                </a:solidFill>
              </a:rPr>
              <a:t>ЗАВЕРШЕНИЕ СОЗДАНИЯ </a:t>
            </a:r>
          </a:p>
          <a:p>
            <a:r>
              <a:rPr lang="ru-RU" sz="1600" b="1" dirty="0">
                <a:solidFill>
                  <a:schemeClr val="bg1"/>
                </a:solidFill>
              </a:rPr>
              <a:t>ШСК ВО ВСЕХ ОБЩЕОБРАЗОВАТЕЛЬНЫХ ОРГАНИЗАЦИЯХ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71103" y="-335"/>
            <a:ext cx="4876800" cy="68505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FFC000"/>
                </a:solidFill>
              </a:rPr>
              <a:t>Межотраслевая программа развития школьного спорта до 2024 г.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4724400" y="152400"/>
            <a:ext cx="0" cy="1524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4768645" y="723885"/>
            <a:ext cx="4876800" cy="10840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lt1"/>
                </a:solidFill>
              </a:rPr>
              <a:t>Показатель (индикатор)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lt1"/>
                </a:solidFill>
              </a:rPr>
              <a:t>«Доля общеобразовательных организаций, имеющих школьный спортивный клуб»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743838-1DE3-4170-9AE3-4B24DFBA4980}"/>
              </a:ext>
            </a:extLst>
          </p:cNvPr>
          <p:cNvSpPr txBox="1"/>
          <p:nvPr/>
        </p:nvSpPr>
        <p:spPr>
          <a:xfrm>
            <a:off x="7288198" y="741618"/>
            <a:ext cx="18879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C000"/>
                </a:solidFill>
              </a:rPr>
              <a:t>2022 год – 80% </a:t>
            </a:r>
          </a:p>
        </p:txBody>
      </p:sp>
    </p:spTree>
    <p:extLst>
      <p:ext uri="{BB962C8B-B14F-4D97-AF65-F5344CB8AC3E}">
        <p14:creationId xmlns:p14="http://schemas.microsoft.com/office/powerpoint/2010/main" val="9452826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62065" y="2498701"/>
            <a:ext cx="1524000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КОНТАКТЫ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61122" y="2514325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4714D844-1152-493A-8EB4-744BA02729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216"/>
          <a:stretch/>
        </p:blipFill>
        <p:spPr>
          <a:xfrm>
            <a:off x="152400" y="3006734"/>
            <a:ext cx="4062911" cy="3049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A01CB4-87BD-48E4-B744-00A7301945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739" t="20080" r="17287" b="9600"/>
          <a:stretch/>
        </p:blipFill>
        <p:spPr>
          <a:xfrm>
            <a:off x="4428770" y="3006734"/>
            <a:ext cx="5182642" cy="3204406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93129DBE-0F7C-C103-195A-6858794EC4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0618" y="157345"/>
            <a:ext cx="1051189" cy="90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76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11358" y="2300509"/>
            <a:ext cx="3627879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ИНФОРМАЦИОННАЯ СИСТЕМА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27748" y="2362101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8F66204C-6455-4223-A638-B2308F4A82E6}"/>
              </a:ext>
            </a:extLst>
          </p:cNvPr>
          <p:cNvGrpSpPr/>
          <p:nvPr/>
        </p:nvGrpSpPr>
        <p:grpSpPr>
          <a:xfrm>
            <a:off x="322242" y="5764120"/>
            <a:ext cx="3257684" cy="1281542"/>
            <a:chOff x="6311506" y="2281431"/>
            <a:chExt cx="3849324" cy="2154189"/>
          </a:xfrm>
        </p:grpSpPr>
        <p:pic>
          <p:nvPicPr>
            <p:cNvPr id="34" name="Picture 13">
              <a:extLst>
                <a:ext uri="{FF2B5EF4-FFF2-40B4-BE49-F238E27FC236}">
                  <a16:creationId xmlns:a16="http://schemas.microsoft.com/office/drawing/2014/main" id="{022D198E-FB1D-4AF7-8CFB-F2D766A3A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6097408" y="3172257"/>
              <a:ext cx="1284592" cy="856395"/>
            </a:xfrm>
            <a:prstGeom prst="rect">
              <a:avLst/>
            </a:prstGeom>
          </p:spPr>
        </p:pic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id="{0FE2C664-3113-4A73-9F45-A32FB9806A56}"/>
                </a:ext>
              </a:extLst>
            </p:cNvPr>
            <p:cNvSpPr txBox="1"/>
            <p:nvPr/>
          </p:nvSpPr>
          <p:spPr>
            <a:xfrm>
              <a:off x="6545181" y="2281431"/>
              <a:ext cx="2401217" cy="7095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58"/>
                </a:lnSpc>
              </a:pPr>
              <a:r>
                <a:rPr lang="ru-RU" sz="900" b="1" spc="42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Сервисы и решения</a:t>
              </a:r>
              <a:endParaRPr lang="en-US" sz="900" b="1" spc="42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cxnSp>
          <p:nvCxnSpPr>
            <p:cNvPr id="36" name="Соединительная линия уступом 36">
              <a:extLst>
                <a:ext uri="{FF2B5EF4-FFF2-40B4-BE49-F238E27FC236}">
                  <a16:creationId xmlns:a16="http://schemas.microsoft.com/office/drawing/2014/main" id="{05D8D9D0-6AD7-4CF0-8124-EAD14B55B966}"/>
                </a:ext>
              </a:extLst>
            </p:cNvPr>
            <p:cNvCxnSpPr/>
            <p:nvPr/>
          </p:nvCxnSpPr>
          <p:spPr>
            <a:xfrm rot="10800000" flipH="1" flipV="1">
              <a:off x="7053422" y="2514325"/>
              <a:ext cx="662943" cy="333031"/>
            </a:xfrm>
            <a:prstGeom prst="bentConnector3">
              <a:avLst>
                <a:gd name="adj1" fmla="val -34483"/>
              </a:avLst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28">
              <a:extLst>
                <a:ext uri="{FF2B5EF4-FFF2-40B4-BE49-F238E27FC236}">
                  <a16:creationId xmlns:a16="http://schemas.microsoft.com/office/drawing/2014/main" id="{F9A4BB34-404F-4D52-92E3-3EE99D42BE81}"/>
                </a:ext>
              </a:extLst>
            </p:cNvPr>
            <p:cNvSpPr txBox="1"/>
            <p:nvPr/>
          </p:nvSpPr>
          <p:spPr>
            <a:xfrm>
              <a:off x="6746220" y="3541943"/>
              <a:ext cx="3414610" cy="261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Единый </a:t>
              </a: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всероссийский перечень  (</a:t>
              </a: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реестр) ШСК 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sp>
          <p:nvSpPr>
            <p:cNvPr id="39" name="TextBox 28">
              <a:extLst>
                <a:ext uri="{FF2B5EF4-FFF2-40B4-BE49-F238E27FC236}">
                  <a16:creationId xmlns:a16="http://schemas.microsoft.com/office/drawing/2014/main" id="{1F9C76C2-B1DA-4838-9B33-8703E5020FFB}"/>
                </a:ext>
              </a:extLst>
            </p:cNvPr>
            <p:cNvSpPr txBox="1"/>
            <p:nvPr/>
          </p:nvSpPr>
          <p:spPr>
            <a:xfrm>
              <a:off x="7347186" y="3193485"/>
              <a:ext cx="1957623" cy="3458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Нормативные документы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sp>
          <p:nvSpPr>
            <p:cNvPr id="40" name="TextBox 28">
              <a:extLst>
                <a:ext uri="{FF2B5EF4-FFF2-40B4-BE49-F238E27FC236}">
                  <a16:creationId xmlns:a16="http://schemas.microsoft.com/office/drawing/2014/main" id="{FA9E63F8-17CF-4A1C-95E6-00309DC2BBDA}"/>
                </a:ext>
              </a:extLst>
            </p:cNvPr>
            <p:cNvSpPr txBox="1"/>
            <p:nvPr/>
          </p:nvSpPr>
          <p:spPr>
            <a:xfrm>
              <a:off x="6936755" y="3894016"/>
              <a:ext cx="2627361" cy="5416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Форма подачи заявки в </a:t>
              </a: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реестр ШСК</a:t>
              </a:r>
            </a:p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Мониторинг 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</p:grpSp>
      <p:pic>
        <p:nvPicPr>
          <p:cNvPr id="41" name="Picture 6">
            <a:extLst>
              <a:ext uri="{FF2B5EF4-FFF2-40B4-BE49-F238E27FC236}">
                <a16:creationId xmlns:a16="http://schemas.microsoft.com/office/drawing/2014/main" id="{1FDF613F-E8D7-46C1-967B-BD35DF152B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56976" y="152229"/>
            <a:ext cx="1035414" cy="89580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D545319-9816-4318-92F4-E5DB57D472C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5524" t="17268" r="25000" b="11275"/>
          <a:stretch/>
        </p:blipFill>
        <p:spPr>
          <a:xfrm>
            <a:off x="4534789" y="2478634"/>
            <a:ext cx="4825620" cy="39204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6F3107F-1D21-81CC-5747-A7D2E3056D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283" y="2978832"/>
            <a:ext cx="4444501" cy="248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165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62065" y="2498701"/>
            <a:ext cx="1524000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КОНТАКТЫ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61122" y="2514325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93129DBE-0F7C-C103-195A-6858794EC4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0618" y="157345"/>
            <a:ext cx="1051189" cy="90945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9F3266-CDFA-3C62-1B90-A50246641A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028" y="3276600"/>
            <a:ext cx="8809484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62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19518"/>
            <a:ext cx="9771243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11358" y="2300509"/>
            <a:ext cx="3627879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ИНФОРМАЦИОННАЯ СИСТЕМА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27748" y="2362101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8F66204C-6455-4223-A638-B2308F4A82E6}"/>
              </a:ext>
            </a:extLst>
          </p:cNvPr>
          <p:cNvGrpSpPr/>
          <p:nvPr/>
        </p:nvGrpSpPr>
        <p:grpSpPr>
          <a:xfrm>
            <a:off x="322242" y="5764120"/>
            <a:ext cx="3257684" cy="1281542"/>
            <a:chOff x="6311506" y="2281431"/>
            <a:chExt cx="3849324" cy="2154189"/>
          </a:xfrm>
        </p:grpSpPr>
        <p:pic>
          <p:nvPicPr>
            <p:cNvPr id="34" name="Picture 13">
              <a:extLst>
                <a:ext uri="{FF2B5EF4-FFF2-40B4-BE49-F238E27FC236}">
                  <a16:creationId xmlns:a16="http://schemas.microsoft.com/office/drawing/2014/main" id="{022D198E-FB1D-4AF7-8CFB-F2D766A3A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6097408" y="3172257"/>
              <a:ext cx="1284592" cy="856395"/>
            </a:xfrm>
            <a:prstGeom prst="rect">
              <a:avLst/>
            </a:prstGeom>
          </p:spPr>
        </p:pic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id="{0FE2C664-3113-4A73-9F45-A32FB9806A56}"/>
                </a:ext>
              </a:extLst>
            </p:cNvPr>
            <p:cNvSpPr txBox="1"/>
            <p:nvPr/>
          </p:nvSpPr>
          <p:spPr>
            <a:xfrm>
              <a:off x="6545181" y="2281431"/>
              <a:ext cx="2401217" cy="7095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58"/>
                </a:lnSpc>
              </a:pPr>
              <a:r>
                <a:rPr lang="ru-RU" sz="900" b="1" spc="42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Сервисы и решения</a:t>
              </a:r>
              <a:endParaRPr lang="en-US" sz="900" b="1" spc="42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cxnSp>
          <p:nvCxnSpPr>
            <p:cNvPr id="36" name="Соединительная линия уступом 36">
              <a:extLst>
                <a:ext uri="{FF2B5EF4-FFF2-40B4-BE49-F238E27FC236}">
                  <a16:creationId xmlns:a16="http://schemas.microsoft.com/office/drawing/2014/main" id="{05D8D9D0-6AD7-4CF0-8124-EAD14B55B966}"/>
                </a:ext>
              </a:extLst>
            </p:cNvPr>
            <p:cNvCxnSpPr/>
            <p:nvPr/>
          </p:nvCxnSpPr>
          <p:spPr>
            <a:xfrm rot="10800000" flipH="1" flipV="1">
              <a:off x="7053422" y="2514325"/>
              <a:ext cx="662943" cy="333031"/>
            </a:xfrm>
            <a:prstGeom prst="bentConnector3">
              <a:avLst>
                <a:gd name="adj1" fmla="val -34483"/>
              </a:avLst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28">
              <a:extLst>
                <a:ext uri="{FF2B5EF4-FFF2-40B4-BE49-F238E27FC236}">
                  <a16:creationId xmlns:a16="http://schemas.microsoft.com/office/drawing/2014/main" id="{F9A4BB34-404F-4D52-92E3-3EE99D42BE81}"/>
                </a:ext>
              </a:extLst>
            </p:cNvPr>
            <p:cNvSpPr txBox="1"/>
            <p:nvPr/>
          </p:nvSpPr>
          <p:spPr>
            <a:xfrm>
              <a:off x="6746220" y="3541943"/>
              <a:ext cx="3414610" cy="261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Единый </a:t>
              </a: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всероссийский перечень  (</a:t>
              </a: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реестр) ШСК 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sp>
          <p:nvSpPr>
            <p:cNvPr id="39" name="TextBox 28">
              <a:extLst>
                <a:ext uri="{FF2B5EF4-FFF2-40B4-BE49-F238E27FC236}">
                  <a16:creationId xmlns:a16="http://schemas.microsoft.com/office/drawing/2014/main" id="{1F9C76C2-B1DA-4838-9B33-8703E5020FFB}"/>
                </a:ext>
              </a:extLst>
            </p:cNvPr>
            <p:cNvSpPr txBox="1"/>
            <p:nvPr/>
          </p:nvSpPr>
          <p:spPr>
            <a:xfrm>
              <a:off x="7347186" y="3193485"/>
              <a:ext cx="1957623" cy="3458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Нормативные документы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sp>
          <p:nvSpPr>
            <p:cNvPr id="40" name="TextBox 28">
              <a:extLst>
                <a:ext uri="{FF2B5EF4-FFF2-40B4-BE49-F238E27FC236}">
                  <a16:creationId xmlns:a16="http://schemas.microsoft.com/office/drawing/2014/main" id="{FA9E63F8-17CF-4A1C-95E6-00309DC2BBDA}"/>
                </a:ext>
              </a:extLst>
            </p:cNvPr>
            <p:cNvSpPr txBox="1"/>
            <p:nvPr/>
          </p:nvSpPr>
          <p:spPr>
            <a:xfrm>
              <a:off x="6936755" y="3894016"/>
              <a:ext cx="2627361" cy="5416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Форма подачи заявки в </a:t>
              </a: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реестр ШСК</a:t>
              </a:r>
            </a:p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Мониторинг 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</p:grpSp>
      <p:pic>
        <p:nvPicPr>
          <p:cNvPr id="41" name="Picture 6">
            <a:extLst>
              <a:ext uri="{FF2B5EF4-FFF2-40B4-BE49-F238E27FC236}">
                <a16:creationId xmlns:a16="http://schemas.microsoft.com/office/drawing/2014/main" id="{1FDF613F-E8D7-46C1-967B-BD35DF152B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22948" y="153762"/>
            <a:ext cx="875790" cy="7577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6C522A6-46DB-48F6-BCEB-63391CF823E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497" t="18251" r="22656" b="18488"/>
          <a:stretch/>
        </p:blipFill>
        <p:spPr>
          <a:xfrm>
            <a:off x="3955626" y="2364965"/>
            <a:ext cx="5607525" cy="37056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62A7064-7674-867B-4467-994E2819A6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0400" y="3020958"/>
            <a:ext cx="3918418" cy="219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19518"/>
            <a:ext cx="9771243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11358" y="2300509"/>
            <a:ext cx="3627879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ИНФОРМАЦИОННАЯ СИСТЕМА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27748" y="2362101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8F66204C-6455-4223-A638-B2308F4A82E6}"/>
              </a:ext>
            </a:extLst>
          </p:cNvPr>
          <p:cNvGrpSpPr/>
          <p:nvPr/>
        </p:nvGrpSpPr>
        <p:grpSpPr>
          <a:xfrm>
            <a:off x="322242" y="5764120"/>
            <a:ext cx="3257684" cy="1281542"/>
            <a:chOff x="6311506" y="2281431"/>
            <a:chExt cx="3849324" cy="2154189"/>
          </a:xfrm>
        </p:grpSpPr>
        <p:pic>
          <p:nvPicPr>
            <p:cNvPr id="34" name="Picture 13">
              <a:extLst>
                <a:ext uri="{FF2B5EF4-FFF2-40B4-BE49-F238E27FC236}">
                  <a16:creationId xmlns:a16="http://schemas.microsoft.com/office/drawing/2014/main" id="{022D198E-FB1D-4AF7-8CFB-F2D766A3A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6097408" y="3172257"/>
              <a:ext cx="1284592" cy="856395"/>
            </a:xfrm>
            <a:prstGeom prst="rect">
              <a:avLst/>
            </a:prstGeom>
          </p:spPr>
        </p:pic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id="{0FE2C664-3113-4A73-9F45-A32FB9806A56}"/>
                </a:ext>
              </a:extLst>
            </p:cNvPr>
            <p:cNvSpPr txBox="1"/>
            <p:nvPr/>
          </p:nvSpPr>
          <p:spPr>
            <a:xfrm>
              <a:off x="6545181" y="2281431"/>
              <a:ext cx="2401217" cy="7095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58"/>
                </a:lnSpc>
              </a:pPr>
              <a:r>
                <a:rPr lang="ru-RU" sz="900" b="1" spc="42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Сервисы и решения</a:t>
              </a:r>
              <a:endParaRPr lang="en-US" sz="900" b="1" spc="42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cxnSp>
          <p:nvCxnSpPr>
            <p:cNvPr id="36" name="Соединительная линия уступом 36">
              <a:extLst>
                <a:ext uri="{FF2B5EF4-FFF2-40B4-BE49-F238E27FC236}">
                  <a16:creationId xmlns:a16="http://schemas.microsoft.com/office/drawing/2014/main" id="{05D8D9D0-6AD7-4CF0-8124-EAD14B55B966}"/>
                </a:ext>
              </a:extLst>
            </p:cNvPr>
            <p:cNvCxnSpPr/>
            <p:nvPr/>
          </p:nvCxnSpPr>
          <p:spPr>
            <a:xfrm rot="10800000" flipH="1" flipV="1">
              <a:off x="7053422" y="2514325"/>
              <a:ext cx="662943" cy="333031"/>
            </a:xfrm>
            <a:prstGeom prst="bentConnector3">
              <a:avLst>
                <a:gd name="adj1" fmla="val -34483"/>
              </a:avLst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28">
              <a:extLst>
                <a:ext uri="{FF2B5EF4-FFF2-40B4-BE49-F238E27FC236}">
                  <a16:creationId xmlns:a16="http://schemas.microsoft.com/office/drawing/2014/main" id="{F9A4BB34-404F-4D52-92E3-3EE99D42BE81}"/>
                </a:ext>
              </a:extLst>
            </p:cNvPr>
            <p:cNvSpPr txBox="1"/>
            <p:nvPr/>
          </p:nvSpPr>
          <p:spPr>
            <a:xfrm>
              <a:off x="6746220" y="3541943"/>
              <a:ext cx="3414610" cy="261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Единый </a:t>
              </a: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всероссийский перечень  (</a:t>
              </a: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реестр) ШСК 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sp>
          <p:nvSpPr>
            <p:cNvPr id="39" name="TextBox 28">
              <a:extLst>
                <a:ext uri="{FF2B5EF4-FFF2-40B4-BE49-F238E27FC236}">
                  <a16:creationId xmlns:a16="http://schemas.microsoft.com/office/drawing/2014/main" id="{1F9C76C2-B1DA-4838-9B33-8703E5020FFB}"/>
                </a:ext>
              </a:extLst>
            </p:cNvPr>
            <p:cNvSpPr txBox="1"/>
            <p:nvPr/>
          </p:nvSpPr>
          <p:spPr>
            <a:xfrm>
              <a:off x="7347186" y="3193485"/>
              <a:ext cx="1957623" cy="3458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Нормативные документы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sp>
          <p:nvSpPr>
            <p:cNvPr id="40" name="TextBox 28">
              <a:extLst>
                <a:ext uri="{FF2B5EF4-FFF2-40B4-BE49-F238E27FC236}">
                  <a16:creationId xmlns:a16="http://schemas.microsoft.com/office/drawing/2014/main" id="{FA9E63F8-17CF-4A1C-95E6-00309DC2BBDA}"/>
                </a:ext>
              </a:extLst>
            </p:cNvPr>
            <p:cNvSpPr txBox="1"/>
            <p:nvPr/>
          </p:nvSpPr>
          <p:spPr>
            <a:xfrm>
              <a:off x="6936755" y="3894016"/>
              <a:ext cx="2627361" cy="5416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Форма подачи заявки в </a:t>
              </a: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реестр ШСК</a:t>
              </a:r>
            </a:p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Мониторинг 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</p:grpSp>
      <p:pic>
        <p:nvPicPr>
          <p:cNvPr id="41" name="Picture 6">
            <a:extLst>
              <a:ext uri="{FF2B5EF4-FFF2-40B4-BE49-F238E27FC236}">
                <a16:creationId xmlns:a16="http://schemas.microsoft.com/office/drawing/2014/main" id="{1FDF613F-E8D7-46C1-967B-BD35DF152B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51509" y="115391"/>
            <a:ext cx="1199761" cy="10379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6C522A6-46DB-48F6-BCEB-63391CF823E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497" t="18251" r="22656" b="18488"/>
          <a:stretch/>
        </p:blipFill>
        <p:spPr>
          <a:xfrm>
            <a:off x="102574" y="3209580"/>
            <a:ext cx="3195021" cy="211139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1724784-6A12-4563-9094-C28F303182E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167" t="11614" r="1284" b="5617"/>
          <a:stretch/>
        </p:blipFill>
        <p:spPr>
          <a:xfrm>
            <a:off x="3181328" y="3034271"/>
            <a:ext cx="6495933" cy="3132439"/>
          </a:xfrm>
          <a:prstGeom prst="rect">
            <a:avLst/>
          </a:prstGeom>
        </p:spPr>
      </p:pic>
      <p:sp>
        <p:nvSpPr>
          <p:cNvPr id="27" name="TextBox 19">
            <a:extLst>
              <a:ext uri="{FF2B5EF4-FFF2-40B4-BE49-F238E27FC236}">
                <a16:creationId xmlns:a16="http://schemas.microsoft.com/office/drawing/2014/main" id="{4E5A3003-5C2B-4F6E-9D60-22EFA94273B6}"/>
              </a:ext>
            </a:extLst>
          </p:cNvPr>
          <p:cNvSpPr txBox="1"/>
          <p:nvPr/>
        </p:nvSpPr>
        <p:spPr>
          <a:xfrm>
            <a:off x="4110495" y="2481332"/>
            <a:ext cx="5315357" cy="7871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ru-RU" sz="1400" b="1" i="0">
                <a:solidFill>
                  <a:srgbClr val="1479BC"/>
                </a:solidFill>
                <a:effectLst/>
                <a:latin typeface="Roboto" panose="02000000000000000000" pitchFamily="2" charset="0"/>
              </a:rPr>
              <a:t>Единый Всероссийский перечень (реестр) школьных спортивных клубов</a:t>
            </a:r>
            <a:endParaRPr lang="ru-RU" sz="1400" b="0" i="0">
              <a:solidFill>
                <a:srgbClr val="1479BC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943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19518"/>
            <a:ext cx="9771243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11358" y="2300509"/>
            <a:ext cx="3627879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ИНФОРМАЦИОННАЯ СИСТЕМА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27748" y="2362101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8F66204C-6455-4223-A638-B2308F4A82E6}"/>
              </a:ext>
            </a:extLst>
          </p:cNvPr>
          <p:cNvGrpSpPr/>
          <p:nvPr/>
        </p:nvGrpSpPr>
        <p:grpSpPr>
          <a:xfrm>
            <a:off x="322242" y="5764120"/>
            <a:ext cx="3257684" cy="1281542"/>
            <a:chOff x="6311506" y="2281431"/>
            <a:chExt cx="3849324" cy="2154189"/>
          </a:xfrm>
        </p:grpSpPr>
        <p:pic>
          <p:nvPicPr>
            <p:cNvPr id="34" name="Picture 13">
              <a:extLst>
                <a:ext uri="{FF2B5EF4-FFF2-40B4-BE49-F238E27FC236}">
                  <a16:creationId xmlns:a16="http://schemas.microsoft.com/office/drawing/2014/main" id="{022D198E-FB1D-4AF7-8CFB-F2D766A3A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6097408" y="3172257"/>
              <a:ext cx="1284592" cy="856395"/>
            </a:xfrm>
            <a:prstGeom prst="rect">
              <a:avLst/>
            </a:prstGeom>
          </p:spPr>
        </p:pic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id="{0FE2C664-3113-4A73-9F45-A32FB9806A56}"/>
                </a:ext>
              </a:extLst>
            </p:cNvPr>
            <p:cNvSpPr txBox="1"/>
            <p:nvPr/>
          </p:nvSpPr>
          <p:spPr>
            <a:xfrm>
              <a:off x="6545181" y="2281431"/>
              <a:ext cx="2401217" cy="7095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58"/>
                </a:lnSpc>
              </a:pPr>
              <a:r>
                <a:rPr lang="ru-RU" sz="900" b="1" spc="42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Сервисы и решения</a:t>
              </a:r>
              <a:endParaRPr lang="en-US" sz="900" b="1" spc="42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cxnSp>
          <p:nvCxnSpPr>
            <p:cNvPr id="36" name="Соединительная линия уступом 36">
              <a:extLst>
                <a:ext uri="{FF2B5EF4-FFF2-40B4-BE49-F238E27FC236}">
                  <a16:creationId xmlns:a16="http://schemas.microsoft.com/office/drawing/2014/main" id="{05D8D9D0-6AD7-4CF0-8124-EAD14B55B966}"/>
                </a:ext>
              </a:extLst>
            </p:cNvPr>
            <p:cNvCxnSpPr/>
            <p:nvPr/>
          </p:nvCxnSpPr>
          <p:spPr>
            <a:xfrm rot="10800000" flipH="1" flipV="1">
              <a:off x="7053422" y="2514325"/>
              <a:ext cx="662943" cy="333031"/>
            </a:xfrm>
            <a:prstGeom prst="bentConnector3">
              <a:avLst>
                <a:gd name="adj1" fmla="val -34483"/>
              </a:avLst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28">
              <a:extLst>
                <a:ext uri="{FF2B5EF4-FFF2-40B4-BE49-F238E27FC236}">
                  <a16:creationId xmlns:a16="http://schemas.microsoft.com/office/drawing/2014/main" id="{F9A4BB34-404F-4D52-92E3-3EE99D42BE81}"/>
                </a:ext>
              </a:extLst>
            </p:cNvPr>
            <p:cNvSpPr txBox="1"/>
            <p:nvPr/>
          </p:nvSpPr>
          <p:spPr>
            <a:xfrm>
              <a:off x="6746220" y="3541943"/>
              <a:ext cx="3414610" cy="261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Единый </a:t>
              </a: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всероссийский перечень  (</a:t>
              </a: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реестр) ШСК 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sp>
          <p:nvSpPr>
            <p:cNvPr id="39" name="TextBox 28">
              <a:extLst>
                <a:ext uri="{FF2B5EF4-FFF2-40B4-BE49-F238E27FC236}">
                  <a16:creationId xmlns:a16="http://schemas.microsoft.com/office/drawing/2014/main" id="{1F9C76C2-B1DA-4838-9B33-8703E5020FFB}"/>
                </a:ext>
              </a:extLst>
            </p:cNvPr>
            <p:cNvSpPr txBox="1"/>
            <p:nvPr/>
          </p:nvSpPr>
          <p:spPr>
            <a:xfrm>
              <a:off x="7347186" y="3193485"/>
              <a:ext cx="1957623" cy="3458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Нормативные документы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sp>
          <p:nvSpPr>
            <p:cNvPr id="40" name="TextBox 28">
              <a:extLst>
                <a:ext uri="{FF2B5EF4-FFF2-40B4-BE49-F238E27FC236}">
                  <a16:creationId xmlns:a16="http://schemas.microsoft.com/office/drawing/2014/main" id="{FA9E63F8-17CF-4A1C-95E6-00309DC2BBDA}"/>
                </a:ext>
              </a:extLst>
            </p:cNvPr>
            <p:cNvSpPr txBox="1"/>
            <p:nvPr/>
          </p:nvSpPr>
          <p:spPr>
            <a:xfrm>
              <a:off x="6936755" y="3894016"/>
              <a:ext cx="2627361" cy="5416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Форма подачи заявки в </a:t>
              </a: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реестр ШСК</a:t>
              </a:r>
            </a:p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Мониторинг 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</p:grpSp>
      <p:pic>
        <p:nvPicPr>
          <p:cNvPr id="41" name="Picture 6">
            <a:extLst>
              <a:ext uri="{FF2B5EF4-FFF2-40B4-BE49-F238E27FC236}">
                <a16:creationId xmlns:a16="http://schemas.microsoft.com/office/drawing/2014/main" id="{1FDF613F-E8D7-46C1-967B-BD35DF152B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0618" y="157344"/>
            <a:ext cx="1055457" cy="91314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6C522A6-46DB-48F6-BCEB-63391CF823E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497" t="18251" r="22656" b="18488"/>
          <a:stretch/>
        </p:blipFill>
        <p:spPr>
          <a:xfrm>
            <a:off x="102574" y="3209580"/>
            <a:ext cx="3195021" cy="211139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A0A9DD-64B4-402D-8B75-7D3E8988D72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8275" t="11771" r="19108" b="3909"/>
          <a:stretch/>
        </p:blipFill>
        <p:spPr>
          <a:xfrm>
            <a:off x="3371383" y="2671648"/>
            <a:ext cx="5795687" cy="438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23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2" t="15610" r="65300" b="2661"/>
          <a:stretch/>
        </p:blipFill>
        <p:spPr bwMode="auto">
          <a:xfrm>
            <a:off x="361121" y="3615735"/>
            <a:ext cx="1371600" cy="351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/>
          <p:cNvSpPr/>
          <p:nvPr/>
        </p:nvSpPr>
        <p:spPr>
          <a:xfrm>
            <a:off x="17643" y="-19518"/>
            <a:ext cx="9753600" cy="1838923"/>
          </a:xfrm>
          <a:prstGeom prst="rect">
            <a:avLst/>
          </a:prstGeom>
          <a:solidFill>
            <a:srgbClr val="16214B"/>
          </a:solidFill>
        </p:spPr>
      </p:sp>
      <p:sp>
        <p:nvSpPr>
          <p:cNvPr id="5" name="TextBox 5"/>
          <p:cNvSpPr txBox="1"/>
          <p:nvPr/>
        </p:nvSpPr>
        <p:spPr>
          <a:xfrm>
            <a:off x="1024065" y="153763"/>
            <a:ext cx="8653196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400" spc="216" dirty="0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400" spc="216" dirty="0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400" spc="216" dirty="0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400" spc="216" dirty="0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«ФИЗИЧЕСКАЯ КУЛЬТУРА И СПОРТ В ОБРАЗОВАНИИ»</a:t>
            </a:r>
            <a:endParaRPr lang="en-US" sz="1800" spc="216" dirty="0">
              <a:solidFill>
                <a:srgbClr val="FEFEFE"/>
              </a:solidFill>
              <a:latin typeface="Sifonn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886241" y="848086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44733" y="2069501"/>
            <a:ext cx="1974758" cy="346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en-US" sz="2000" b="1" spc="42" dirty="0">
                <a:solidFill>
                  <a:srgbClr val="004AAD"/>
                </a:solidFill>
                <a:latin typeface="PF Din Text Cond Pro" panose="02000000000000000000" pitchFamily="2" charset="0"/>
              </a:rPr>
              <a:t>РЕГИСТРАЦИЯ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491746" y="1072357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  <a:spcBef>
                <a:spcPct val="0"/>
              </a:spcBef>
            </a:pPr>
            <a:r>
              <a:rPr lang="en-US" sz="2400" spc="42" dirty="0">
                <a:solidFill>
                  <a:srgbClr val="FFFFFF"/>
                </a:solidFill>
                <a:latin typeface="Open Sans Bold"/>
                <a:hlinkClick r:id="rId5"/>
              </a:rPr>
              <a:t>https</a:t>
            </a:r>
            <a:r>
              <a:rPr lang="ru-RU" sz="2400" spc="42" dirty="0">
                <a:solidFill>
                  <a:srgbClr val="FFFFFF"/>
                </a:solidFill>
                <a:latin typeface="Open Sans Bold"/>
                <a:hlinkClick r:id="rId5"/>
              </a:rPr>
              <a:t> </a:t>
            </a:r>
            <a:r>
              <a:rPr lang="en-US" sz="2400" spc="42" dirty="0">
                <a:solidFill>
                  <a:srgbClr val="FFFFFF"/>
                </a:solidFill>
                <a:latin typeface="Open Sans Bold"/>
                <a:hlinkClick r:id="rId5"/>
              </a:rPr>
              <a:t>://еип-фкис.рф</a:t>
            </a:r>
            <a:endParaRPr lang="en-US" sz="2400" spc="42" dirty="0">
              <a:solidFill>
                <a:srgbClr val="FFFFFF"/>
              </a:solidFill>
              <a:latin typeface="Open Sans Bold"/>
            </a:endParaRP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61122" y="2131093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133886" y="1072357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http://</a:t>
            </a:r>
            <a:r>
              <a:rPr lang="ru-RU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фцомофв.рф</a:t>
            </a:r>
            <a:endParaRPr lang="ru-RU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TextBox 19">
            <a:extLst>
              <a:ext uri="{FF2B5EF4-FFF2-40B4-BE49-F238E27FC236}">
                <a16:creationId xmlns:a16="http://schemas.microsoft.com/office/drawing/2014/main" id="{7B39C0AB-85FF-4F47-A6EA-7EEA6BD00BEE}"/>
              </a:ext>
            </a:extLst>
          </p:cNvPr>
          <p:cNvSpPr txBox="1"/>
          <p:nvPr/>
        </p:nvSpPr>
        <p:spPr>
          <a:xfrm>
            <a:off x="59542" y="2896662"/>
            <a:ext cx="1974758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ru-RU" sz="2000" b="1" spc="42" dirty="0">
                <a:solidFill>
                  <a:srgbClr val="004AAD"/>
                </a:solidFill>
                <a:latin typeface="PF Din Text Cond Pro" panose="02000000000000000000" pitchFamily="2" charset="0"/>
              </a:rPr>
              <a:t>11 категорий</a:t>
            </a:r>
            <a:endParaRPr lang="en-US" sz="2000" b="1" spc="42" dirty="0">
              <a:solidFill>
                <a:srgbClr val="004AAD"/>
              </a:solidFill>
              <a:latin typeface="PF Din Text Cond Pro" panose="02000000000000000000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615D849-EBB0-42CD-8A3A-53FF6EA859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781" t="31928" r="57032" b="27777"/>
          <a:stretch/>
        </p:blipFill>
        <p:spPr>
          <a:xfrm>
            <a:off x="2543873" y="5412147"/>
            <a:ext cx="1699500" cy="19030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4AA9303-3B3E-4B17-BC8D-987E29CEBD8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112" t="11598" r="10156" b="72632"/>
          <a:stretch/>
        </p:blipFill>
        <p:spPr>
          <a:xfrm>
            <a:off x="2059958" y="1880862"/>
            <a:ext cx="7289002" cy="865248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F773D0A-646C-4CB4-A6BF-26615F7EC269}"/>
              </a:ext>
            </a:extLst>
          </p:cNvPr>
          <p:cNvSpPr/>
          <p:nvPr/>
        </p:nvSpPr>
        <p:spPr>
          <a:xfrm>
            <a:off x="3505200" y="2298298"/>
            <a:ext cx="762000" cy="33165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41" y="3024051"/>
            <a:ext cx="2937315" cy="241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4BC54746-6BFF-53DE-9EC8-3B0DEF542B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10618" y="157344"/>
            <a:ext cx="813447" cy="70376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A124F6D-E0B9-E764-DA2D-81B44E127C9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2" t="23091" r="17287"/>
          <a:stretch/>
        </p:blipFill>
        <p:spPr>
          <a:xfrm>
            <a:off x="4873654" y="3198283"/>
            <a:ext cx="4660921" cy="320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55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0" t="3768" r="6193"/>
          <a:stretch/>
        </p:blipFill>
        <p:spPr bwMode="auto">
          <a:xfrm>
            <a:off x="169005" y="2813820"/>
            <a:ext cx="4304542" cy="335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/>
          <p:cNvSpPr/>
          <p:nvPr/>
        </p:nvSpPr>
        <p:spPr>
          <a:xfrm>
            <a:off x="17643" y="-19518"/>
            <a:ext cx="9753600" cy="1838923"/>
          </a:xfrm>
          <a:prstGeom prst="rect">
            <a:avLst/>
          </a:prstGeom>
          <a:solidFill>
            <a:srgbClr val="16214B"/>
          </a:solidFill>
        </p:spPr>
      </p:sp>
      <p:sp>
        <p:nvSpPr>
          <p:cNvPr id="5" name="TextBox 5"/>
          <p:cNvSpPr txBox="1"/>
          <p:nvPr/>
        </p:nvSpPr>
        <p:spPr>
          <a:xfrm>
            <a:off x="1024065" y="153763"/>
            <a:ext cx="8653196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400" spc="216" dirty="0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400" spc="216" dirty="0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400" spc="216" dirty="0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400" spc="216" dirty="0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«ФИЗИЧЕСКАЯ КУЛЬТУРА И СПОРТ В ОБРАЗОВАНИИ»</a:t>
            </a:r>
            <a:endParaRPr lang="en-US" sz="1800" spc="216" dirty="0">
              <a:solidFill>
                <a:srgbClr val="FEFEFE"/>
              </a:solidFill>
              <a:latin typeface="Sifonn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886241" y="848086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44733" y="2069501"/>
            <a:ext cx="1974758" cy="346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en-US" sz="2000" b="1" spc="42" dirty="0">
                <a:solidFill>
                  <a:srgbClr val="004AAD"/>
                </a:solidFill>
                <a:latin typeface="PF Din Text Cond Pro" panose="02000000000000000000" pitchFamily="2" charset="0"/>
              </a:rPr>
              <a:t>РЕГИСТРАЦИЯ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491746" y="1072357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  <a:spcBef>
                <a:spcPct val="0"/>
              </a:spcBef>
            </a:pPr>
            <a:r>
              <a:rPr lang="en-US" sz="2400" spc="42" dirty="0">
                <a:solidFill>
                  <a:srgbClr val="FFFFFF"/>
                </a:solidFill>
                <a:latin typeface="Open Sans Bold"/>
                <a:hlinkClick r:id="rId5"/>
              </a:rPr>
              <a:t>https</a:t>
            </a:r>
            <a:r>
              <a:rPr lang="ru-RU" sz="2400" spc="42" dirty="0">
                <a:solidFill>
                  <a:srgbClr val="FFFFFF"/>
                </a:solidFill>
                <a:latin typeface="Open Sans Bold"/>
                <a:hlinkClick r:id="rId5"/>
              </a:rPr>
              <a:t> </a:t>
            </a:r>
            <a:r>
              <a:rPr lang="en-US" sz="2400" spc="42" dirty="0">
                <a:solidFill>
                  <a:srgbClr val="FFFFFF"/>
                </a:solidFill>
                <a:latin typeface="Open Sans Bold"/>
                <a:hlinkClick r:id="rId5"/>
              </a:rPr>
              <a:t>://еип-фкис.рф</a:t>
            </a:r>
            <a:endParaRPr lang="en-US" sz="2400" spc="42" dirty="0">
              <a:solidFill>
                <a:srgbClr val="FFFFFF"/>
              </a:solidFill>
              <a:latin typeface="Open Sans Bold"/>
            </a:endParaRP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61122" y="2131093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133886" y="1072357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http://</a:t>
            </a:r>
            <a:r>
              <a:rPr lang="ru-RU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фцомофв.рф</a:t>
            </a:r>
            <a:endParaRPr lang="ru-RU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713B4AA9-650A-4338-ACBD-FB24A5C446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7" r="14863"/>
          <a:stretch/>
        </p:blipFill>
        <p:spPr bwMode="auto">
          <a:xfrm>
            <a:off x="4724400" y="1973168"/>
            <a:ext cx="4158096" cy="522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7BA45BC-2447-4F8D-9054-BAD58BCE4B6B}"/>
              </a:ext>
            </a:extLst>
          </p:cNvPr>
          <p:cNvSpPr/>
          <p:nvPr/>
        </p:nvSpPr>
        <p:spPr>
          <a:xfrm>
            <a:off x="445758" y="4463159"/>
            <a:ext cx="1028239" cy="26124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7F00A232-AF80-637C-D057-39C0428C28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0618" y="157344"/>
            <a:ext cx="813447" cy="70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95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8575" y="-19518"/>
            <a:ext cx="9799818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44733" y="2452733"/>
            <a:ext cx="1974758" cy="356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Личный кабинет 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657600" y="1977844"/>
            <a:ext cx="2850639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ЛИЧНЫЙ  КАБИНЕТ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61122" y="2514325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TextBox 19"/>
          <p:cNvSpPr txBox="1"/>
          <p:nvPr/>
        </p:nvSpPr>
        <p:spPr>
          <a:xfrm>
            <a:off x="129980" y="3010154"/>
            <a:ext cx="1974758" cy="356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21 608 ШСК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4D819C7-411D-483D-A132-5A9C00DD47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0" t="9922" r="19339"/>
          <a:stretch/>
        </p:blipFill>
        <p:spPr>
          <a:xfrm>
            <a:off x="2865432" y="2415016"/>
            <a:ext cx="5614183" cy="4658745"/>
          </a:xfrm>
          <a:prstGeom prst="rect">
            <a:avLst/>
          </a:prstGeom>
        </p:spPr>
      </p:pic>
      <p:sp>
        <p:nvSpPr>
          <p:cNvPr id="24" name="TextBox 19">
            <a:extLst>
              <a:ext uri="{FF2B5EF4-FFF2-40B4-BE49-F238E27FC236}">
                <a16:creationId xmlns:a16="http://schemas.microsoft.com/office/drawing/2014/main" id="{7F0FD0EC-FF79-4DA5-B705-2CB0F4E93469}"/>
              </a:ext>
            </a:extLst>
          </p:cNvPr>
          <p:cNvSpPr txBox="1"/>
          <p:nvPr/>
        </p:nvSpPr>
        <p:spPr>
          <a:xfrm>
            <a:off x="219848" y="3992574"/>
            <a:ext cx="2743200" cy="1881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Разделы личного кабинета:</a:t>
            </a:r>
          </a:p>
          <a:p>
            <a:pPr marL="342900" marR="0" lvl="0" indent="-342900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Мои данные</a:t>
            </a:r>
          </a:p>
          <a:p>
            <a:pPr marL="342900" marR="0" lvl="0" indent="-342900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600" b="1" spc="42">
                <a:solidFill>
                  <a:srgbClr val="004AAD"/>
                </a:solidFill>
                <a:latin typeface="PF Din Text Cond Pro" panose="02000000000000000000" pitchFamily="2" charset="0"/>
              </a:rPr>
              <a:t>Календарь</a:t>
            </a:r>
          </a:p>
          <a:p>
            <a:pPr marL="342900" marR="0" lvl="0" indent="-342900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Мои отчеты</a:t>
            </a:r>
          </a:p>
          <a:p>
            <a:pPr marL="342900" marR="0" lvl="0" indent="-342900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600" b="1" spc="42">
                <a:solidFill>
                  <a:srgbClr val="004AAD"/>
                </a:solidFill>
                <a:latin typeface="PF Din Text Cond Pro" panose="02000000000000000000" pitchFamily="2" charset="0"/>
              </a:rPr>
              <a:t>Мои достижения</a:t>
            </a:r>
            <a:endParaRPr kumimoji="0" lang="en-US" sz="1600" b="1" i="0" u="none" strike="noStrike" kern="1200" cap="none" spc="42" normalizeH="0" baseline="0" noProof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230BBF24-A9B7-DDB3-788B-37B40BCF70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10618" y="157345"/>
            <a:ext cx="1051189" cy="90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321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</TotalTime>
  <Words>1294</Words>
  <Application>Microsoft Office PowerPoint</Application>
  <PresentationFormat>Произвольный</PresentationFormat>
  <Paragraphs>226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0" baseType="lpstr">
      <vt:lpstr>Arial</vt:lpstr>
      <vt:lpstr>Open Sans Bold</vt:lpstr>
      <vt:lpstr>Calibri</vt:lpstr>
      <vt:lpstr>Times New Roman</vt:lpstr>
      <vt:lpstr>-apple-system</vt:lpstr>
      <vt:lpstr>Sifonn</vt:lpstr>
      <vt:lpstr>Open Sans</vt:lpstr>
      <vt:lpstr>Roboto</vt:lpstr>
      <vt:lpstr>PF Din Text Cond Pro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онлайн-совещания «Методический десант» с представителями субъектов Российской Федерации на тему «Дистанционные образовательные технологии как ресурс выравнивания доступности дополнительного образования физкультурно-спортивной направленности»</dc:title>
  <dc:creator>Наталья</dc:creator>
  <cp:lastModifiedBy>Ринат Саляхутдинов</cp:lastModifiedBy>
  <cp:revision>39</cp:revision>
  <dcterms:created xsi:type="dcterms:W3CDTF">2006-08-16T00:00:00Z</dcterms:created>
  <dcterms:modified xsi:type="dcterms:W3CDTF">2022-08-23T06:49:21Z</dcterms:modified>
  <dc:identifier>DAErS5mzEAc</dc:identifier>
</cp:coreProperties>
</file>