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6" r:id="rId3"/>
    <p:sldId id="257" r:id="rId4"/>
    <p:sldId id="258" r:id="rId5"/>
    <p:sldId id="259" r:id="rId6"/>
    <p:sldId id="277" r:id="rId7"/>
    <p:sldId id="279" r:id="rId8"/>
    <p:sldId id="263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8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Кокоулин" initials="АК" lastIdx="1" clrIdx="0">
    <p:extLst>
      <p:ext uri="{19B8F6BF-5375-455C-9EA6-DF929625EA0E}">
        <p15:presenceInfo xmlns:p15="http://schemas.microsoft.com/office/powerpoint/2012/main" userId="9c5cccbce6d715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21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6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80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2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0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00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4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04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4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12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93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97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7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8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1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80BDB8-1407-4C81-B007-9E4771D0B03A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22E156-FEB2-4D73-AA8E-8184BE5B6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2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RU.SPORT@LIST.R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jumpsport.su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cheerleading.su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russiasport.su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44082-B905-4F4C-AF0C-0380C8A47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723" y="422032"/>
            <a:ext cx="10649243" cy="4234374"/>
          </a:xfrm>
        </p:spPr>
        <p:txBody>
          <a:bodyPr>
            <a:normAutofit/>
          </a:bodyPr>
          <a:lstStyle/>
          <a:p>
            <a:r>
              <a:rPr lang="ru-RU" sz="4400" dirty="0"/>
              <a:t>ВОЗМОЖНОСТИ СОВРЕМЕННЫХ ВИДОВ СПОРТА В ФОРМИРОВАНИИ НАВЫКОВ ЗДОРОВОГО ОБРАЗА ЖИЗНИ И МОТИВАЦИИ К ЗАНЯТИЯМ НА ПРИМЕРЕ ДЖАМП СПОРТА, ЧИР СПОРТА И СКИППИНГА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2B473B-83AD-4060-AF64-D17587D13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137" y="5598941"/>
            <a:ext cx="8811065" cy="502920"/>
          </a:xfrm>
        </p:spPr>
        <p:txBody>
          <a:bodyPr/>
          <a:lstStyle/>
          <a:p>
            <a:r>
              <a:rPr lang="ru-RU" dirty="0"/>
              <a:t>ФОРУМ ШКОЛЬНЫХ СПОРТИВНЫХ КЛУБОВ</a:t>
            </a:r>
          </a:p>
        </p:txBody>
      </p:sp>
    </p:spTree>
    <p:extLst>
      <p:ext uri="{BB962C8B-B14F-4D97-AF65-F5344CB8AC3E}">
        <p14:creationId xmlns:p14="http://schemas.microsoft.com/office/powerpoint/2010/main" val="52918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1E0D38-7A40-4B54-A5E5-28063980AC8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8" y="304800"/>
            <a:ext cx="3132138" cy="3124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BD7E219-F1FC-476D-90A9-3BF3146F2B0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26" y="304800"/>
            <a:ext cx="3124200" cy="31242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19E32E-57C6-4F3C-8980-A94317B7E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02" y="304800"/>
            <a:ext cx="2975317" cy="29753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ECB1B7-9805-47B8-88F1-5A3BA9C17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7" y="4107766"/>
            <a:ext cx="3260579" cy="24454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14D57D-444F-4DD6-8EB8-7AC8493A0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25084" y="3949700"/>
            <a:ext cx="3124200" cy="2082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40382B-A6E0-4ACF-851A-5F203FF01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66" y="3742005"/>
            <a:ext cx="2975318" cy="29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83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19831-175F-4414-A8C9-950D037F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ВИД СПОРТА РОЖДЕННЫЙ В РОССИИ</a:t>
            </a:r>
            <a:br>
              <a:rPr lang="ru-RU" dirty="0"/>
            </a:br>
            <a:r>
              <a:rPr lang="ru-RU" sz="2200" dirty="0"/>
              <a:t>отличительная особенность – все элементы исполняются под музыку</a:t>
            </a:r>
          </a:p>
        </p:txBody>
      </p:sp>
      <p:pic>
        <p:nvPicPr>
          <p:cNvPr id="6" name="Объект 5" descr="Планка">
            <a:extLst>
              <a:ext uri="{FF2B5EF4-FFF2-40B4-BE49-F238E27FC236}">
                <a16:creationId xmlns:a16="http://schemas.microsoft.com/office/drawing/2014/main" id="{D6741CB3-7903-4514-8FA0-A24A252A5C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667000"/>
            <a:ext cx="2343150" cy="3124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9C543A-77DE-49D9-8968-C7B58A01A8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60" y="2667000"/>
            <a:ext cx="4165600" cy="31242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2D11EB-F644-4C4E-961A-99E2F70D2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59" y="2667000"/>
            <a:ext cx="3640141" cy="30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6572E-FBE5-4473-B249-12D4053B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77240"/>
          </a:xfrm>
        </p:spPr>
        <p:txBody>
          <a:bodyPr>
            <a:normAutofit/>
          </a:bodyPr>
          <a:lstStyle/>
          <a:p>
            <a:r>
              <a:rPr lang="ru-RU" sz="4400" b="1" dirty="0"/>
              <a:t>ЧИР СПОРТ (ЧИРЛИДИНГ)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F98231-87FC-48DC-842A-93371048B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1463042"/>
            <a:ext cx="4895056" cy="45719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Три в одном:</a:t>
            </a:r>
          </a:p>
          <a:p>
            <a:r>
              <a:rPr lang="ru-RU" sz="2000" dirty="0"/>
              <a:t>Танец</a:t>
            </a:r>
          </a:p>
          <a:p>
            <a:r>
              <a:rPr lang="ru-RU" sz="2000" dirty="0"/>
              <a:t>Акробатика</a:t>
            </a:r>
          </a:p>
          <a:p>
            <a:r>
              <a:rPr lang="ru-RU" sz="2000" dirty="0"/>
              <a:t>Гимнастика</a:t>
            </a:r>
          </a:p>
          <a:p>
            <a:pPr marL="0" indent="0">
              <a:buNone/>
            </a:pPr>
            <a:r>
              <a:rPr lang="ru-RU" sz="2000" dirty="0"/>
              <a:t>В сочетании с красивыми костюмами и модой на современные танцевальные стили и акробатику, создает сильную притягательную матрицу, которая привлекает детей, подростков и молодежь к этому музыкальному виду спорта. Ежегодно количество занимающихся в России растет на 30%. В мире насчитывается более 4 миллионов поклонников данного вида спорта. 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1DEF37-04D6-4D8C-9AF4-392D4C93E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368" y="1913206"/>
            <a:ext cx="5123655" cy="38779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Для подготовки к участию в соревнованиях по чир спорту подходят спортивные и актовые залы средних образовательных учреждений. Для создания команды по чир спорту нужен минимальный набор оборудования и обычное покрытие (спортивный пол, линолеум или паркет). </a:t>
            </a:r>
          </a:p>
          <a:p>
            <a:pPr marL="0" indent="0" algn="ctr">
              <a:buNone/>
            </a:pPr>
            <a:r>
              <a:rPr lang="ru-RU" sz="2000" dirty="0"/>
              <a:t>Вид спорта с сильной эстетической составляющей, идеально подходящий для воспитания командного духа, прививающий правильные навыки действий в составе коллектива единомышленников. </a:t>
            </a:r>
          </a:p>
        </p:txBody>
      </p:sp>
    </p:spTree>
    <p:extLst>
      <p:ext uri="{BB962C8B-B14F-4D97-AF65-F5344CB8AC3E}">
        <p14:creationId xmlns:p14="http://schemas.microsoft.com/office/powerpoint/2010/main" val="1744905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21606-EDC1-4120-9FD0-E2F0A388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33511"/>
          </a:xfrm>
        </p:spPr>
        <p:txBody>
          <a:bodyPr/>
          <a:lstStyle/>
          <a:p>
            <a:r>
              <a:rPr lang="ru-RU" dirty="0"/>
              <a:t>Дисциплины ЧИР СПОРТА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B9C47-9810-4DDF-969A-12A22744C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2026" y="1828801"/>
            <a:ext cx="3066756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Перфоманс </a:t>
            </a:r>
            <a:r>
              <a:rPr lang="ru-RU" dirty="0"/>
              <a:t>(так называемые              танцевальные дисциплины):</a:t>
            </a:r>
          </a:p>
          <a:p>
            <a:r>
              <a:rPr lang="ru-RU" dirty="0"/>
              <a:t>чир – джаз – двойка;	</a:t>
            </a:r>
          </a:p>
          <a:p>
            <a:r>
              <a:rPr lang="ru-RU" dirty="0"/>
              <a:t>чир – джаз – группа; </a:t>
            </a:r>
          </a:p>
          <a:p>
            <a:r>
              <a:rPr lang="ru-RU" dirty="0"/>
              <a:t>чир – фристайл – двойка;</a:t>
            </a:r>
          </a:p>
          <a:p>
            <a:r>
              <a:rPr lang="ru-RU" dirty="0"/>
              <a:t>чир – фристайл – группа;</a:t>
            </a:r>
          </a:p>
          <a:p>
            <a:r>
              <a:rPr lang="ru-RU" dirty="0"/>
              <a:t>чир – хип-хоп – двойка;</a:t>
            </a:r>
          </a:p>
          <a:p>
            <a:r>
              <a:rPr lang="ru-RU" dirty="0"/>
              <a:t>чир – хип-хоп – группа.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4F5FC-E680-4A85-9085-94EA01FC6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0811" y="2053883"/>
            <a:ext cx="6994497" cy="4698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Чирлидинг </a:t>
            </a:r>
            <a:r>
              <a:rPr lang="ru-RU" dirty="0"/>
              <a:t>(акробатика, построение стантов и пирамид):</a:t>
            </a:r>
          </a:p>
          <a:p>
            <a:r>
              <a:rPr lang="ru-RU" dirty="0"/>
              <a:t>чирлидинг-группа;</a:t>
            </a:r>
          </a:p>
          <a:p>
            <a:r>
              <a:rPr lang="ru-RU" dirty="0"/>
              <a:t>чирлидинг - группа – смешанная; </a:t>
            </a:r>
          </a:p>
          <a:p>
            <a:r>
              <a:rPr lang="ru-RU" dirty="0"/>
              <a:t>чирлидинг-стант;</a:t>
            </a:r>
          </a:p>
          <a:p>
            <a:r>
              <a:rPr lang="ru-RU" dirty="0"/>
              <a:t>чирлидинг-стант-смешанный;</a:t>
            </a:r>
          </a:p>
          <a:p>
            <a:r>
              <a:rPr lang="ru-RU" dirty="0"/>
              <a:t>чирлидинг-стант-партнерский.</a:t>
            </a:r>
          </a:p>
          <a:p>
            <a:pPr marL="0" indent="0">
              <a:buNone/>
            </a:pPr>
            <a:r>
              <a:rPr lang="ru-RU" b="1" dirty="0"/>
              <a:t>Твирлинг </a:t>
            </a:r>
            <a:r>
              <a:rPr lang="ru-RU" dirty="0"/>
              <a:t>(танец, акробатика и жонглирование </a:t>
            </a:r>
            <a:r>
              <a:rPr lang="ru-RU" dirty="0" err="1"/>
              <a:t>бАтоном</a:t>
            </a:r>
            <a:r>
              <a:rPr lang="ru-RU" dirty="0"/>
              <a:t>):</a:t>
            </a:r>
          </a:p>
          <a:p>
            <a:r>
              <a:rPr lang="ru-RU" dirty="0"/>
              <a:t>Батон твирлинг произвольная программа </a:t>
            </a:r>
          </a:p>
          <a:p>
            <a:r>
              <a:rPr lang="ru-RU" dirty="0"/>
              <a:t>Батон твирлинг произвольная программа – двойка </a:t>
            </a:r>
          </a:p>
          <a:p>
            <a:r>
              <a:rPr lang="ru-RU" dirty="0"/>
              <a:t>Батон твирлинг произвольная программа – группа (6-8 человек) </a:t>
            </a:r>
          </a:p>
          <a:p>
            <a:r>
              <a:rPr lang="ru-RU" dirty="0"/>
              <a:t>Батон твирлинг произвольная программа – группа (8-10 человек)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27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A4228-BBC5-4998-A128-33422974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Чир - джаз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7C0173-D5FD-4631-855F-4E60E21924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94" y="2667000"/>
            <a:ext cx="4686300" cy="3124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674DB55-F1A5-4C44-A123-A26FEEAC7F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2667000"/>
            <a:ext cx="4686300" cy="3124200"/>
          </a:xfrm>
        </p:spPr>
      </p:pic>
    </p:spTree>
    <p:extLst>
      <p:ext uri="{BB962C8B-B14F-4D97-AF65-F5344CB8AC3E}">
        <p14:creationId xmlns:p14="http://schemas.microsoft.com/office/powerpoint/2010/main" val="337131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8824A-1A70-475F-8021-E2FC846B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622495"/>
          </a:xfrm>
        </p:spPr>
        <p:txBody>
          <a:bodyPr>
            <a:normAutofit fontScale="90000"/>
          </a:bodyPr>
          <a:lstStyle/>
          <a:p>
            <a:r>
              <a:rPr lang="ru-RU" dirty="0"/>
              <a:t>Чир-хип-хоп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E27B637-BC60-4DCB-B875-8AD54C9C04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7" y="3429000"/>
            <a:ext cx="2082800" cy="31242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B3DC6FF-F76F-4480-9CFA-FFB646C388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16" y="3262338"/>
            <a:ext cx="4686300" cy="312420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82022C-AB8D-4CDA-8855-54C0BF24F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7" y="1622993"/>
            <a:ext cx="4560669" cy="30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3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B79DE-DDBD-4C30-A84A-9FCDBBD4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016391"/>
          </a:xfrm>
        </p:spPr>
        <p:txBody>
          <a:bodyPr/>
          <a:lstStyle/>
          <a:p>
            <a:r>
              <a:rPr lang="ru-RU" b="1" dirty="0"/>
              <a:t>Чир-фристайл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75E808-5F2B-472B-8075-6C88D04220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94" y="2667000"/>
            <a:ext cx="4686300" cy="31242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64CBCC2-2DF7-4293-ACF1-85EA53146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2667000"/>
            <a:ext cx="4686300" cy="3124200"/>
          </a:xfrm>
        </p:spPr>
      </p:pic>
    </p:spTree>
    <p:extLst>
      <p:ext uri="{BB962C8B-B14F-4D97-AF65-F5344CB8AC3E}">
        <p14:creationId xmlns:p14="http://schemas.microsoft.com/office/powerpoint/2010/main" val="287692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9523D-A504-47C3-A3E3-F819FD72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67286"/>
            <a:ext cx="10018713" cy="1012875"/>
          </a:xfrm>
        </p:spPr>
        <p:txBody>
          <a:bodyPr>
            <a:normAutofit/>
          </a:bodyPr>
          <a:lstStyle/>
          <a:p>
            <a:r>
              <a:rPr lang="ru-RU" b="1" dirty="0"/>
              <a:t>Чирлидинг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CDEC16-C105-4621-A19A-7048826B44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17" y="1238934"/>
            <a:ext cx="4686300" cy="31242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C73106E-1E30-4477-8C34-FF4C10445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18" y="1199760"/>
            <a:ext cx="4686300" cy="312420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80C22C-1C56-49D6-9C10-B54B2ABF1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50" y="3692769"/>
            <a:ext cx="4030393" cy="26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0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7C20D-E316-4FD9-A37B-E9CDC1F9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11015"/>
            <a:ext cx="10018713" cy="970671"/>
          </a:xfrm>
        </p:spPr>
        <p:txBody>
          <a:bodyPr>
            <a:normAutofit/>
          </a:bodyPr>
          <a:lstStyle/>
          <a:p>
            <a:r>
              <a:rPr lang="ru-RU" b="1" dirty="0"/>
              <a:t>Батон твирлинг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C48AC9-15EA-440E-BF09-8214DC49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84" y="4058527"/>
            <a:ext cx="4160321" cy="28466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4B0BE95-7392-4174-A8DF-9C5974367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2" y="4109843"/>
            <a:ext cx="3829929" cy="25532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D15A031-0B91-4E1A-A186-3DB05D3AC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2" y="1012791"/>
            <a:ext cx="3829929" cy="29472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E65ACD0-1543-4B80-B6DA-0BF8FF836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1485" y="1280159"/>
            <a:ext cx="4160321" cy="26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E70B6-37C0-418A-A98A-C8046CB9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РОУП СКИППИНГ (СПОРТИВНАЯ СКАКАЛКА)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136281-53E7-4100-A71E-ACAC6C5B88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ВИД СПОРТА РАЗВИВАЕТ СЛЕДУЮЩИЕ НАВЫКИ:</a:t>
            </a:r>
          </a:p>
          <a:p>
            <a:r>
              <a:rPr lang="ru-RU" dirty="0"/>
              <a:t>СИЛА</a:t>
            </a:r>
          </a:p>
          <a:p>
            <a:r>
              <a:rPr lang="ru-RU" dirty="0"/>
              <a:t>ВЫНОСЛИВОСТЬ</a:t>
            </a:r>
          </a:p>
          <a:p>
            <a:r>
              <a:rPr lang="ru-RU" dirty="0"/>
              <a:t>СКОРОСТЬ</a:t>
            </a:r>
          </a:p>
          <a:p>
            <a:r>
              <a:rPr lang="ru-RU" dirty="0"/>
              <a:t>КООРДИНАЦИЯ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A7FB0D-0248-4069-ABA7-0B243F3F94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НЕ ТРЕБУЮТСЯ СПЕЦИАЛЬНО ОБОРУДОВАННЫЕ ПОМЕЩЕНИЯ. ИЗ ИНВЕНТАРЯ НЕОБХОДИМЫ СПЕЦИАЛЬНЫЕ СКАКАЛКИ, КОТОРЫЕ ДОСТУПНЫ В ПРОДАЖЕ ЧЕРЕЗ ИНТЕРНЕТ. МИНИМАЛЬНЫЙ РАЗМЕР ПЛОЩАДКИ 5Х5 МЕТРОВ. ДЛЯ ПРОВЕДЕНИЯ СОРЕВНОВАНИЙ НУЖНЫ МЕХАНИЧЕСКИЕ СЧЕТЧИКИ. НА НАШ ВЗГЛЯД НАИБОЛЕЕ ЛЕГКО ВНЕДРЯЕМЫЙ ВИД В ШКОЛЬНЫЕ СПОРТИВНЫЕ КЛУБЫ. </a:t>
            </a:r>
          </a:p>
        </p:txBody>
      </p:sp>
    </p:spTree>
    <p:extLst>
      <p:ext uri="{BB962C8B-B14F-4D97-AF65-F5344CB8AC3E}">
        <p14:creationId xmlns:p14="http://schemas.microsoft.com/office/powerpoint/2010/main" val="217103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D0E46DD-A658-48A8-9283-1FB41EA8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7385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EB7F3A5-F87E-445C-8CFF-104C1340F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981222"/>
            <a:ext cx="4895055" cy="5391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Здоровье</a:t>
            </a:r>
            <a:r>
              <a:rPr lang="ru-RU" dirty="0"/>
              <a:t> - это состояние организма, все функциональные системы которого в полной степени выполняют свои функции. Данное явление можно также охарактеризовать как отсутствие заболеваний и физических дефектов. Стоит также обратить внимание и на определение, что такое </a:t>
            </a:r>
            <a:r>
              <a:rPr lang="ru-RU" b="1" dirty="0"/>
              <a:t>здоровый образ жизни. </a:t>
            </a:r>
            <a:r>
              <a:rPr lang="ru-RU" dirty="0"/>
              <a:t>Это </a:t>
            </a:r>
            <a:r>
              <a:rPr lang="ru-RU" dirty="0">
                <a:solidFill>
                  <a:srgbClr val="FF0000"/>
                </a:solidFill>
              </a:rPr>
              <a:t>поведение</a:t>
            </a:r>
            <a:r>
              <a:rPr lang="ru-RU" dirty="0"/>
              <a:t> человека, направленное на укрепление иммунитета, профилактику заболеваний и формирование удовлетворительного самочувствия. Если рассматривать данное понятие с точки зрения философии, то это не просто образ жизни конкретного человека. Это проблема общества. Если же посмотреть с ракурса психологии, то ЗОЖ рассматривается в качестве </a:t>
            </a:r>
            <a:r>
              <a:rPr lang="ru-RU" dirty="0">
                <a:solidFill>
                  <a:srgbClr val="FF0000"/>
                </a:solidFill>
              </a:rPr>
              <a:t>мотивации</a:t>
            </a:r>
            <a:r>
              <a:rPr lang="ru-RU" dirty="0"/>
              <a:t>, а с медицинской точки зрения - это способ укрепления здоровья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B6652-8277-4727-A8EE-4399D276B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7967" y="1339947"/>
            <a:ext cx="4895056" cy="4451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/>
              <a:t>Мотива́ция</a:t>
            </a:r>
            <a:r>
              <a:rPr lang="ru-RU" dirty="0"/>
              <a:t>  — побуждение к действию ; психофизиологический процесс , управляющий поведением человека , задающий его направленность, организацию, активность и устойчивость; способность человека деятельно удовлетворять свои потребности.</a:t>
            </a:r>
          </a:p>
        </p:txBody>
      </p:sp>
    </p:spTree>
    <p:extLst>
      <p:ext uri="{BB962C8B-B14F-4D97-AF65-F5344CB8AC3E}">
        <p14:creationId xmlns:p14="http://schemas.microsoft.com/office/powerpoint/2010/main" val="201840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5FAD9-AD07-4228-B39A-B7C8A464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93895"/>
            <a:ext cx="10018713" cy="1181688"/>
          </a:xfrm>
        </p:spPr>
        <p:txBody>
          <a:bodyPr/>
          <a:lstStyle/>
          <a:p>
            <a:r>
              <a:rPr lang="ru-RU" b="1" dirty="0"/>
              <a:t>ДИСЦИПЛИНЫ СПОРТИВНОЙ СКАКАЛКИ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78AEF6E-D646-4B4A-A516-F33194E445A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763192"/>
              </p:ext>
            </p:extLst>
          </p:nvPr>
        </p:nvGraphicFramePr>
        <p:xfrm>
          <a:off x="1294228" y="2053884"/>
          <a:ext cx="5084347" cy="4533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439">
                  <a:extLst>
                    <a:ext uri="{9D8B030D-6E8A-4147-A177-3AD203B41FA5}">
                      <a16:colId xmlns:a16="http://schemas.microsoft.com/office/drawing/2014/main" val="3304992268"/>
                    </a:ext>
                  </a:extLst>
                </a:gridCol>
                <a:gridCol w="2541908">
                  <a:extLst>
                    <a:ext uri="{9D8B030D-6E8A-4147-A177-3AD203B41FA5}">
                      <a16:colId xmlns:a16="http://schemas.microsoft.com/office/drawing/2014/main" val="3653076132"/>
                    </a:ext>
                  </a:extLst>
                </a:gridCol>
              </a:tblGrid>
              <a:tr h="39050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Дисциплины личного зачета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612775"/>
                  </a:ext>
                </a:extLst>
              </a:tr>
              <a:tr h="519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Скорость 1*30с (спринт)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Скорость. О/з.  1*30с (спринт)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1000074340"/>
                  </a:ext>
                </a:extLst>
              </a:tr>
              <a:tr h="390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Выносливость    1*180с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Выносливость. О/з.  1*180с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787185568"/>
                  </a:ext>
                </a:extLst>
              </a:tr>
              <a:tr h="519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Выносливость   1*60с (до 11л)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Фристайл соло О/з  (60-75 сек)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2987261442"/>
                  </a:ext>
                </a:extLst>
              </a:tr>
              <a:tr h="519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Выносливость   1*90с (12-14л)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1659521832"/>
                  </a:ext>
                </a:extLst>
              </a:tr>
              <a:tr h="519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Выносливость   1*120с (15-17л)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Сила    (двойные до зарона) 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4076350488"/>
                  </a:ext>
                </a:extLst>
              </a:tr>
              <a:tr h="519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Сила  (двойные) 1*30с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Сила    (тройные до зарона )**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2308370349"/>
                  </a:ext>
                </a:extLst>
              </a:tr>
              <a:tr h="390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Сила (тройные)  1*30с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17263614"/>
                  </a:ext>
                </a:extLst>
              </a:tr>
              <a:tr h="64080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Прим: фристайл исполняется под свою музыку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27" marR="55227" marT="0" marB="0" anchor="ctr"/>
                </a:tc>
                <a:extLst>
                  <a:ext uri="{0D108BD9-81ED-4DB2-BD59-A6C34878D82A}">
                    <a16:rowId xmlns:a16="http://schemas.microsoft.com/office/drawing/2014/main" val="1077112480"/>
                  </a:ext>
                </a:extLst>
              </a:tr>
            </a:tbl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B9D1625-94AD-4A8D-A727-AC66137734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96501629"/>
              </p:ext>
            </p:extLst>
          </p:nvPr>
        </p:nvGraphicFramePr>
        <p:xfrm>
          <a:off x="6607175" y="2053883"/>
          <a:ext cx="4895850" cy="4410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181">
                  <a:extLst>
                    <a:ext uri="{9D8B030D-6E8A-4147-A177-3AD203B41FA5}">
                      <a16:colId xmlns:a16="http://schemas.microsoft.com/office/drawing/2014/main" val="3845275270"/>
                    </a:ext>
                  </a:extLst>
                </a:gridCol>
                <a:gridCol w="2447669">
                  <a:extLst>
                    <a:ext uri="{9D8B030D-6E8A-4147-A177-3AD203B41FA5}">
                      <a16:colId xmlns:a16="http://schemas.microsoft.com/office/drawing/2014/main" val="2303918695"/>
                    </a:ext>
                  </a:extLst>
                </a:gridCol>
              </a:tblGrid>
              <a:tr h="11025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Дисциплины командного зачета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233738"/>
                  </a:ext>
                </a:extLst>
              </a:tr>
              <a:tr h="1102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Скорость. 2*30с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Скорость  О/з  4*30с (эстафета)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extLst>
                  <a:ext uri="{0D108BD9-81ED-4DB2-BD59-A6C34878D82A}">
                    <a16:rowId xmlns:a16="http://schemas.microsoft.com/office/drawing/2014/main" val="1123690053"/>
                  </a:ext>
                </a:extLst>
              </a:tr>
              <a:tr h="1102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Сила  (двойные ) 2*30с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ДД  Скорость   О/з   4*45 (эстафета)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extLst>
                  <a:ext uri="{0D108BD9-81ED-4DB2-BD59-A6C34878D82A}">
                    <a16:rowId xmlns:a16="http://schemas.microsoft.com/office/drawing/2014/main" val="924705939"/>
                  </a:ext>
                </a:extLst>
              </a:tr>
              <a:tr h="1102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Сила  (тройные ) 2*30с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Фристайл командный   О/з ( 4 чел)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0" marB="0" anchor="ctr"/>
                </a:tc>
                <a:extLst>
                  <a:ext uri="{0D108BD9-81ED-4DB2-BD59-A6C34878D82A}">
                    <a16:rowId xmlns:a16="http://schemas.microsoft.com/office/drawing/2014/main" val="336394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556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0BF011-4689-4EC8-B912-8CA739D8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46" y="4572000"/>
            <a:ext cx="2857500" cy="1905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47373E-06F7-4948-A6AC-FA8ACBC5C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89" y="1786597"/>
            <a:ext cx="1923122" cy="21875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65B415-B585-42B3-844C-EC40BFBFC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235" y="931985"/>
            <a:ext cx="4368018" cy="29120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E0939F-2E3A-4E07-9646-B91DDD1F7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0435" y="131299"/>
            <a:ext cx="3754316" cy="25028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98BDEB-FE50-443B-81B9-1FBF7986D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88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95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4C711-D751-4AC4-857B-010865BF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1058594"/>
          </a:xfrm>
        </p:spPr>
        <p:txBody>
          <a:bodyPr/>
          <a:lstStyle/>
          <a:p>
            <a:r>
              <a:rPr lang="ru-RU" b="1" dirty="0"/>
              <a:t>ИМЕЮЩИЕСЯ РЕСУРСЫ И ВОЗМОЖНОСТИ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0590BD-DD29-49B3-923C-5D32824DF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312" y="1744394"/>
            <a:ext cx="10018713" cy="404680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СОЗДАНЫ ШКОЛЬНЫЕ ЛИГИ ПО ДАННЫМ ВИДАМ СПОРТА</a:t>
            </a:r>
          </a:p>
          <a:p>
            <a:pPr marL="457200" indent="-457200">
              <a:buAutoNum type="arabicPeriod"/>
            </a:pPr>
            <a:r>
              <a:rPr lang="ru-RU" dirty="0"/>
              <a:t>СОЗДАНЫ АВТОМАТИЗИРОВАННЫЕ РЕСУРСЫ ВЕДЕНИЯ РЕЕСТРА, БАЗ ДАННЫХ, ОБРАБОТКИ РЕЗУЛЬТАТОВ СОРЕВНОВАНИЙ.</a:t>
            </a:r>
          </a:p>
          <a:p>
            <a:pPr marL="457200" indent="-457200">
              <a:buAutoNum type="arabicPeriod"/>
            </a:pPr>
            <a:r>
              <a:rPr lang="ru-RU" dirty="0"/>
              <a:t>ВЕДЕТСЯ СИСТЕМНАЯ РАБОТА ПО ПОДГОТОВКЕ ТРЕНЕРОВ И СУДЕЙ</a:t>
            </a:r>
          </a:p>
          <a:p>
            <a:pPr marL="457200" indent="-457200">
              <a:buAutoNum type="arabicPeriod"/>
            </a:pPr>
            <a:r>
              <a:rPr lang="ru-RU" dirty="0"/>
              <a:t>СОЗДАН МАСШТАБНЫЙ КАЛЕНДАРЬ СОРЕВНОВАНИЙ ДЛЯ УЧАСТНИКОВ РАЗНОГО УРОВНЯ ПОДГОТОВКИ</a:t>
            </a:r>
          </a:p>
          <a:p>
            <a:pPr marL="457200" indent="-457200">
              <a:buAutoNum type="arabicPeriod"/>
            </a:pPr>
            <a:r>
              <a:rPr lang="ru-RU" dirty="0"/>
              <a:t>ФЕДЕРАЦИИ РАБОТАЮТ СО СТРУКТУРАМИ ГОУ ПО РАЗВИТИЮ СЕТИ ШКОЛЬНЫХ СЕКЦИЙ И КРУЖКОВ</a:t>
            </a:r>
          </a:p>
        </p:txBody>
      </p:sp>
    </p:spTree>
    <p:extLst>
      <p:ext uri="{BB962C8B-B14F-4D97-AF65-F5344CB8AC3E}">
        <p14:creationId xmlns:p14="http://schemas.microsoft.com/office/powerpoint/2010/main" val="2107465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52CE0-14B7-404C-BDB3-4B3BC735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1719775"/>
          </a:xfrm>
        </p:spPr>
        <p:txBody>
          <a:bodyPr/>
          <a:lstStyle/>
          <a:p>
            <a:r>
              <a:rPr lang="ru-RU" dirty="0"/>
              <a:t>Перспективные виды для ШСК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AA514-7C36-4EF0-BE1A-463C1FA90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312" y="2644726"/>
            <a:ext cx="10018713" cy="3146474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Наш спортивных холдинг, в который входят четыре общероссийские Федерации (они являются членами 11 международных федераций) так же видит большие возможности для внедрение в Школьные спортивные клубы следующих видов спорта: </a:t>
            </a:r>
          </a:p>
          <a:p>
            <a:pPr algn="l"/>
            <a:r>
              <a:rPr lang="en-US" sz="2400" b="1" dirty="0"/>
              <a:t>Dodgeball (</a:t>
            </a:r>
            <a:r>
              <a:rPr lang="ru-RU" sz="2400" b="1" dirty="0"/>
              <a:t>ВЫШИБАЛЫ)</a:t>
            </a:r>
          </a:p>
          <a:p>
            <a:pPr algn="l"/>
            <a:r>
              <a:rPr lang="ru-RU" sz="2400" b="1" dirty="0"/>
              <a:t>Современные спортивные танцы</a:t>
            </a:r>
          </a:p>
        </p:txBody>
      </p:sp>
    </p:spTree>
    <p:extLst>
      <p:ext uri="{BB962C8B-B14F-4D97-AF65-F5344CB8AC3E}">
        <p14:creationId xmlns:p14="http://schemas.microsoft.com/office/powerpoint/2010/main" val="702986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C76AF-90E5-42D3-BDCF-1B70C040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F3B89C-CC3C-4CF2-A378-5A3DD49E9C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Президент СЧСЧР, ФРСР, ФДСР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51DBF4-4AC3-4E96-8A69-A9A294A7EB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/>
              <a:t>КОКОУЛИН АНДРЕЙ НИКОЛАЕВИЧ</a:t>
            </a:r>
          </a:p>
          <a:p>
            <a:pPr marL="0" indent="0" algn="ctr">
              <a:buNone/>
            </a:pPr>
            <a:r>
              <a:rPr lang="ru-RU" sz="2400" b="1" dirty="0"/>
              <a:t>+7-925-772-60-51</a:t>
            </a:r>
          </a:p>
          <a:p>
            <a:pPr marL="0" indent="0" algn="ctr">
              <a:buNone/>
            </a:pPr>
            <a:r>
              <a:rPr lang="en-US" sz="2400" b="1" dirty="0">
                <a:hlinkClick r:id="rId2"/>
              </a:rPr>
              <a:t>RU.SPORT@LIST.RU</a:t>
            </a:r>
            <a:r>
              <a:rPr lang="en-US" sz="2400" b="1" dirty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5899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44082-B905-4F4C-AF0C-0380C8A4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ДЖАМП СПОРТ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2B473B-83AD-4060-AF64-D17587D13D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Федерация </a:t>
            </a:r>
            <a:r>
              <a:rPr lang="ru-RU" sz="4000" dirty="0" err="1"/>
              <a:t>джамп</a:t>
            </a:r>
            <a:r>
              <a:rPr lang="ru-RU" sz="4000" dirty="0"/>
              <a:t> спорта России</a:t>
            </a:r>
          </a:p>
          <a:p>
            <a:pPr marL="0" indent="0" algn="ctr">
              <a:buNone/>
            </a:pPr>
            <a:r>
              <a:rPr lang="ru-RU" sz="4000" dirty="0"/>
              <a:t>(ФДСР)</a:t>
            </a:r>
          </a:p>
          <a:p>
            <a:pPr marL="0" indent="0" algn="ctr">
              <a:buNone/>
            </a:pPr>
            <a:r>
              <a:rPr lang="en-US" sz="4000" dirty="0">
                <a:hlinkClick r:id="rId2"/>
              </a:rPr>
              <a:t>www.jumpsport.su</a:t>
            </a:r>
            <a:r>
              <a:rPr lang="en-US" sz="4000" dirty="0"/>
              <a:t> 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C03947C-3BA6-48CD-B103-E5F8D1D94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2667000"/>
            <a:ext cx="3124200" cy="3124200"/>
          </a:xfrm>
        </p:spPr>
      </p:pic>
    </p:spTree>
    <p:extLst>
      <p:ext uri="{BB962C8B-B14F-4D97-AF65-F5344CB8AC3E}">
        <p14:creationId xmlns:p14="http://schemas.microsoft.com/office/powerpoint/2010/main" val="26154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A08B6-295F-470C-A718-F261DA1A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ЧИР СПОРТ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E34701-9778-4110-9B55-EC1562D051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Союз чир спорта и </a:t>
            </a:r>
            <a:r>
              <a:rPr lang="ru-RU" sz="4000" dirty="0" err="1"/>
              <a:t>черлидинга</a:t>
            </a:r>
            <a:r>
              <a:rPr lang="ru-RU" sz="4000" dirty="0"/>
              <a:t> России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(</a:t>
            </a:r>
            <a:r>
              <a:rPr lang="ru-RU" sz="4000" dirty="0"/>
              <a:t>СЧСЧР)</a:t>
            </a:r>
          </a:p>
          <a:p>
            <a:pPr marL="0" indent="0" algn="ctr">
              <a:buNone/>
            </a:pPr>
            <a:r>
              <a:rPr lang="en-US" sz="4000" dirty="0">
                <a:hlinkClick r:id="rId2"/>
              </a:rPr>
              <a:t>www.cheerleading.su</a:t>
            </a:r>
            <a:r>
              <a:rPr lang="en-US" sz="4000" dirty="0"/>
              <a:t> 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DF172E-B5AB-413B-94F1-5DD6B648BF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17" y="1331460"/>
            <a:ext cx="1985021" cy="4459740"/>
          </a:xfrm>
        </p:spPr>
      </p:pic>
    </p:spTree>
    <p:extLst>
      <p:ext uri="{BB962C8B-B14F-4D97-AF65-F5344CB8AC3E}">
        <p14:creationId xmlns:p14="http://schemas.microsoft.com/office/powerpoint/2010/main" val="239249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21BAD-3DFD-4619-9FE0-DADDB98E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СКИППИНГ </a:t>
            </a:r>
            <a:br>
              <a:rPr lang="ru-RU" sz="4400" b="1" dirty="0"/>
            </a:br>
            <a:r>
              <a:rPr lang="ru-RU" sz="4400" b="1" dirty="0"/>
              <a:t>(СПОРТИВНАЯ СКАКАЛКА)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684893-ED8A-465A-B8CC-43FFC07601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dirty="0"/>
              <a:t>Федерация роуп скиппинга (спортивной скакалки) России (ФРСР) </a:t>
            </a:r>
            <a:r>
              <a:rPr lang="en-US" sz="4000" dirty="0">
                <a:hlinkClick r:id="rId2"/>
              </a:rPr>
              <a:t>www.russiasport.su</a:t>
            </a:r>
            <a:r>
              <a:rPr lang="en-US" sz="4000" dirty="0"/>
              <a:t> 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103AA47-35B4-4BBE-8070-54EB0F44AD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2667000"/>
            <a:ext cx="3124200" cy="3124200"/>
          </a:xfrm>
        </p:spPr>
      </p:pic>
    </p:spTree>
    <p:extLst>
      <p:ext uri="{BB962C8B-B14F-4D97-AF65-F5344CB8AC3E}">
        <p14:creationId xmlns:p14="http://schemas.microsoft.com/office/powerpoint/2010/main" val="376580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452094A-5B20-4DCC-B55B-657A2BBD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Развитие видов в России и в Мире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28D2E019-B698-4E82-B7C1-D5A507876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32573"/>
              </p:ext>
            </p:extLst>
          </p:nvPr>
        </p:nvGraphicFramePr>
        <p:xfrm>
          <a:off x="1484313" y="2667000"/>
          <a:ext cx="1001871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4">
                  <a:extLst>
                    <a:ext uri="{9D8B030D-6E8A-4147-A177-3AD203B41FA5}">
                      <a16:colId xmlns:a16="http://schemas.microsoft.com/office/drawing/2014/main" val="21528192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719398063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81814848"/>
                    </a:ext>
                  </a:extLst>
                </a:gridCol>
                <a:gridCol w="2003742">
                  <a:extLst>
                    <a:ext uri="{9D8B030D-6E8A-4147-A177-3AD203B41FA5}">
                      <a16:colId xmlns:a16="http://schemas.microsoft.com/office/drawing/2014/main" val="3844051662"/>
                    </a:ext>
                  </a:extLst>
                </a:gridCol>
                <a:gridCol w="2003742">
                  <a:extLst>
                    <a:ext uri="{9D8B030D-6E8A-4147-A177-3AD203B41FA5}">
                      <a16:colId xmlns:a16="http://schemas.microsoft.com/office/drawing/2014/main" val="3491157976"/>
                    </a:ext>
                  </a:extLst>
                </a:gridCol>
              </a:tblGrid>
              <a:tr h="45290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Признан в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Наличие международной федерации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субъектов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спортсменов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39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Джамп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WDSF </a:t>
                      </a:r>
                      <a:r>
                        <a:rPr lang="ru-RU" dirty="0"/>
                        <a:t>(17 стран)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7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Чир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ICU</a:t>
                      </a:r>
                      <a:r>
                        <a:rPr lang="ru-RU" dirty="0"/>
                        <a:t> (115 стран)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143 000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299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Скакалка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IRSO</a:t>
                      </a:r>
                      <a:r>
                        <a:rPr lang="ru-RU" dirty="0"/>
                        <a:t> (28 стран)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91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67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452094A-5B20-4DCC-B55B-657A2BBD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072662"/>
          </a:xfrm>
        </p:spPr>
        <p:txBody>
          <a:bodyPr/>
          <a:lstStyle/>
          <a:p>
            <a:r>
              <a:rPr lang="ru-RU" b="1" dirty="0"/>
              <a:t>Помещение и оборудование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28D2E019-B698-4E82-B7C1-D5A507876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076008"/>
              </p:ext>
            </p:extLst>
          </p:nvPr>
        </p:nvGraphicFramePr>
        <p:xfrm>
          <a:off x="1484313" y="1997612"/>
          <a:ext cx="10018710" cy="4375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4">
                  <a:extLst>
                    <a:ext uri="{9D8B030D-6E8A-4147-A177-3AD203B41FA5}">
                      <a16:colId xmlns:a16="http://schemas.microsoft.com/office/drawing/2014/main" val="21528192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719398063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81814848"/>
                    </a:ext>
                  </a:extLst>
                </a:gridCol>
                <a:gridCol w="2003742">
                  <a:extLst>
                    <a:ext uri="{9D8B030D-6E8A-4147-A177-3AD203B41FA5}">
                      <a16:colId xmlns:a16="http://schemas.microsoft.com/office/drawing/2014/main" val="3844051662"/>
                    </a:ext>
                  </a:extLst>
                </a:gridCol>
                <a:gridCol w="2003742">
                  <a:extLst>
                    <a:ext uri="{9D8B030D-6E8A-4147-A177-3AD203B41FA5}">
                      <a16:colId xmlns:a16="http://schemas.microsoft.com/office/drawing/2014/main" val="3491157976"/>
                    </a:ext>
                  </a:extLst>
                </a:gridCol>
              </a:tblGrid>
              <a:tr h="49301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помещение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звук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покрытие пола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оборудование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393564"/>
                  </a:ext>
                </a:extLst>
              </a:tr>
              <a:tr h="1294012">
                <a:tc>
                  <a:txBody>
                    <a:bodyPr/>
                    <a:lstStyle/>
                    <a:p>
                      <a:r>
                        <a:rPr lang="ru-RU" b="1" dirty="0"/>
                        <a:t>Джамп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Спортивный зал, актовый зал, широкие коридоры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Музыкальный центр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Паркет, спортивный пол, линолеум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Станки для резинки или\и планки, батут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77404"/>
                  </a:ext>
                </a:extLst>
              </a:tr>
              <a:tr h="1294012">
                <a:tc>
                  <a:txBody>
                    <a:bodyPr/>
                    <a:lstStyle/>
                    <a:p>
                      <a:r>
                        <a:rPr lang="ru-RU" b="1" dirty="0"/>
                        <a:t>Чир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Спортивный зал, актовый зал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Музыкальный центр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Паркет, спортивный пол, линолеум, маты, ласточкин хвост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Помпоны. Батут или гимнастическая яма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299037"/>
                  </a:ext>
                </a:extLst>
              </a:tr>
              <a:tr h="1294012">
                <a:tc>
                  <a:txBody>
                    <a:bodyPr/>
                    <a:lstStyle/>
                    <a:p>
                      <a:r>
                        <a:rPr lang="ru-RU" b="1" dirty="0"/>
                        <a:t>Скакалка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Спортивный зал, актовый зал, широкие коридоры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Музыкальный центр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Паркет, спортивный пол, линолеум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Скакалки для разных видов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91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17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28B0-EB07-4236-9AC3-A3487ED8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ДЖАМП СПОРТ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07889-AC79-4FB2-9783-5BDE05FBAE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2600" dirty="0"/>
              <a:t>Высокий интерес у детей и подростков</a:t>
            </a:r>
          </a:p>
          <a:p>
            <a:r>
              <a:rPr lang="ru-RU" sz="2600" dirty="0"/>
              <a:t>Игра, не требующая особой подготовки</a:t>
            </a:r>
          </a:p>
          <a:p>
            <a:r>
              <a:rPr lang="ru-RU" sz="2600" dirty="0"/>
              <a:t>Большой интерес у старшего поколения к «советским» дворовым увлечениям и их возрождению</a:t>
            </a:r>
          </a:p>
          <a:p>
            <a:r>
              <a:rPr lang="ru-RU" sz="2600" dirty="0"/>
              <a:t>Российское ноу хау</a:t>
            </a:r>
          </a:p>
          <a:p>
            <a:r>
              <a:rPr lang="ru-RU" sz="2600" dirty="0"/>
              <a:t>Разработаны уникальные правила соревнований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453DFE-4B85-40AE-B476-D033755C1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367" y="2438399"/>
            <a:ext cx="5123656" cy="33528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ЛЕГКО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ДОСТУПНО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НЕ ТРЕБУЕТ БОЛЬШИХ ФИНАНСОВЫХ ЗАТРАТ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КАЖДЫЙ РЕБЕНОК МОЖЕТ НАЙТИ СВОЙ СНАРЯД 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ПОДХОДИТ ЛЮБОЕ ПОМЕЩЕНИЕ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АЗАРТ И СОСТЯЗАТЕЛЬНОСТЬ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ЛИЧНЫЙ РЕЙТИНГ КАЖДОГО ШКОЛЬНИКА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КОМАНДНЫЕ СОРЕВНОВАНИЯ МЕЖДУ КЛАССАМИ – СПЛОЧЕНИЕ ШКОЛЬНЫХ КОЛЛЕКТИВОВ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FF0000"/>
                </a:solidFill>
              </a:rPr>
              <a:t>АКТИВНОСТЬ НА ПЕРЕМЕНАХ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38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51591-33E2-4B19-9B2F-AB14EF65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ОТ ИГРЫ ВО ДВОРЕ К БОЛЬШОМУ СПОРТУ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05696A-CF53-4C72-BD20-F3EDDF139A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Дисциплины </a:t>
            </a:r>
          </a:p>
          <a:p>
            <a:pPr marL="0" indent="0" algn="ctr">
              <a:buNone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Джамп спорта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1CA2CC-F6CF-4CCE-AF34-AF7E646151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sz="3600" dirty="0"/>
              <a:t>Резиночка (</a:t>
            </a:r>
            <a:r>
              <a:rPr lang="en-US" sz="3600" dirty="0"/>
              <a:t>elastic)</a:t>
            </a:r>
          </a:p>
          <a:p>
            <a:pPr lvl="0"/>
            <a:r>
              <a:rPr lang="ru-RU" sz="3600" dirty="0"/>
              <a:t>Планка (</a:t>
            </a:r>
            <a:r>
              <a:rPr lang="en-US" sz="3600" dirty="0"/>
              <a:t>plank)</a:t>
            </a:r>
          </a:p>
          <a:p>
            <a:pPr lvl="0"/>
            <a:r>
              <a:rPr lang="ru-RU" sz="3600" dirty="0"/>
              <a:t>Классики</a:t>
            </a:r>
            <a:r>
              <a:rPr lang="en-US" sz="3600" dirty="0"/>
              <a:t> (hopscotch)</a:t>
            </a:r>
          </a:p>
          <a:p>
            <a:pPr lvl="0"/>
            <a:r>
              <a:rPr lang="ru-RU" sz="3600" dirty="0"/>
              <a:t>Батут (</a:t>
            </a:r>
            <a:r>
              <a:rPr lang="en-US" sz="3600" dirty="0"/>
              <a:t>air jump)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790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666</TotalTime>
  <Words>1004</Words>
  <Application>Microsoft Office PowerPoint</Application>
  <PresentationFormat>Широкоэкранный</PresentationFormat>
  <Paragraphs>159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Corbel</vt:lpstr>
      <vt:lpstr>Параллакс</vt:lpstr>
      <vt:lpstr>ВОЗМОЖНОСТИ СОВРЕМЕННЫХ ВИДОВ СПОРТА В ФОРМИРОВАНИИ НАВЫКОВ ЗДОРОВОГО ОБРАЗА ЖИЗНИ И МОТИВАЦИИ К ЗАНЯТИЯМ НА ПРИМЕРЕ ДЖАМП СПОРТА, ЧИР СПОРТА И СКИППИНГА</vt:lpstr>
      <vt:lpstr>Презентация PowerPoint</vt:lpstr>
      <vt:lpstr>ДЖАМП СПОРТ</vt:lpstr>
      <vt:lpstr>ЧИР СПОРТ</vt:lpstr>
      <vt:lpstr>СКИППИНГ  (СПОРТИВНАЯ СКАКАЛКА)</vt:lpstr>
      <vt:lpstr>Развитие видов в России и в Мире</vt:lpstr>
      <vt:lpstr>Помещение и оборудование</vt:lpstr>
      <vt:lpstr>ДЖАМП СПОРТ </vt:lpstr>
      <vt:lpstr>ОТ ИГРЫ ВО ДВОРЕ К БОЛЬШОМУ СПОРТУ</vt:lpstr>
      <vt:lpstr>Презентация PowerPoint</vt:lpstr>
      <vt:lpstr>ВИД СПОРТА РОЖДЕННЫЙ В РОССИИ отличительная особенность – все элементы исполняются под музыку</vt:lpstr>
      <vt:lpstr>ЧИР СПОРТ (ЧИРЛИДИНГ)</vt:lpstr>
      <vt:lpstr>Дисциплины ЧИР СПОРТА</vt:lpstr>
      <vt:lpstr>Чир - джаз</vt:lpstr>
      <vt:lpstr>Чир-хип-хоп</vt:lpstr>
      <vt:lpstr>Чир-фристайл</vt:lpstr>
      <vt:lpstr>Чирлидинг</vt:lpstr>
      <vt:lpstr>Батон твирлинг</vt:lpstr>
      <vt:lpstr>РОУП СКИППИНГ (СПОРТИВНАЯ СКАКАЛКА)</vt:lpstr>
      <vt:lpstr>ДИСЦИПЛИНЫ СПОРТИВНОЙ СКАКАЛКИ</vt:lpstr>
      <vt:lpstr>Презентация PowerPoint</vt:lpstr>
      <vt:lpstr>ИМЕЮЩИЕСЯ РЕСУРСЫ И ВОЗМОЖНОСТИ</vt:lpstr>
      <vt:lpstr>Перспективные виды для ШСК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ВОЗМОЖНОСТИ СОВРЕМЕННЫХ ВИДОВ СПОРТА В ФОРМИРОВАНИИ НАВЫКОВ ЗДОРОВОГО ОБРАЗА ЖИЗНИ И МОТИВАЦИИ К ЗАНЯТИЯМ НА ПРИМЕРЕ ДЖАМП СПОРТА, ЧИР СПОРТА И СКИППИНГА</dc:title>
  <dc:creator>Андрей Кокоулин</dc:creator>
  <cp:lastModifiedBy>Андрей Кокоулин</cp:lastModifiedBy>
  <cp:revision>43</cp:revision>
  <dcterms:created xsi:type="dcterms:W3CDTF">2020-08-25T05:40:30Z</dcterms:created>
  <dcterms:modified xsi:type="dcterms:W3CDTF">2020-08-26T06:16:01Z</dcterms:modified>
</cp:coreProperties>
</file>