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62" r:id="rId8"/>
    <p:sldId id="281" r:id="rId9"/>
    <p:sldId id="282" r:id="rId10"/>
    <p:sldId id="284" r:id="rId11"/>
    <p:sldId id="285" r:id="rId12"/>
    <p:sldId id="288" r:id="rId13"/>
    <p:sldId id="287" r:id="rId14"/>
    <p:sldId id="286" r:id="rId15"/>
    <p:sldId id="289" r:id="rId16"/>
    <p:sldId id="291" r:id="rId17"/>
    <p:sldId id="268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0066"/>
    <a:srgbClr val="99CCFF"/>
    <a:srgbClr val="DEFFBD"/>
    <a:srgbClr val="A7E2FF"/>
    <a:srgbClr val="FFCCCC"/>
    <a:srgbClr val="CCFF99"/>
    <a:srgbClr val="005A7E"/>
    <a:srgbClr val="FFFF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5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2012-2013 </a:t>
            </a:r>
            <a:r>
              <a:rPr lang="ru-RU" dirty="0" smtClean="0"/>
              <a:t>уч. год</a:t>
            </a:r>
            <a:endParaRPr lang="ru-RU" dirty="0"/>
          </a:p>
        </c:rich>
      </c:tx>
      <c:layout>
        <c:manualLayout>
          <c:xMode val="edge"/>
          <c:yMode val="edge"/>
          <c:x val="0.35227972839105448"/>
          <c:y val="2.28884572188602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1241205047319993E-2"/>
          <c:y val="0.17687070334546942"/>
          <c:w val="0.56959053876086907"/>
          <c:h val="0.7811671250866202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Программы физкультурно спортивной направленности</c:v>
                </c:pt>
                <c:pt idx="1">
                  <c:v>Иные порграммы реализуемые в МАУ ДО ДДДЮТ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5218865375583934"/>
          <c:y val="0.22025844732756239"/>
          <c:w val="0.3478113462441606"/>
          <c:h val="0.7210945368376502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2020-2021 </a:t>
            </a:r>
            <a:r>
              <a:rPr lang="ru-RU" sz="1800" b="1" i="0" baseline="0" dirty="0" smtClean="0">
                <a:effectLst/>
              </a:rPr>
              <a:t>уч. год</a:t>
            </a:r>
            <a:endParaRPr lang="ru-RU" dirty="0" smtClean="0">
              <a:effectLst/>
            </a:endParaRPr>
          </a:p>
        </c:rich>
      </c:tx>
      <c:layout>
        <c:manualLayout>
          <c:xMode val="edge"/>
          <c:yMode val="edge"/>
          <c:x val="0.34343155451612789"/>
          <c:y val="2.2888457218860209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Программы физкультурно спортивной направленности</c:v>
                </c:pt>
                <c:pt idx="1">
                  <c:v>программы реализуемые в МАУ ДО ДДДЮТ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2015-2016 </a:t>
            </a:r>
            <a:r>
              <a:rPr lang="ru-RU" sz="1800" b="1" i="0" baseline="0" dirty="0" smtClean="0">
                <a:effectLst/>
              </a:rPr>
              <a:t>уч. год</a:t>
            </a:r>
            <a:endParaRPr lang="ru-RU" dirty="0" smtClean="0">
              <a:effectLst/>
            </a:endParaRPr>
          </a:p>
        </c:rich>
      </c:tx>
      <c:layout>
        <c:manualLayout>
          <c:xMode val="edge"/>
          <c:yMode val="edge"/>
          <c:x val="0.35227972839105448"/>
          <c:y val="2.28884572188602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1241205047319993E-2"/>
          <c:y val="0.17687070334546942"/>
          <c:w val="0.56959053876086907"/>
          <c:h val="0.7811671250866202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количество обучающихся по программам физкультурно спортивной направленности</c:v>
                </c:pt>
                <c:pt idx="1">
                  <c:v>колличество обучающихся по другим направлениям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150</c:v>
                </c:pt>
                <c:pt idx="1">
                  <c:v>2850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5218865375583934"/>
          <c:y val="0.22025844732756239"/>
          <c:w val="0.3478113462441606"/>
          <c:h val="0.7210945368376502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2020-2021</a:t>
            </a:r>
            <a:r>
              <a:rPr lang="ru-RU" sz="1800" b="1" i="0" baseline="0" dirty="0" smtClean="0">
                <a:effectLst/>
              </a:rPr>
              <a:t>уч</a:t>
            </a:r>
            <a:r>
              <a:rPr lang="ru-RU" sz="1800" b="1" i="0" baseline="0" dirty="0" smtClean="0">
                <a:effectLst/>
              </a:rPr>
              <a:t>. год</a:t>
            </a:r>
            <a:endParaRPr lang="ru-RU" dirty="0" smtClean="0">
              <a:effectLst/>
            </a:endParaRPr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количество обучающихся по программам физкультурно-спортивной направленности</c:v>
                </c:pt>
                <c:pt idx="1">
                  <c:v>количество обучающихся по другим программам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531</c:v>
                </c:pt>
                <c:pt idx="1">
                  <c:v>3069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2012-2013 </a:t>
            </a:r>
            <a:r>
              <a:rPr lang="ru-RU" dirty="0"/>
              <a:t>уч.год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уч.год</c:v>
                </c:pt>
              </c:strCache>
            </c:strRef>
          </c:tx>
          <c:spPr>
            <a:solidFill>
              <a:srgbClr val="92D050"/>
            </a:solidFill>
          </c:spPr>
          <c:dPt>
            <c:idx val="1"/>
            <c:bubble3D val="0"/>
            <c:spPr>
              <a:solidFill>
                <a:srgbClr val="005A7E"/>
              </a:solidFill>
            </c:spPr>
          </c:dPt>
          <c:cat>
            <c:strRef>
              <c:f>Лист1!$A$2:$A$5</c:f>
              <c:strCache>
                <c:ptCount val="4"/>
                <c:pt idx="0">
                  <c:v>Районные</c:v>
                </c:pt>
                <c:pt idx="1">
                  <c:v>Городские</c:v>
                </c:pt>
                <c:pt idx="2">
                  <c:v>Областные</c:v>
                </c:pt>
                <c:pt idx="3">
                  <c:v>Региональные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0.92300000000000004</c:v>
                </c:pt>
                <c:pt idx="1">
                  <c:v>7.6899999999999996E-2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5416683070866144"/>
          <c:y val="0.2275339663424425"/>
          <c:w val="0.34270816929133857"/>
          <c:h val="0.605545005403736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2020-2021 </a:t>
            </a:r>
            <a:r>
              <a:rPr lang="ru-RU" dirty="0" err="1"/>
              <a:t>уч.год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уч.год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005A7E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0066"/>
              </a:solidFill>
            </c:spPr>
          </c:dPt>
          <c:cat>
            <c:strRef>
              <c:f>Лист1!$A$2:$A$5</c:f>
              <c:strCache>
                <c:ptCount val="4"/>
                <c:pt idx="0">
                  <c:v>Районные</c:v>
                </c:pt>
                <c:pt idx="1">
                  <c:v>Городские</c:v>
                </c:pt>
                <c:pt idx="2">
                  <c:v>Областные</c:v>
                </c:pt>
                <c:pt idx="3">
                  <c:v>Региональные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0.7429</c:v>
                </c:pt>
                <c:pt idx="1">
                  <c:v>0.2</c:v>
                </c:pt>
                <c:pt idx="2">
                  <c:v>2.86E-2</c:v>
                </c:pt>
                <c:pt idx="3">
                  <c:v>2.86E-2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72918307086614"/>
          <c:y val="0.22263200555812876"/>
          <c:w val="0.42395816929133862"/>
          <c:h val="0.7773679944418712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личностные</c:v>
                </c:pt>
                <c:pt idx="1">
                  <c:v>метапредметные</c:v>
                </c:pt>
                <c:pt idx="2">
                  <c:v>предметные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DB-4E68-B191-D1E3AA4EB0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личностные</c:v>
                </c:pt>
                <c:pt idx="1">
                  <c:v>метапредметные</c:v>
                </c:pt>
                <c:pt idx="2">
                  <c:v>предметные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</c:v>
                </c:pt>
                <c:pt idx="1">
                  <c:v>0.4</c:v>
                </c:pt>
                <c:pt idx="2" formatCode="0.0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9DB-4E68-B191-D1E3AA4EB0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личностные</c:v>
                </c:pt>
                <c:pt idx="1">
                  <c:v>метапредметные</c:v>
                </c:pt>
                <c:pt idx="2">
                  <c:v>предметные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0.5</c:v>
                </c:pt>
                <c:pt idx="1">
                  <c:v>0.5</c:v>
                </c:pt>
                <c:pt idx="2" formatCode="0.00%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DB-4E68-B191-D1E3AA4EB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166336"/>
        <c:axId val="125167872"/>
        <c:axId val="0"/>
      </c:bar3DChart>
      <c:catAx>
        <c:axId val="12516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25167872"/>
        <c:crosses val="autoZero"/>
        <c:auto val="1"/>
        <c:lblAlgn val="ctr"/>
        <c:lblOffset val="100"/>
        <c:noMultiLvlLbl val="0"/>
      </c:catAx>
      <c:valAx>
        <c:axId val="1251678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1663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личностные</c:v>
                </c:pt>
                <c:pt idx="1">
                  <c:v>метапредметные</c:v>
                </c:pt>
                <c:pt idx="2">
                  <c:v>предметные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</c:v>
                </c:pt>
                <c:pt idx="1">
                  <c:v>0.4</c:v>
                </c:pt>
                <c:pt idx="2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DA-4EED-8B64-3E232CCB70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личностные</c:v>
                </c:pt>
                <c:pt idx="1">
                  <c:v>метапредметные</c:v>
                </c:pt>
                <c:pt idx="2">
                  <c:v>предметные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</c:v>
                </c:pt>
                <c:pt idx="1">
                  <c:v>0.5</c:v>
                </c:pt>
                <c:pt idx="2" formatCode="0.00%">
                  <c:v>0.37500000000000139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DA-4EED-8B64-3E232CCB70B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личностные</c:v>
                </c:pt>
                <c:pt idx="1">
                  <c:v>метапредметные</c:v>
                </c:pt>
                <c:pt idx="2">
                  <c:v>предметные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 formatCode="0.00%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EDA-4EED-8B64-3E232CCB7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045312"/>
        <c:axId val="202046848"/>
        <c:axId val="0"/>
      </c:bar3DChart>
      <c:catAx>
        <c:axId val="20204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02046848"/>
        <c:crosses val="autoZero"/>
        <c:auto val="1"/>
        <c:lblAlgn val="ctr"/>
        <c:lblOffset val="100"/>
        <c:noMultiLvlLbl val="0"/>
      </c:catAx>
      <c:valAx>
        <c:axId val="2020468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20453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BACEF-355B-4E60-9FAE-FAE0A626B71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BE343E4-925E-474F-AACC-E014A237B22D}">
      <dgm:prSet phldrT="[Текст]"/>
      <dgm:spPr/>
      <dgm:t>
        <a:bodyPr/>
        <a:lstStyle/>
        <a:p>
          <a:r>
            <a:rPr lang="ru-RU" dirty="0" smtClean="0"/>
            <a:t>ТЕХНИЧЕСКАЯ</a:t>
          </a:r>
          <a:endParaRPr lang="ru-RU" dirty="0"/>
        </a:p>
      </dgm:t>
    </dgm:pt>
    <dgm:pt modelId="{70C9B898-C1BE-4A8C-B20E-09496CA46043}" type="parTrans" cxnId="{AE799145-A131-41A5-A984-63CBC1136BF9}">
      <dgm:prSet/>
      <dgm:spPr/>
      <dgm:t>
        <a:bodyPr/>
        <a:lstStyle/>
        <a:p>
          <a:endParaRPr lang="ru-RU"/>
        </a:p>
      </dgm:t>
    </dgm:pt>
    <dgm:pt modelId="{B08435D3-FB68-409F-B743-589764173B24}" type="sibTrans" cxnId="{AE799145-A131-41A5-A984-63CBC1136BF9}">
      <dgm:prSet/>
      <dgm:spPr/>
      <dgm:t>
        <a:bodyPr/>
        <a:lstStyle/>
        <a:p>
          <a:endParaRPr lang="ru-RU"/>
        </a:p>
      </dgm:t>
    </dgm:pt>
    <dgm:pt modelId="{BD9FDC70-DAD8-45B7-9FDA-516E31A38FB7}">
      <dgm:prSet phldrT="[Текст]"/>
      <dgm:spPr/>
      <dgm:t>
        <a:bodyPr/>
        <a:lstStyle/>
        <a:p>
          <a:r>
            <a:rPr lang="ru-RU" dirty="0" smtClean="0"/>
            <a:t>ЕСТЕСТВЕННО-НАУЧНАЯ</a:t>
          </a:r>
          <a:endParaRPr lang="ru-RU" dirty="0"/>
        </a:p>
      </dgm:t>
    </dgm:pt>
    <dgm:pt modelId="{C31FFCD5-3294-496E-BDD8-6C799F4D50E4}" type="parTrans" cxnId="{C2D707E5-E570-4BD9-98B3-ACEEA607B768}">
      <dgm:prSet/>
      <dgm:spPr/>
      <dgm:t>
        <a:bodyPr/>
        <a:lstStyle/>
        <a:p>
          <a:endParaRPr lang="ru-RU"/>
        </a:p>
      </dgm:t>
    </dgm:pt>
    <dgm:pt modelId="{8847B4B5-B6A2-4F6E-B233-6C9D010943CF}" type="sibTrans" cxnId="{C2D707E5-E570-4BD9-98B3-ACEEA607B768}">
      <dgm:prSet/>
      <dgm:spPr/>
      <dgm:t>
        <a:bodyPr/>
        <a:lstStyle/>
        <a:p>
          <a:endParaRPr lang="ru-RU"/>
        </a:p>
      </dgm:t>
    </dgm:pt>
    <dgm:pt modelId="{09FBD9CF-DC88-44BA-8D72-F1F3098BC947}">
      <dgm:prSet phldrT="[Текст]"/>
      <dgm:spPr/>
      <dgm:t>
        <a:bodyPr/>
        <a:lstStyle/>
        <a:p>
          <a:r>
            <a:rPr lang="ru-RU" dirty="0" smtClean="0"/>
            <a:t>ФИЗКУЛЬТУРНО-СПОРТИВНАЯ</a:t>
          </a:r>
          <a:endParaRPr lang="ru-RU" dirty="0"/>
        </a:p>
      </dgm:t>
    </dgm:pt>
    <dgm:pt modelId="{B9B1D29E-3CB3-4713-9887-97E18B0E034A}" type="parTrans" cxnId="{4E9A17F6-285E-4B30-9667-959F64DD8D4C}">
      <dgm:prSet/>
      <dgm:spPr/>
      <dgm:t>
        <a:bodyPr/>
        <a:lstStyle/>
        <a:p>
          <a:endParaRPr lang="ru-RU"/>
        </a:p>
      </dgm:t>
    </dgm:pt>
    <dgm:pt modelId="{F8FB6187-DF57-4AC9-9E7A-2E104DE873BC}" type="sibTrans" cxnId="{4E9A17F6-285E-4B30-9667-959F64DD8D4C}">
      <dgm:prSet/>
      <dgm:spPr/>
      <dgm:t>
        <a:bodyPr/>
        <a:lstStyle/>
        <a:p>
          <a:endParaRPr lang="ru-RU"/>
        </a:p>
      </dgm:t>
    </dgm:pt>
    <dgm:pt modelId="{855F5922-D1E2-4F47-9A74-8E0013F235BA}">
      <dgm:prSet phldrT="[Текст]"/>
      <dgm:spPr/>
      <dgm:t>
        <a:bodyPr/>
        <a:lstStyle/>
        <a:p>
          <a:r>
            <a:rPr lang="ru-RU" dirty="0" smtClean="0"/>
            <a:t>СОЦИАЛЬНО-ГУМАНИТАРННАЯ</a:t>
          </a:r>
          <a:endParaRPr lang="ru-RU" dirty="0"/>
        </a:p>
      </dgm:t>
    </dgm:pt>
    <dgm:pt modelId="{30E2902A-E6D5-472F-93DB-47664E717143}" type="parTrans" cxnId="{F9A5C96C-A198-4F94-8EAF-BBEE4958507D}">
      <dgm:prSet/>
      <dgm:spPr/>
      <dgm:t>
        <a:bodyPr/>
        <a:lstStyle/>
        <a:p>
          <a:endParaRPr lang="ru-RU"/>
        </a:p>
      </dgm:t>
    </dgm:pt>
    <dgm:pt modelId="{BB3230D9-6B0C-4200-B080-14E35EE8B46D}" type="sibTrans" cxnId="{F9A5C96C-A198-4F94-8EAF-BBEE4958507D}">
      <dgm:prSet/>
      <dgm:spPr/>
      <dgm:t>
        <a:bodyPr/>
        <a:lstStyle/>
        <a:p>
          <a:endParaRPr lang="ru-RU"/>
        </a:p>
      </dgm:t>
    </dgm:pt>
    <dgm:pt modelId="{041628F1-6693-4840-8C25-F00D4C083BC7}">
      <dgm:prSet phldrT="[Текст]"/>
      <dgm:spPr/>
      <dgm:t>
        <a:bodyPr/>
        <a:lstStyle/>
        <a:p>
          <a:r>
            <a:rPr lang="ru-RU" dirty="0" smtClean="0"/>
            <a:t>ХУДОЖЕСТВЕННАЯ</a:t>
          </a:r>
          <a:endParaRPr lang="ru-RU" dirty="0"/>
        </a:p>
      </dgm:t>
    </dgm:pt>
    <dgm:pt modelId="{BACF357B-E265-4A22-8796-7DFDB9288B7A}" type="parTrans" cxnId="{CFB453A1-FA62-439F-B203-D2ECE02CE2FF}">
      <dgm:prSet/>
      <dgm:spPr/>
      <dgm:t>
        <a:bodyPr/>
        <a:lstStyle/>
        <a:p>
          <a:endParaRPr lang="ru-RU"/>
        </a:p>
      </dgm:t>
    </dgm:pt>
    <dgm:pt modelId="{D05BE9E0-6764-414F-8498-8F2DCE52FAEE}" type="sibTrans" cxnId="{CFB453A1-FA62-439F-B203-D2ECE02CE2FF}">
      <dgm:prSet/>
      <dgm:spPr/>
      <dgm:t>
        <a:bodyPr/>
        <a:lstStyle/>
        <a:p>
          <a:endParaRPr lang="ru-RU"/>
        </a:p>
      </dgm:t>
    </dgm:pt>
    <dgm:pt modelId="{DF245EC4-4E04-44C7-AE7A-4BA3B2FCD4D9}">
      <dgm:prSet phldrT="[Текст]"/>
      <dgm:spPr/>
      <dgm:t>
        <a:bodyPr/>
        <a:lstStyle/>
        <a:p>
          <a:r>
            <a:rPr lang="ru-RU" dirty="0" smtClean="0"/>
            <a:t>ТУРИСТСКО-КРАЕВЕДЧЕСКАЯ</a:t>
          </a:r>
          <a:endParaRPr lang="ru-RU" dirty="0"/>
        </a:p>
      </dgm:t>
    </dgm:pt>
    <dgm:pt modelId="{A79E8B51-503C-48B8-98BC-17E0BD0C5FF2}" type="parTrans" cxnId="{AB3FC5F5-05E0-49F5-8421-D991BDA87C9B}">
      <dgm:prSet/>
      <dgm:spPr/>
      <dgm:t>
        <a:bodyPr/>
        <a:lstStyle/>
        <a:p>
          <a:endParaRPr lang="ru-RU"/>
        </a:p>
      </dgm:t>
    </dgm:pt>
    <dgm:pt modelId="{78B7E0C7-F964-4E7A-BF75-B93BFC06CB3D}" type="sibTrans" cxnId="{AB3FC5F5-05E0-49F5-8421-D991BDA87C9B}">
      <dgm:prSet/>
      <dgm:spPr/>
      <dgm:t>
        <a:bodyPr/>
        <a:lstStyle/>
        <a:p>
          <a:endParaRPr lang="ru-RU"/>
        </a:p>
      </dgm:t>
    </dgm:pt>
    <dgm:pt modelId="{E2E38029-7976-40F7-B23F-5878C89A3D2B}" type="pres">
      <dgm:prSet presAssocID="{0A0BACEF-355B-4E60-9FAE-FAE0A626B71C}" presName="Name0" presStyleCnt="0">
        <dgm:presLayoutVars>
          <dgm:chMax val="7"/>
          <dgm:chPref val="7"/>
          <dgm:dir/>
        </dgm:presLayoutVars>
      </dgm:prSet>
      <dgm:spPr/>
    </dgm:pt>
    <dgm:pt modelId="{55DD5744-3986-4D77-9B9E-E8BD91EEE84E}" type="pres">
      <dgm:prSet presAssocID="{0A0BACEF-355B-4E60-9FAE-FAE0A626B71C}" presName="Name1" presStyleCnt="0"/>
      <dgm:spPr/>
    </dgm:pt>
    <dgm:pt modelId="{6BA08370-C081-47BB-A160-29D050185AF6}" type="pres">
      <dgm:prSet presAssocID="{0A0BACEF-355B-4E60-9FAE-FAE0A626B71C}" presName="cycle" presStyleCnt="0"/>
      <dgm:spPr/>
    </dgm:pt>
    <dgm:pt modelId="{C5160FF7-17DF-42F6-B572-11B2713D1D20}" type="pres">
      <dgm:prSet presAssocID="{0A0BACEF-355B-4E60-9FAE-FAE0A626B71C}" presName="srcNode" presStyleLbl="node1" presStyleIdx="0" presStyleCnt="6"/>
      <dgm:spPr/>
    </dgm:pt>
    <dgm:pt modelId="{74BA6C1E-DF19-44BE-92F1-41D643F57350}" type="pres">
      <dgm:prSet presAssocID="{0A0BACEF-355B-4E60-9FAE-FAE0A626B71C}" presName="conn" presStyleLbl="parChTrans1D2" presStyleIdx="0" presStyleCnt="1"/>
      <dgm:spPr/>
    </dgm:pt>
    <dgm:pt modelId="{2BB8CD95-F186-4E38-8D90-C2C5F7CC1D5C}" type="pres">
      <dgm:prSet presAssocID="{0A0BACEF-355B-4E60-9FAE-FAE0A626B71C}" presName="extraNode" presStyleLbl="node1" presStyleIdx="0" presStyleCnt="6"/>
      <dgm:spPr/>
    </dgm:pt>
    <dgm:pt modelId="{CF41C465-8FA7-4BFC-BD0A-572C6D48F438}" type="pres">
      <dgm:prSet presAssocID="{0A0BACEF-355B-4E60-9FAE-FAE0A626B71C}" presName="dstNode" presStyleLbl="node1" presStyleIdx="0" presStyleCnt="6"/>
      <dgm:spPr/>
    </dgm:pt>
    <dgm:pt modelId="{8DA0F74C-3E03-4F33-A7D5-6719745AB655}" type="pres">
      <dgm:prSet presAssocID="{BBE343E4-925E-474F-AACC-E014A237B22D}" presName="text_1" presStyleLbl="node1" presStyleIdx="0" presStyleCnt="6">
        <dgm:presLayoutVars>
          <dgm:bulletEnabled val="1"/>
        </dgm:presLayoutVars>
      </dgm:prSet>
      <dgm:spPr/>
    </dgm:pt>
    <dgm:pt modelId="{DE2C874F-DCFB-4039-B15D-040A380B54CC}" type="pres">
      <dgm:prSet presAssocID="{BBE343E4-925E-474F-AACC-E014A237B22D}" presName="accent_1" presStyleCnt="0"/>
      <dgm:spPr/>
    </dgm:pt>
    <dgm:pt modelId="{D57848E3-159A-4828-8935-E778CE412B2E}" type="pres">
      <dgm:prSet presAssocID="{BBE343E4-925E-474F-AACC-E014A237B22D}" presName="accentRepeatNode" presStyleLbl="solidFgAcc1" presStyleIdx="0" presStyleCnt="6"/>
      <dgm:spPr/>
    </dgm:pt>
    <dgm:pt modelId="{70E8FF63-AF1F-4232-8145-796342FF1187}" type="pres">
      <dgm:prSet presAssocID="{855F5922-D1E2-4F47-9A74-8E0013F235BA}" presName="text_2" presStyleLbl="node1" presStyleIdx="1" presStyleCnt="6">
        <dgm:presLayoutVars>
          <dgm:bulletEnabled val="1"/>
        </dgm:presLayoutVars>
      </dgm:prSet>
      <dgm:spPr/>
    </dgm:pt>
    <dgm:pt modelId="{5E1510CE-1A72-456E-B5E8-0B32BD2A50F7}" type="pres">
      <dgm:prSet presAssocID="{855F5922-D1E2-4F47-9A74-8E0013F235BA}" presName="accent_2" presStyleCnt="0"/>
      <dgm:spPr/>
    </dgm:pt>
    <dgm:pt modelId="{213E6845-DD1F-4256-BEBE-C334E7DADEB9}" type="pres">
      <dgm:prSet presAssocID="{855F5922-D1E2-4F47-9A74-8E0013F235BA}" presName="accentRepeatNode" presStyleLbl="solidFgAcc1" presStyleIdx="1" presStyleCnt="6"/>
      <dgm:spPr/>
    </dgm:pt>
    <dgm:pt modelId="{9F5BD375-B543-425E-A040-1A923B974D57}" type="pres">
      <dgm:prSet presAssocID="{BD9FDC70-DAD8-45B7-9FDA-516E31A38FB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BDBFC-284B-43DA-BF4A-94C712FA7DD7}" type="pres">
      <dgm:prSet presAssocID="{BD9FDC70-DAD8-45B7-9FDA-516E31A38FB7}" presName="accent_3" presStyleCnt="0"/>
      <dgm:spPr/>
    </dgm:pt>
    <dgm:pt modelId="{32AD8A7A-97CB-4203-B661-A237AABA7B1D}" type="pres">
      <dgm:prSet presAssocID="{BD9FDC70-DAD8-45B7-9FDA-516E31A38FB7}" presName="accentRepeatNode" presStyleLbl="solidFgAcc1" presStyleIdx="2" presStyleCnt="6"/>
      <dgm:spPr/>
    </dgm:pt>
    <dgm:pt modelId="{A1A4C33B-7B19-4D40-B291-8F0F2C396738}" type="pres">
      <dgm:prSet presAssocID="{041628F1-6693-4840-8C25-F00D4C083BC7}" presName="text_4" presStyleLbl="node1" presStyleIdx="3" presStyleCnt="6">
        <dgm:presLayoutVars>
          <dgm:bulletEnabled val="1"/>
        </dgm:presLayoutVars>
      </dgm:prSet>
      <dgm:spPr/>
    </dgm:pt>
    <dgm:pt modelId="{76249A81-D4F2-4D84-88CD-B66865D07FAA}" type="pres">
      <dgm:prSet presAssocID="{041628F1-6693-4840-8C25-F00D4C083BC7}" presName="accent_4" presStyleCnt="0"/>
      <dgm:spPr/>
    </dgm:pt>
    <dgm:pt modelId="{19FB78A8-FAF5-4F2F-AE7F-05B56AF85243}" type="pres">
      <dgm:prSet presAssocID="{041628F1-6693-4840-8C25-F00D4C083BC7}" presName="accentRepeatNode" presStyleLbl="solidFgAcc1" presStyleIdx="3" presStyleCnt="6"/>
      <dgm:spPr/>
    </dgm:pt>
    <dgm:pt modelId="{F84ACFC8-D7D9-4F3D-9B4F-65D520B0DC7E}" type="pres">
      <dgm:prSet presAssocID="{DF245EC4-4E04-44C7-AE7A-4BA3B2FCD4D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21CE9-039D-4E89-8089-A507863E2243}" type="pres">
      <dgm:prSet presAssocID="{DF245EC4-4E04-44C7-AE7A-4BA3B2FCD4D9}" presName="accent_5" presStyleCnt="0"/>
      <dgm:spPr/>
    </dgm:pt>
    <dgm:pt modelId="{5A93989B-EA03-4F08-87D5-F84F7E524DCF}" type="pres">
      <dgm:prSet presAssocID="{DF245EC4-4E04-44C7-AE7A-4BA3B2FCD4D9}" presName="accentRepeatNode" presStyleLbl="solidFgAcc1" presStyleIdx="4" presStyleCnt="6"/>
      <dgm:spPr/>
    </dgm:pt>
    <dgm:pt modelId="{173397BF-7CDF-457F-B244-90DBA7745801}" type="pres">
      <dgm:prSet presAssocID="{09FBD9CF-DC88-44BA-8D72-F1F3098BC94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E3EEC-5D32-42A7-8777-2B35D0DA66DD}" type="pres">
      <dgm:prSet presAssocID="{09FBD9CF-DC88-44BA-8D72-F1F3098BC947}" presName="accent_6" presStyleCnt="0"/>
      <dgm:spPr/>
    </dgm:pt>
    <dgm:pt modelId="{09E760B2-2136-4AF4-A80E-0066AE5B8079}" type="pres">
      <dgm:prSet presAssocID="{09FBD9CF-DC88-44BA-8D72-F1F3098BC947}" presName="accentRepeatNode" presStyleLbl="solidFgAcc1" presStyleIdx="5" presStyleCnt="6"/>
      <dgm:spPr/>
    </dgm:pt>
  </dgm:ptLst>
  <dgm:cxnLst>
    <dgm:cxn modelId="{B7541867-B8FC-47FA-90E0-BA9ED69804BB}" type="presOf" srcId="{DF245EC4-4E04-44C7-AE7A-4BA3B2FCD4D9}" destId="{F84ACFC8-D7D9-4F3D-9B4F-65D520B0DC7E}" srcOrd="0" destOrd="0" presId="urn:microsoft.com/office/officeart/2008/layout/VerticalCurvedList"/>
    <dgm:cxn modelId="{CFB453A1-FA62-439F-B203-D2ECE02CE2FF}" srcId="{0A0BACEF-355B-4E60-9FAE-FAE0A626B71C}" destId="{041628F1-6693-4840-8C25-F00D4C083BC7}" srcOrd="3" destOrd="0" parTransId="{BACF357B-E265-4A22-8796-7DFDB9288B7A}" sibTransId="{D05BE9E0-6764-414F-8498-8F2DCE52FAEE}"/>
    <dgm:cxn modelId="{E9692569-927E-4D37-8316-F22B2C79E10E}" type="presOf" srcId="{BD9FDC70-DAD8-45B7-9FDA-516E31A38FB7}" destId="{9F5BD375-B543-425E-A040-1A923B974D57}" srcOrd="0" destOrd="0" presId="urn:microsoft.com/office/officeart/2008/layout/VerticalCurvedList"/>
    <dgm:cxn modelId="{F9A5C96C-A198-4F94-8EAF-BBEE4958507D}" srcId="{0A0BACEF-355B-4E60-9FAE-FAE0A626B71C}" destId="{855F5922-D1E2-4F47-9A74-8E0013F235BA}" srcOrd="1" destOrd="0" parTransId="{30E2902A-E6D5-472F-93DB-47664E717143}" sibTransId="{BB3230D9-6B0C-4200-B080-14E35EE8B46D}"/>
    <dgm:cxn modelId="{07F4358E-8D3A-4BFA-8526-B63155B86332}" type="presOf" srcId="{855F5922-D1E2-4F47-9A74-8E0013F235BA}" destId="{70E8FF63-AF1F-4232-8145-796342FF1187}" srcOrd="0" destOrd="0" presId="urn:microsoft.com/office/officeart/2008/layout/VerticalCurvedList"/>
    <dgm:cxn modelId="{6AF11517-8655-4732-AE19-88D35D68F36A}" type="presOf" srcId="{B08435D3-FB68-409F-B743-589764173B24}" destId="{74BA6C1E-DF19-44BE-92F1-41D643F57350}" srcOrd="0" destOrd="0" presId="urn:microsoft.com/office/officeart/2008/layout/VerticalCurvedList"/>
    <dgm:cxn modelId="{4E9A17F6-285E-4B30-9667-959F64DD8D4C}" srcId="{0A0BACEF-355B-4E60-9FAE-FAE0A626B71C}" destId="{09FBD9CF-DC88-44BA-8D72-F1F3098BC947}" srcOrd="5" destOrd="0" parTransId="{B9B1D29E-3CB3-4713-9887-97E18B0E034A}" sibTransId="{F8FB6187-DF57-4AC9-9E7A-2E104DE873BC}"/>
    <dgm:cxn modelId="{AB3FC5F5-05E0-49F5-8421-D991BDA87C9B}" srcId="{0A0BACEF-355B-4E60-9FAE-FAE0A626B71C}" destId="{DF245EC4-4E04-44C7-AE7A-4BA3B2FCD4D9}" srcOrd="4" destOrd="0" parTransId="{A79E8B51-503C-48B8-98BC-17E0BD0C5FF2}" sibTransId="{78B7E0C7-F964-4E7A-BF75-B93BFC06CB3D}"/>
    <dgm:cxn modelId="{8D68418A-0851-433C-8251-FBFEDE66A7D3}" type="presOf" srcId="{09FBD9CF-DC88-44BA-8D72-F1F3098BC947}" destId="{173397BF-7CDF-457F-B244-90DBA7745801}" srcOrd="0" destOrd="0" presId="urn:microsoft.com/office/officeart/2008/layout/VerticalCurvedList"/>
    <dgm:cxn modelId="{AE799145-A131-41A5-A984-63CBC1136BF9}" srcId="{0A0BACEF-355B-4E60-9FAE-FAE0A626B71C}" destId="{BBE343E4-925E-474F-AACC-E014A237B22D}" srcOrd="0" destOrd="0" parTransId="{70C9B898-C1BE-4A8C-B20E-09496CA46043}" sibTransId="{B08435D3-FB68-409F-B743-589764173B24}"/>
    <dgm:cxn modelId="{388FA94C-B2EF-477E-9218-B182E650FA6B}" type="presOf" srcId="{0A0BACEF-355B-4E60-9FAE-FAE0A626B71C}" destId="{E2E38029-7976-40F7-B23F-5878C89A3D2B}" srcOrd="0" destOrd="0" presId="urn:microsoft.com/office/officeart/2008/layout/VerticalCurvedList"/>
    <dgm:cxn modelId="{CDCAC53A-C658-43ED-BE56-D1AEB91259A6}" type="presOf" srcId="{BBE343E4-925E-474F-AACC-E014A237B22D}" destId="{8DA0F74C-3E03-4F33-A7D5-6719745AB655}" srcOrd="0" destOrd="0" presId="urn:microsoft.com/office/officeart/2008/layout/VerticalCurvedList"/>
    <dgm:cxn modelId="{95B9869A-C14D-4125-824D-43AD010DAA6D}" type="presOf" srcId="{041628F1-6693-4840-8C25-F00D4C083BC7}" destId="{A1A4C33B-7B19-4D40-B291-8F0F2C396738}" srcOrd="0" destOrd="0" presId="urn:microsoft.com/office/officeart/2008/layout/VerticalCurvedList"/>
    <dgm:cxn modelId="{C2D707E5-E570-4BD9-98B3-ACEEA607B768}" srcId="{0A0BACEF-355B-4E60-9FAE-FAE0A626B71C}" destId="{BD9FDC70-DAD8-45B7-9FDA-516E31A38FB7}" srcOrd="2" destOrd="0" parTransId="{C31FFCD5-3294-496E-BDD8-6C799F4D50E4}" sibTransId="{8847B4B5-B6A2-4F6E-B233-6C9D010943CF}"/>
    <dgm:cxn modelId="{ADE848D6-64D5-4C14-B1BA-6C1A75857EF3}" type="presParOf" srcId="{E2E38029-7976-40F7-B23F-5878C89A3D2B}" destId="{55DD5744-3986-4D77-9B9E-E8BD91EEE84E}" srcOrd="0" destOrd="0" presId="urn:microsoft.com/office/officeart/2008/layout/VerticalCurvedList"/>
    <dgm:cxn modelId="{31C6F396-8F35-43F1-9749-DB7F9DCB9E78}" type="presParOf" srcId="{55DD5744-3986-4D77-9B9E-E8BD91EEE84E}" destId="{6BA08370-C081-47BB-A160-29D050185AF6}" srcOrd="0" destOrd="0" presId="urn:microsoft.com/office/officeart/2008/layout/VerticalCurvedList"/>
    <dgm:cxn modelId="{D2EE2D83-05C8-48C9-B87F-6D5B05D9C2BC}" type="presParOf" srcId="{6BA08370-C081-47BB-A160-29D050185AF6}" destId="{C5160FF7-17DF-42F6-B572-11B2713D1D20}" srcOrd="0" destOrd="0" presId="urn:microsoft.com/office/officeart/2008/layout/VerticalCurvedList"/>
    <dgm:cxn modelId="{CA54F433-50F9-44F6-B4E2-09F3C85ADBF5}" type="presParOf" srcId="{6BA08370-C081-47BB-A160-29D050185AF6}" destId="{74BA6C1E-DF19-44BE-92F1-41D643F57350}" srcOrd="1" destOrd="0" presId="urn:microsoft.com/office/officeart/2008/layout/VerticalCurvedList"/>
    <dgm:cxn modelId="{9027DE3A-F9EF-4020-89B4-3815BF82B54F}" type="presParOf" srcId="{6BA08370-C081-47BB-A160-29D050185AF6}" destId="{2BB8CD95-F186-4E38-8D90-C2C5F7CC1D5C}" srcOrd="2" destOrd="0" presId="urn:microsoft.com/office/officeart/2008/layout/VerticalCurvedList"/>
    <dgm:cxn modelId="{53A378F0-D953-467C-9DD5-0630E1AE4501}" type="presParOf" srcId="{6BA08370-C081-47BB-A160-29D050185AF6}" destId="{CF41C465-8FA7-4BFC-BD0A-572C6D48F438}" srcOrd="3" destOrd="0" presId="urn:microsoft.com/office/officeart/2008/layout/VerticalCurvedList"/>
    <dgm:cxn modelId="{45CB28F1-1731-4385-B270-EB2C5D043C40}" type="presParOf" srcId="{55DD5744-3986-4D77-9B9E-E8BD91EEE84E}" destId="{8DA0F74C-3E03-4F33-A7D5-6719745AB655}" srcOrd="1" destOrd="0" presId="urn:microsoft.com/office/officeart/2008/layout/VerticalCurvedList"/>
    <dgm:cxn modelId="{1A2E371E-F1F9-43E8-A52A-E15CF7FE1CEB}" type="presParOf" srcId="{55DD5744-3986-4D77-9B9E-E8BD91EEE84E}" destId="{DE2C874F-DCFB-4039-B15D-040A380B54CC}" srcOrd="2" destOrd="0" presId="urn:microsoft.com/office/officeart/2008/layout/VerticalCurvedList"/>
    <dgm:cxn modelId="{AB3404B7-6B02-4A12-9000-C60B09148BA1}" type="presParOf" srcId="{DE2C874F-DCFB-4039-B15D-040A380B54CC}" destId="{D57848E3-159A-4828-8935-E778CE412B2E}" srcOrd="0" destOrd="0" presId="urn:microsoft.com/office/officeart/2008/layout/VerticalCurvedList"/>
    <dgm:cxn modelId="{2441C9ED-919E-44C4-8377-3F40F195D81B}" type="presParOf" srcId="{55DD5744-3986-4D77-9B9E-E8BD91EEE84E}" destId="{70E8FF63-AF1F-4232-8145-796342FF1187}" srcOrd="3" destOrd="0" presId="urn:microsoft.com/office/officeart/2008/layout/VerticalCurvedList"/>
    <dgm:cxn modelId="{BCA4928B-1E46-40BD-A780-0DB395D8F0E9}" type="presParOf" srcId="{55DD5744-3986-4D77-9B9E-E8BD91EEE84E}" destId="{5E1510CE-1A72-456E-B5E8-0B32BD2A50F7}" srcOrd="4" destOrd="0" presId="urn:microsoft.com/office/officeart/2008/layout/VerticalCurvedList"/>
    <dgm:cxn modelId="{A78194D1-03A8-40D1-8E14-DC87BC4CF1B0}" type="presParOf" srcId="{5E1510CE-1A72-456E-B5E8-0B32BD2A50F7}" destId="{213E6845-DD1F-4256-BEBE-C334E7DADEB9}" srcOrd="0" destOrd="0" presId="urn:microsoft.com/office/officeart/2008/layout/VerticalCurvedList"/>
    <dgm:cxn modelId="{09C46C30-7FF4-4B05-B87C-FCE386A2D012}" type="presParOf" srcId="{55DD5744-3986-4D77-9B9E-E8BD91EEE84E}" destId="{9F5BD375-B543-425E-A040-1A923B974D57}" srcOrd="5" destOrd="0" presId="urn:microsoft.com/office/officeart/2008/layout/VerticalCurvedList"/>
    <dgm:cxn modelId="{2C5971F3-8CB5-49AE-8759-881C86AE2D36}" type="presParOf" srcId="{55DD5744-3986-4D77-9B9E-E8BD91EEE84E}" destId="{E35BDBFC-284B-43DA-BF4A-94C712FA7DD7}" srcOrd="6" destOrd="0" presId="urn:microsoft.com/office/officeart/2008/layout/VerticalCurvedList"/>
    <dgm:cxn modelId="{09133FA1-8A24-4145-B288-CCB48A66797E}" type="presParOf" srcId="{E35BDBFC-284B-43DA-BF4A-94C712FA7DD7}" destId="{32AD8A7A-97CB-4203-B661-A237AABA7B1D}" srcOrd="0" destOrd="0" presId="urn:microsoft.com/office/officeart/2008/layout/VerticalCurvedList"/>
    <dgm:cxn modelId="{C9294751-035D-4BFD-A4DB-259C8AFBC851}" type="presParOf" srcId="{55DD5744-3986-4D77-9B9E-E8BD91EEE84E}" destId="{A1A4C33B-7B19-4D40-B291-8F0F2C396738}" srcOrd="7" destOrd="0" presId="urn:microsoft.com/office/officeart/2008/layout/VerticalCurvedList"/>
    <dgm:cxn modelId="{EE77BBDE-1DD4-4B40-9B6B-65BD84A20EC6}" type="presParOf" srcId="{55DD5744-3986-4D77-9B9E-E8BD91EEE84E}" destId="{76249A81-D4F2-4D84-88CD-B66865D07FAA}" srcOrd="8" destOrd="0" presId="urn:microsoft.com/office/officeart/2008/layout/VerticalCurvedList"/>
    <dgm:cxn modelId="{54FBEC9F-45E3-41D3-B645-EDE6BD0D6ECB}" type="presParOf" srcId="{76249A81-D4F2-4D84-88CD-B66865D07FAA}" destId="{19FB78A8-FAF5-4F2F-AE7F-05B56AF85243}" srcOrd="0" destOrd="0" presId="urn:microsoft.com/office/officeart/2008/layout/VerticalCurvedList"/>
    <dgm:cxn modelId="{92C4E341-B411-4FDD-B88B-B95094C070CB}" type="presParOf" srcId="{55DD5744-3986-4D77-9B9E-E8BD91EEE84E}" destId="{F84ACFC8-D7D9-4F3D-9B4F-65D520B0DC7E}" srcOrd="9" destOrd="0" presId="urn:microsoft.com/office/officeart/2008/layout/VerticalCurvedList"/>
    <dgm:cxn modelId="{67D80D29-32E6-469D-A62E-1A6FE6A59A26}" type="presParOf" srcId="{55DD5744-3986-4D77-9B9E-E8BD91EEE84E}" destId="{A8E21CE9-039D-4E89-8089-A507863E2243}" srcOrd="10" destOrd="0" presId="urn:microsoft.com/office/officeart/2008/layout/VerticalCurvedList"/>
    <dgm:cxn modelId="{FF753DAE-68E2-4D10-8047-BE53C4B1C2C7}" type="presParOf" srcId="{A8E21CE9-039D-4E89-8089-A507863E2243}" destId="{5A93989B-EA03-4F08-87D5-F84F7E524DCF}" srcOrd="0" destOrd="0" presId="urn:microsoft.com/office/officeart/2008/layout/VerticalCurvedList"/>
    <dgm:cxn modelId="{F2727CD4-ABDC-47BE-8193-70BB69C63570}" type="presParOf" srcId="{55DD5744-3986-4D77-9B9E-E8BD91EEE84E}" destId="{173397BF-7CDF-457F-B244-90DBA7745801}" srcOrd="11" destOrd="0" presId="urn:microsoft.com/office/officeart/2008/layout/VerticalCurvedList"/>
    <dgm:cxn modelId="{B5212002-ED20-4595-B64D-024C7B416438}" type="presParOf" srcId="{55DD5744-3986-4D77-9B9E-E8BD91EEE84E}" destId="{58DE3EEC-5D32-42A7-8777-2B35D0DA66DD}" srcOrd="12" destOrd="0" presId="urn:microsoft.com/office/officeart/2008/layout/VerticalCurvedList"/>
    <dgm:cxn modelId="{41598CCF-B465-4B55-84E6-0A3F33925AF0}" type="presParOf" srcId="{58DE3EEC-5D32-42A7-8777-2B35D0DA66DD}" destId="{09E760B2-2136-4AF4-A80E-0066AE5B80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A6C1E-DF19-44BE-92F1-41D643F57350}">
      <dsp:nvSpPr>
        <dsp:cNvPr id="0" name=""/>
        <dsp:cNvSpPr/>
      </dsp:nvSpPr>
      <dsp:spPr>
        <a:xfrm>
          <a:off x="-3551354" y="-545847"/>
          <a:ext cx="4233829" cy="4233829"/>
        </a:xfrm>
        <a:prstGeom prst="blockArc">
          <a:avLst>
            <a:gd name="adj1" fmla="val 18900000"/>
            <a:gd name="adj2" fmla="val 2700000"/>
            <a:gd name="adj3" fmla="val 51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0F74C-3E03-4F33-A7D5-6719745AB655}">
      <dsp:nvSpPr>
        <dsp:cNvPr id="0" name=""/>
        <dsp:cNvSpPr/>
      </dsp:nvSpPr>
      <dsp:spPr>
        <a:xfrm>
          <a:off x="255676" y="165464"/>
          <a:ext cx="3621025" cy="3308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76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ТЕХНИЧЕСКАЯ</a:t>
          </a:r>
          <a:endParaRPr lang="ru-RU" sz="1700" kern="1200" dirty="0"/>
        </a:p>
      </dsp:txBody>
      <dsp:txXfrm>
        <a:off x="255676" y="165464"/>
        <a:ext cx="3621025" cy="330803"/>
      </dsp:txXfrm>
    </dsp:sp>
    <dsp:sp modelId="{D57848E3-159A-4828-8935-E778CE412B2E}">
      <dsp:nvSpPr>
        <dsp:cNvPr id="0" name=""/>
        <dsp:cNvSpPr/>
      </dsp:nvSpPr>
      <dsp:spPr>
        <a:xfrm>
          <a:off x="48924" y="124114"/>
          <a:ext cx="413504" cy="4135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8FF63-AF1F-4232-8145-796342FF1187}">
      <dsp:nvSpPr>
        <dsp:cNvPr id="0" name=""/>
        <dsp:cNvSpPr/>
      </dsp:nvSpPr>
      <dsp:spPr>
        <a:xfrm>
          <a:off x="527785" y="661607"/>
          <a:ext cx="3348916" cy="330803"/>
        </a:xfrm>
        <a:prstGeom prst="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76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СОЦИАЛЬНО-ГУМАНИТАРННАЯ</a:t>
          </a:r>
          <a:endParaRPr lang="ru-RU" sz="1700" kern="1200" dirty="0"/>
        </a:p>
      </dsp:txBody>
      <dsp:txXfrm>
        <a:off x="527785" y="661607"/>
        <a:ext cx="3348916" cy="330803"/>
      </dsp:txXfrm>
    </dsp:sp>
    <dsp:sp modelId="{213E6845-DD1F-4256-BEBE-C334E7DADEB9}">
      <dsp:nvSpPr>
        <dsp:cNvPr id="0" name=""/>
        <dsp:cNvSpPr/>
      </dsp:nvSpPr>
      <dsp:spPr>
        <a:xfrm>
          <a:off x="321033" y="620257"/>
          <a:ext cx="413504" cy="4135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BD375-B543-425E-A040-1A923B974D57}">
      <dsp:nvSpPr>
        <dsp:cNvPr id="0" name=""/>
        <dsp:cNvSpPr/>
      </dsp:nvSpPr>
      <dsp:spPr>
        <a:xfrm>
          <a:off x="652214" y="1157751"/>
          <a:ext cx="3224488" cy="330803"/>
        </a:xfrm>
        <a:prstGeom prst="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76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ЕСТЕСТВЕННО-НАУЧНАЯ</a:t>
          </a:r>
          <a:endParaRPr lang="ru-RU" sz="1700" kern="1200" dirty="0"/>
        </a:p>
      </dsp:txBody>
      <dsp:txXfrm>
        <a:off x="652214" y="1157751"/>
        <a:ext cx="3224488" cy="330803"/>
      </dsp:txXfrm>
    </dsp:sp>
    <dsp:sp modelId="{32AD8A7A-97CB-4203-B661-A237AABA7B1D}">
      <dsp:nvSpPr>
        <dsp:cNvPr id="0" name=""/>
        <dsp:cNvSpPr/>
      </dsp:nvSpPr>
      <dsp:spPr>
        <a:xfrm>
          <a:off x="445461" y="1116400"/>
          <a:ext cx="413504" cy="4135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A4C33B-7B19-4D40-B291-8F0F2C396738}">
      <dsp:nvSpPr>
        <dsp:cNvPr id="0" name=""/>
        <dsp:cNvSpPr/>
      </dsp:nvSpPr>
      <dsp:spPr>
        <a:xfrm>
          <a:off x="652214" y="1653579"/>
          <a:ext cx="3224488" cy="330803"/>
        </a:xfrm>
        <a:prstGeom prst="rect">
          <a:avLst/>
        </a:prstGeom>
        <a:solidFill>
          <a:schemeClr val="accent4">
            <a:hueOff val="6237416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76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ХУДОЖЕСТВЕННАЯ</a:t>
          </a:r>
          <a:endParaRPr lang="ru-RU" sz="1700" kern="1200" dirty="0"/>
        </a:p>
      </dsp:txBody>
      <dsp:txXfrm>
        <a:off x="652214" y="1653579"/>
        <a:ext cx="3224488" cy="330803"/>
      </dsp:txXfrm>
    </dsp:sp>
    <dsp:sp modelId="{19FB78A8-FAF5-4F2F-AE7F-05B56AF85243}">
      <dsp:nvSpPr>
        <dsp:cNvPr id="0" name=""/>
        <dsp:cNvSpPr/>
      </dsp:nvSpPr>
      <dsp:spPr>
        <a:xfrm>
          <a:off x="445461" y="1612229"/>
          <a:ext cx="413504" cy="4135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37416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ACFC8-D7D9-4F3D-9B4F-65D520B0DC7E}">
      <dsp:nvSpPr>
        <dsp:cNvPr id="0" name=""/>
        <dsp:cNvSpPr/>
      </dsp:nvSpPr>
      <dsp:spPr>
        <a:xfrm>
          <a:off x="527785" y="2149723"/>
          <a:ext cx="3348916" cy="330803"/>
        </a:xfrm>
        <a:prstGeom prst="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76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ТУРИСТСКО-КРАЕВЕДЧЕСКАЯ</a:t>
          </a:r>
          <a:endParaRPr lang="ru-RU" sz="1700" kern="1200" dirty="0"/>
        </a:p>
      </dsp:txBody>
      <dsp:txXfrm>
        <a:off x="527785" y="2149723"/>
        <a:ext cx="3348916" cy="330803"/>
      </dsp:txXfrm>
    </dsp:sp>
    <dsp:sp modelId="{5A93989B-EA03-4F08-87D5-F84F7E524DCF}">
      <dsp:nvSpPr>
        <dsp:cNvPr id="0" name=""/>
        <dsp:cNvSpPr/>
      </dsp:nvSpPr>
      <dsp:spPr>
        <a:xfrm>
          <a:off x="321033" y="2108372"/>
          <a:ext cx="413504" cy="4135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397BF-7CDF-457F-B244-90DBA7745801}">
      <dsp:nvSpPr>
        <dsp:cNvPr id="0" name=""/>
        <dsp:cNvSpPr/>
      </dsp:nvSpPr>
      <dsp:spPr>
        <a:xfrm>
          <a:off x="255676" y="2645866"/>
          <a:ext cx="3621025" cy="330803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576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ФИЗКУЛЬТУРНО-СПОРТИВНАЯ</a:t>
          </a:r>
          <a:endParaRPr lang="ru-RU" sz="1700" kern="1200" dirty="0"/>
        </a:p>
      </dsp:txBody>
      <dsp:txXfrm>
        <a:off x="255676" y="2645866"/>
        <a:ext cx="3621025" cy="330803"/>
      </dsp:txXfrm>
    </dsp:sp>
    <dsp:sp modelId="{09E760B2-2136-4AF4-A80E-0066AE5B8079}">
      <dsp:nvSpPr>
        <dsp:cNvPr id="0" name=""/>
        <dsp:cNvSpPr/>
      </dsp:nvSpPr>
      <dsp:spPr>
        <a:xfrm>
          <a:off x="48924" y="2604515"/>
          <a:ext cx="413504" cy="4135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0.17388</cdr:x>
      <cdr:y>0.43402</cdr:y>
    </cdr:from>
    <cdr:to>
      <cdr:x>0.46595</cdr:x>
      <cdr:y>0.8155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3929" y="1444939"/>
          <a:ext cx="1333500" cy="127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Всего 32</a:t>
          </a:r>
        </a:p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программ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0.31296</cdr:x>
      <cdr:y>0.15936</cdr:y>
    </cdr:from>
    <cdr:to>
      <cdr:x>0.51323</cdr:x>
      <cdr:y>0.43402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28929" y="5305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0.2323</cdr:x>
      <cdr:y>0.72534</cdr:y>
    </cdr:from>
    <cdr:to>
      <cdr:x>0.43257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060629" y="24147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05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31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0.39605</cdr:x>
      <cdr:y>0.45782</cdr:y>
    </cdr:from>
    <cdr:to>
      <cdr:x>0.61239</cdr:x>
      <cdr:y>0.73248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73985" y="15241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Всего 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</a:t>
          </a:r>
          <a:endParaRPr lang="ru-RU" sz="1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0.17388</cdr:x>
      <cdr:y>0.43402</cdr:y>
    </cdr:from>
    <cdr:to>
      <cdr:x>0.46595</cdr:x>
      <cdr:y>0.8155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3929" y="1444939"/>
          <a:ext cx="1333500" cy="127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Общее количество</a:t>
          </a:r>
        </a:p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обучающихся</a:t>
          </a:r>
        </a:p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3000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0.29905</cdr:x>
      <cdr:y>0.18804</cdr:y>
    </cdr:from>
    <cdr:to>
      <cdr:x>0.49932</cdr:x>
      <cdr:y>0.4627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65422" y="626019"/>
          <a:ext cx="914398" cy="914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150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0.2323</cdr:x>
      <cdr:y>0.72534</cdr:y>
    </cdr:from>
    <cdr:to>
      <cdr:x>0.43257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060629" y="24147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05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2850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0.37956</cdr:x>
      <cdr:y>0.40868</cdr:y>
    </cdr:from>
    <cdr:to>
      <cdr:x>0.62862</cdr:x>
      <cdr:y>0.7363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4280" y="1360568"/>
          <a:ext cx="1052708" cy="10907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Общее количество</a:t>
          </a:r>
        </a:p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обучающихся</a:t>
          </a:r>
        </a:p>
        <a:p xmlns:a="http://schemas.openxmlformats.org/drawingml/2006/main"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3600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9082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5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0149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6879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963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1421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7357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1867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660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4080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2200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16556-29AD-44B1-8A1C-ABE338D926E3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FFB4-B522-49A9-895A-71E37BE27F01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 b="6977"/>
          <a:stretch/>
        </p:blipFill>
        <p:spPr>
          <a:xfrm>
            <a:off x="0" y="-105507"/>
            <a:ext cx="9144000" cy="6858000"/>
          </a:xfrm>
          <a:prstGeom prst="rect">
            <a:avLst/>
          </a:prstGeom>
        </p:spPr>
      </p:pic>
      <p:sp>
        <p:nvSpPr>
          <p:cNvPr id="5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53335" y="6235653"/>
            <a:ext cx="2837329" cy="1655762"/>
          </a:xfrm>
        </p:spPr>
        <p:txBody>
          <a:bodyPr/>
          <a:lstStyle/>
          <a:p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2021 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г.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999" y="233625"/>
            <a:ext cx="8242301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автономное учреждение дополнительного образования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Дзержинский дворец детского и юношеского творчества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Нижний Тагил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Свердловской области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117" y="3141002"/>
            <a:ext cx="8242301" cy="212365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30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Результативность реализации образовательных программ </a:t>
            </a:r>
          </a:p>
          <a:p>
            <a:pPr algn="ctr"/>
            <a:r>
              <a:rPr lang="ru-RU" sz="330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физкультурно-спортивной направленности МАУ ДО ДДДЮТ г. Нижний Тагил</a:t>
            </a:r>
            <a:endParaRPr lang="ru-RU" sz="33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998" y="1347304"/>
            <a:ext cx="8242301" cy="107721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МАТЕРИАЛЫ ВСЕРОССИЙСКОЙ КОНФЕРЕНЦИИ НА ТЕМУ </a:t>
            </a:r>
          </a:p>
          <a:p>
            <a:pPr algn="ctr"/>
            <a:r>
              <a:rPr lang="ru-RU" sz="160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«Роль значимых мероприятий в области физической культуры и спорта, способствующих выявлению эффективных и передовых практик в организации дополнительного образования физкультурно-спортивной направленности. Трансляция передового опыта»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43167"/>
      </p:ext>
    </p:extLst>
  </p:cSld>
  <p:clrMapOvr>
    <a:masterClrMapping/>
  </p:clrMapOvr>
  <p:transition spd="slow" advTm="13232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численности обучающихся,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занимающихся по программам физкультурно-спортивной направленности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985425"/>
              </p:ext>
            </p:extLst>
          </p:nvPr>
        </p:nvGraphicFramePr>
        <p:xfrm>
          <a:off x="552271" y="2072961"/>
          <a:ext cx="4565829" cy="332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84143"/>
              </p:ext>
            </p:extLst>
          </p:nvPr>
        </p:nvGraphicFramePr>
        <p:xfrm>
          <a:off x="4735204" y="2215042"/>
          <a:ext cx="4226685" cy="332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43795" y="4729202"/>
            <a:ext cx="1009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3069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8547" y="2894568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531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1252538"/>
            <a:ext cx="17748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76440"/>
      </p:ext>
    </p:extLst>
  </p:cSld>
  <p:clrMapOvr>
    <a:masterClrMapping/>
  </p:clrMapOvr>
  <p:transition spd="slow" advTm="35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4373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Физкультурно-спортивные мероприятия организуемые и проводимые МАУ ДО ДДДЮТ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81592809"/>
              </p:ext>
            </p:extLst>
          </p:nvPr>
        </p:nvGraphicFramePr>
        <p:xfrm>
          <a:off x="204176" y="2399323"/>
          <a:ext cx="4253523" cy="3078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45752391"/>
              </p:ext>
            </p:extLst>
          </p:nvPr>
        </p:nvGraphicFramePr>
        <p:xfrm>
          <a:off x="4352193" y="2202962"/>
          <a:ext cx="4479192" cy="3037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30378" y="4308687"/>
            <a:ext cx="14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13 мероприятий</a:t>
            </a:r>
            <a:endParaRPr lang="ru-R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61438" y="4147011"/>
            <a:ext cx="14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35 мероприятий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05119049"/>
      </p:ext>
    </p:extLst>
  </p:cSld>
  <p:clrMapOvr>
    <a:masterClrMapping/>
  </p:clrMapOvr>
  <p:transition spd="slow" advTm="9805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5" y="401266"/>
            <a:ext cx="8575014" cy="572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10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82632553"/>
              </p:ext>
            </p:extLst>
          </p:nvPr>
        </p:nvGraphicFramePr>
        <p:xfrm>
          <a:off x="342900" y="748146"/>
          <a:ext cx="8219209" cy="25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6255" y="110837"/>
            <a:ext cx="83646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Результативные показатели реализации образовательной программы </a:t>
            </a:r>
            <a:endParaRPr lang="ru-RU" b="1" dirty="0" smtClean="0">
              <a:solidFill>
                <a:srgbClr val="00184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Мир театра » </a:t>
            </a:r>
            <a:endParaRPr lang="ru-RU" sz="1600" dirty="0" smtClean="0">
              <a:solidFill>
                <a:srgbClr val="00184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исходном (начальном) уровне: группа </a:t>
            </a:r>
            <a:r>
              <a:rPr lang="ru-RU" b="1" dirty="0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«Маски » </a:t>
            </a: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2015-2016 </a:t>
            </a:r>
            <a:r>
              <a:rPr lang="ru-RU" b="1" dirty="0" err="1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уч.г</a:t>
            </a: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ru-RU" sz="1600" dirty="0">
              <a:solidFill>
                <a:srgbClr val="00184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155" y="3366657"/>
            <a:ext cx="7907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Результативные показатели реализации образовательной программы </a:t>
            </a:r>
            <a:r>
              <a:rPr lang="ru-RU" b="1" dirty="0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«Мир театра » </a:t>
            </a:r>
            <a:endParaRPr lang="ru-RU" sz="1600" dirty="0" smtClean="0">
              <a:solidFill>
                <a:srgbClr val="00184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итоговом (конечном) уровне: группа </a:t>
            </a:r>
            <a:r>
              <a:rPr lang="ru-RU" b="1" dirty="0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«Маски »   </a:t>
            </a: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 </a:t>
            </a: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2018 </a:t>
            </a:r>
            <a:r>
              <a:rPr lang="ru-RU" b="1" dirty="0" err="1" smtClean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уч.г</a:t>
            </a:r>
            <a:r>
              <a:rPr lang="ru-RU" b="1" dirty="0">
                <a:solidFill>
                  <a:srgbClr val="0018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ru-RU" sz="1600" dirty="0">
              <a:solidFill>
                <a:srgbClr val="00184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88335870"/>
              </p:ext>
            </p:extLst>
          </p:nvPr>
        </p:nvGraphicFramePr>
        <p:xfrm>
          <a:off x="374073" y="4073237"/>
          <a:ext cx="8271164" cy="2646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6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136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учащихся </a:t>
            </a:r>
            <a:b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 физкультурно-спортивной направленности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8" y="1323669"/>
            <a:ext cx="2279103" cy="253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25" y="1441450"/>
            <a:ext cx="265747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1" y="4114800"/>
            <a:ext cx="1404830" cy="198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80" y="1360364"/>
            <a:ext cx="2348400" cy="176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628" y="3860617"/>
            <a:ext cx="1549560" cy="217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94" y="4014085"/>
            <a:ext cx="1864504" cy="24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84" y="4025259"/>
            <a:ext cx="1864505" cy="24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59" y="1918229"/>
            <a:ext cx="1622266" cy="185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732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20" name="Picture 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 bwMode="auto">
          <a:xfrm>
            <a:off x="631671" y="1907932"/>
            <a:ext cx="7849903" cy="417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28650" y="28599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учащихся </a:t>
            </a:r>
            <a:br>
              <a:rPr lang="ru-RU" sz="28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 физкультурно-спортивной направленности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772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2274" y="245075"/>
            <a:ext cx="7886700" cy="1004553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ФИЗКУЛЬТУРНО-СПОРТИВНЫЕ МЕРОПРИЯТИЯ СОВМЕСТНО С ГОРОДСКИМ КОМИТЕТОМ ПРОФСОЮЗА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0" y="3288323"/>
            <a:ext cx="4870537" cy="3243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37" y="1293916"/>
            <a:ext cx="4982307" cy="3581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744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2229"/>
            <a:ext cx="7886700" cy="68090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Сведения о кадрах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461795"/>
            <a:ext cx="7886700" cy="17151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83" y="1026464"/>
            <a:ext cx="4281715" cy="1160328"/>
          </a:xfrm>
          <a:prstGeom prst="rect">
            <a:avLst/>
          </a:prstGeom>
          <a:ln>
            <a:solidFill>
              <a:srgbClr val="D5005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Количество педагогов реализующих программы физкультурно –спортивной </a:t>
            </a:r>
            <a:r>
              <a:rPr lang="ru-RU" dirty="0" smtClean="0"/>
              <a:t>направленности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1" t="3097" r="10561" b="62389"/>
          <a:stretch/>
        </p:blipFill>
        <p:spPr>
          <a:xfrm>
            <a:off x="-22026" y="545410"/>
            <a:ext cx="2034862" cy="2009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196" y="1165241"/>
            <a:ext cx="867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25549" y="2510233"/>
            <a:ext cx="2767935" cy="11394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44028" y="2618277"/>
            <a:ext cx="1509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т общего </a:t>
            </a:r>
            <a:r>
              <a:rPr lang="ru-RU" dirty="0"/>
              <a:t>количества </a:t>
            </a:r>
            <a:r>
              <a:rPr lang="ru-RU" dirty="0" smtClean="0"/>
              <a:t>педагогов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9" t="3318" r="41093" b="62168"/>
          <a:stretch/>
        </p:blipFill>
        <p:spPr>
          <a:xfrm>
            <a:off x="1196824" y="2231130"/>
            <a:ext cx="1647204" cy="16263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2199" y="2725852"/>
            <a:ext cx="95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19%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79362" y="2491927"/>
            <a:ext cx="3348507" cy="10719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573" r="42443" b="18913"/>
          <a:stretch/>
        </p:blipFill>
        <p:spPr>
          <a:xfrm>
            <a:off x="7035483" y="1810542"/>
            <a:ext cx="2034862" cy="20091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93102" y="2491927"/>
            <a:ext cx="2317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Все педагоги имеют стаж педагогической деятельности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49191" y="2371909"/>
            <a:ext cx="1207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От 10 </a:t>
            </a:r>
          </a:p>
          <a:p>
            <a:pPr algn="ctr"/>
            <a:r>
              <a:rPr lang="ru-RU" sz="2000" dirty="0" smtClean="0"/>
              <a:t>до 20 лет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56938" y="4930575"/>
            <a:ext cx="7270948" cy="923330"/>
          </a:xfrm>
          <a:prstGeom prst="rect">
            <a:avLst/>
          </a:prstGeom>
          <a:ln>
            <a:solidFill>
              <a:srgbClr val="0066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t="46573" r="70787" b="18913"/>
          <a:stretch/>
        </p:blipFill>
        <p:spPr>
          <a:xfrm>
            <a:off x="7845030" y="4755249"/>
            <a:ext cx="1298970" cy="127398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996659" y="4930574"/>
            <a:ext cx="6050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5A7E"/>
                </a:solidFill>
              </a:rPr>
              <a:t>Русаков Виктор Иванович </a:t>
            </a:r>
            <a:r>
              <a:rPr lang="ru-RU" dirty="0"/>
              <a:t>- самый опытный педагог, реализует программу «Спорт – образ жизни», работает в системе физкультуры и спорта г. Н. Тагила более 50 лет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10276" y="3890894"/>
            <a:ext cx="6442977" cy="837848"/>
          </a:xfrm>
          <a:prstGeom prst="rect">
            <a:avLst/>
          </a:prstGeom>
          <a:ln>
            <a:solidFill>
              <a:srgbClr val="D5005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66"/>
                </a:solidFill>
              </a:rPr>
              <a:t>Киселева Оксана Витальевна </a:t>
            </a:r>
            <a:r>
              <a:rPr lang="ru-RU" dirty="0"/>
              <a:t>Звание - Лучший тренер 2019. Судья третей категории по </a:t>
            </a:r>
            <a:r>
              <a:rPr lang="ru-RU" dirty="0" err="1"/>
              <a:t>чир</a:t>
            </a:r>
            <a:r>
              <a:rPr lang="ru-RU" dirty="0"/>
              <a:t> спорту и </a:t>
            </a:r>
            <a:r>
              <a:rPr lang="ru-RU" dirty="0" err="1"/>
              <a:t>чирлидингу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1" t="3097" r="10561" b="62389"/>
          <a:stretch/>
        </p:blipFill>
        <p:spPr>
          <a:xfrm>
            <a:off x="470073" y="3706766"/>
            <a:ext cx="1221566" cy="120610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09537" y="6010751"/>
            <a:ext cx="7137866" cy="6222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588753" y="6010751"/>
            <a:ext cx="6626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Все педагоги аттестованы и имеют первую и высшую квалификационную категорию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9" t="3318" r="41093" b="62168"/>
          <a:stretch/>
        </p:blipFill>
        <p:spPr>
          <a:xfrm>
            <a:off x="542196" y="5790048"/>
            <a:ext cx="1077320" cy="10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188"/>
      </p:ext>
    </p:extLst>
  </p:cSld>
  <p:clrMapOvr>
    <a:masterClrMapping/>
  </p:clrMapOvr>
  <p:transition spd="slow" advTm="24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5020085"/>
            <a:ext cx="2936383" cy="1427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947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Достижения педагогов 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04" y="1897847"/>
            <a:ext cx="3415785" cy="341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13297" y="5516315"/>
            <a:ext cx="560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Courier New" pitchFamily="49" charset="0"/>
              <a:buChar char="o"/>
            </a:pPr>
            <a:r>
              <a:rPr lang="ru-RU" sz="1600" dirty="0" smtClean="0"/>
              <a:t>Олюнина </a:t>
            </a:r>
            <a:r>
              <a:rPr lang="ru-RU" sz="1600" dirty="0"/>
              <a:t>П.А. 1 место в номинации «Лучшая дополнительная общеразвивающая программа физкультурно-спортивной направленности» 2020 г. </a:t>
            </a:r>
            <a:r>
              <a:rPr lang="ru-RU" sz="1600" dirty="0" err="1" smtClean="0"/>
              <a:t>Н.Тагил</a:t>
            </a:r>
            <a:endParaRPr lang="ru-RU" sz="1600" dirty="0" smtClean="0"/>
          </a:p>
          <a:p>
            <a:pPr algn="r"/>
            <a:r>
              <a:rPr lang="ru-RU" sz="1600" dirty="0" smtClean="0"/>
              <a:t>ДОП «Здоровым быть модно»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21216" y="772066"/>
            <a:ext cx="79205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sz="1600" dirty="0"/>
              <a:t>Киселева О.В. Звание «Лучший тренер г. </a:t>
            </a:r>
            <a:r>
              <a:rPr lang="ru-RU" sz="1600" dirty="0" smtClean="0"/>
              <a:t>Н. Тагил </a:t>
            </a:r>
            <a:r>
              <a:rPr lang="ru-RU" sz="1600" dirty="0"/>
              <a:t>2019г</a:t>
            </a:r>
            <a:r>
              <a:rPr lang="ru-RU" sz="1600" dirty="0" smtClean="0"/>
              <a:t>.»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 smtClean="0"/>
              <a:t>Киселева О.В</a:t>
            </a:r>
            <a:r>
              <a:rPr lang="ru-RU" sz="1600" dirty="0"/>
              <a:t>. Диплом I степени XII Всероссийского профессионального конкурса «Гордость России» «Опыт деятельности СК по </a:t>
            </a:r>
            <a:r>
              <a:rPr lang="ru-RU" sz="1600" dirty="0" err="1"/>
              <a:t>чирлидингу</a:t>
            </a:r>
            <a:r>
              <a:rPr lang="ru-RU" sz="1600" dirty="0"/>
              <a:t> «ТТТ» как сохранение и укрепление здоровья детей разного возраста», 24.08.2020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"/>
          <a:stretch/>
        </p:blipFill>
        <p:spPr>
          <a:xfrm>
            <a:off x="6884124" y="1833454"/>
            <a:ext cx="1667448" cy="21931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"/>
          <a:stretch/>
        </p:blipFill>
        <p:spPr>
          <a:xfrm>
            <a:off x="566670" y="2126283"/>
            <a:ext cx="1930079" cy="25326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0"/>
          <a:stretch/>
        </p:blipFill>
        <p:spPr>
          <a:xfrm>
            <a:off x="6575031" y="4341178"/>
            <a:ext cx="2066693" cy="11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23149"/>
      </p:ext>
    </p:extLst>
  </p:cSld>
  <p:clrMapOvr>
    <a:masterClrMapping/>
  </p:clrMapOvr>
  <p:transition spd="slow" advTm="22699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91" y="109385"/>
            <a:ext cx="8924193" cy="1071346"/>
          </a:xfrm>
          <a:solidFill>
            <a:srgbClr val="CCFFFF"/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АВТОНОМНОЕ УЧРЕЖДЕНИЕ ДОПОЛНИТЕЛЬНОГО ОБРАЗОВАНИЯ ДЗЕРЖИНСКИЙ ДВОРЕЦ ДЕТСКОГО И ЮНОШЕСКОГО ТВОРЧЕСТВА</a:t>
            </a:r>
            <a:b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Нижний Тагил Свердловской области</a:t>
            </a:r>
            <a:endParaRPr lang="ru-RU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server\Педагоги\ФОТО ДДДЮТ\разное\Дворец без вывес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8" y="1475057"/>
            <a:ext cx="6282455" cy="4188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41338444"/>
              </p:ext>
            </p:extLst>
          </p:nvPr>
        </p:nvGraphicFramePr>
        <p:xfrm>
          <a:off x="123178" y="2271549"/>
          <a:ext cx="3917329" cy="3142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" y="1421027"/>
            <a:ext cx="4009292" cy="64633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 ДЕЯТЕЛЬНОСТИ: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538" y="5772564"/>
            <a:ext cx="8318377" cy="92333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учреждении реализуется </a:t>
            </a:r>
          </a:p>
          <a:p>
            <a:pPr algn="just"/>
            <a:r>
              <a:rPr lang="ru-RU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107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дополнительных общеобразовательных  общеразвивающих программ, </a:t>
            </a:r>
          </a:p>
          <a:p>
            <a:pPr algn="just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них </a:t>
            </a:r>
            <a:r>
              <a:rPr lang="ru-RU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13% (14 шт.)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программы физкультурно-спортивной направленности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199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74" y="245075"/>
            <a:ext cx="7886700" cy="1004553"/>
          </a:xfrm>
          <a:solidFill>
            <a:srgbClr val="CCFFFF"/>
          </a:solidFill>
        </p:spPr>
        <p:txBody>
          <a:bodyPr>
            <a:normAutofit/>
          </a:bodyPr>
          <a:lstStyle/>
          <a:p>
            <a:pPr algn="ctr"/>
            <a:r>
              <a:rPr lang="ru-RU" sz="31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ПАРТНЕРСТВО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"/>
          <a:stretch/>
        </p:blipFill>
        <p:spPr>
          <a:xfrm>
            <a:off x="347731" y="1480735"/>
            <a:ext cx="8165204" cy="4617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7446" y="1785921"/>
            <a:ext cx="271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РЕАБИЛИТАЦИОННЫХ ЦЕНТРА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944" y="2217140"/>
            <a:ext cx="2485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ШКОЛ</a:t>
            </a:r>
            <a:endParaRPr lang="ru-RU" b="1" dirty="0">
              <a:solidFill>
                <a:srgbClr val="002060"/>
              </a:solidFill>
            </a:endParaRPr>
          </a:p>
          <a:p>
            <a:pPr algn="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9928" y="3064455"/>
            <a:ext cx="2079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ПЕДАГОГИЧЕСКИЙ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КОЛЛЕДЖ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4604" y="3517191"/>
            <a:ext cx="1697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42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ДЕТСКИХ САДА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0334" y="4343340"/>
            <a:ext cx="2698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УЧРЕЖДЕНИЙ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ФИЗКУЛЬТУРЫ И СПОРТА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41" y="4810804"/>
            <a:ext cx="2895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ДЕТСКИЙ ДОМ</a:t>
            </a:r>
            <a:endParaRPr lang="ru-RU" b="1" dirty="0">
              <a:solidFill>
                <a:srgbClr val="002060"/>
              </a:solidFill>
            </a:endParaRPr>
          </a:p>
          <a:p>
            <a:pPr algn="r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02067"/>
      </p:ext>
    </p:extLst>
  </p:cSld>
  <p:clrMapOvr>
    <a:masterClrMapping/>
  </p:clrMapOvr>
  <p:transition spd="slow" advTm="105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2274" y="245075"/>
            <a:ext cx="7886700" cy="1004553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ФИЗКУЛЬТУРНО-СПОРТИВНЫЕ МЕРОПРИЯТИЯ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" y="1138362"/>
            <a:ext cx="3065069" cy="204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b="15694"/>
          <a:stretch/>
        </p:blipFill>
        <p:spPr>
          <a:xfrm>
            <a:off x="3481755" y="1321980"/>
            <a:ext cx="2667276" cy="186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/>
          <a:stretch/>
        </p:blipFill>
        <p:spPr bwMode="auto">
          <a:xfrm>
            <a:off x="106532" y="3495617"/>
            <a:ext cx="2768554" cy="1917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327" y="1578668"/>
            <a:ext cx="2757925" cy="183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b="15870"/>
          <a:stretch/>
        </p:blipFill>
        <p:spPr bwMode="auto">
          <a:xfrm>
            <a:off x="2944229" y="3814008"/>
            <a:ext cx="2688810" cy="178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1" r="6247" b="12409"/>
          <a:stretch/>
        </p:blipFill>
        <p:spPr>
          <a:xfrm>
            <a:off x="5686280" y="4706856"/>
            <a:ext cx="3123611" cy="167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863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2274" y="245075"/>
            <a:ext cx="7886700" cy="1004553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ФИЗКУЛЬТУРНО-СПОРТИВНЫЕ МЕРОПРИЯТИЯ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0" y="3288323"/>
            <a:ext cx="4870537" cy="3243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37" y="1293916"/>
            <a:ext cx="4982307" cy="3581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742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9" y="946388"/>
            <a:ext cx="4834072" cy="3651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31" y="465992"/>
            <a:ext cx="3982973" cy="2941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37" y="3588663"/>
            <a:ext cx="4202723" cy="3151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622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882" y="215662"/>
            <a:ext cx="8229600" cy="98888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ВНЕДРЕНИЯ ПРОЕКТА «МАРАФОН ЗДОРОВЬЯ»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09149"/>
              </p:ext>
            </p:extLst>
          </p:nvPr>
        </p:nvGraphicFramePr>
        <p:xfrm>
          <a:off x="270917" y="2445238"/>
          <a:ext cx="4565829" cy="332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505755"/>
              </p:ext>
            </p:extLst>
          </p:nvPr>
        </p:nvGraphicFramePr>
        <p:xfrm>
          <a:off x="4325447" y="2330938"/>
          <a:ext cx="4430105" cy="3533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6951776" y="3254126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5960207" y="4979377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5982" y="1220916"/>
            <a:ext cx="8229600" cy="988889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ВНЕДРЕНИЕ НОВЫХ ОБРАЗОВАТЕЛЬНЫХ ПРОГРАММ ФИЗКУЛЬТУРНО-СПОРТИВНОЙ НАПРАВЛЕННОСТИ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84639"/>
      </p:ext>
    </p:extLst>
  </p:cSld>
  <p:clrMapOvr>
    <a:masterClrMapping/>
  </p:clrMapOvr>
  <p:transition spd="slow" advTm="9002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882" y="215662"/>
            <a:ext cx="8229600" cy="98888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ВНЕДРЕНИЯ ПРОЕКТА «МАРАФОН ЗДОРОВЬЯ»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5982" y="1220916"/>
            <a:ext cx="8229600" cy="988889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ВКЛЮЧЕНИЕ ПРЕДМЕТОВ «ОФП» И «ФИТНЕС» В УЧЕБНЫЙ ПЛАН 12 МНОГОПРЕДМЕТНЫХ ОБЪЕДИНЕНИЙ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8650" y="2221265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дошкольников «Ступеньки»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дошкольников «</a:t>
            </a:r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Познавайка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Эстрадная студия «Кантилена»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Образцовая хореографическая студия «Задоринка»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Балетная студия «Гранд»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Хореографическая студия «Карусель»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Студия эстетического воспитания «Гармония»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Спортивный клуб по </a:t>
            </a:r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чирлидингу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чирспорту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Многопредметное объединение для учащихся начальной школы «Успех»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Дизайн-студия моды «</a:t>
            </a:r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Гламур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Цирковой коллектив «Кудесники»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Театральная студия «Истоки творчества»</a:t>
            </a:r>
          </a:p>
          <a:p>
            <a:pPr marL="514350" indent="-514350">
              <a:buFont typeface="+mj-lt"/>
              <a:buAutoNum type="arabicPeriod"/>
            </a:pP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947725"/>
      </p:ext>
    </p:extLst>
  </p:cSld>
  <p:clrMapOvr>
    <a:masterClrMapping/>
  </p:clrMapOvr>
  <p:transition spd="slow" advTm="9002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882" y="215662"/>
            <a:ext cx="8229600" cy="98888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ВНЕДРЕНИЯ ПРОЕКТА «МАРАФОН ЗДОРОВЬЯ»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5982" y="1220916"/>
            <a:ext cx="8229600" cy="988889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ЗАПУЩЕНА В РАБОТУ СИСТЕМА МАССОВЫХ СПОРТИВНО-ОЗДОРОВИТЕЛЬНЫХ МЕРОПРИЯТИЙ ДЛЯ ДЕТЕЙ,  РОДИТЕЛЕЙ И ПЕДАГОГОВ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12" y="2403318"/>
            <a:ext cx="5710139" cy="38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751995"/>
      </p:ext>
    </p:extLst>
  </p:cSld>
  <p:clrMapOvr>
    <a:masterClrMapping/>
  </p:clrMapOvr>
  <p:transition spd="slow" advTm="9002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978</TotalTime>
  <Words>543</Words>
  <Application>Microsoft Office PowerPoint</Application>
  <PresentationFormat>Экран (4:3)</PresentationFormat>
  <Paragraphs>109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МУНИЦИПАЛЬНОЕ АВТОНОМНОЕ УЧРЕЖДЕНИЕ ДОПОЛНИТЕЛЬНОГО ОБРАЗОВАНИЯ ДЗЕРЖИНСКИЙ ДВОРЕЦ ДЕТСКОГО И ЮНОШЕСКОГО ТВОРЧЕСТВА г. Нижний Тагил Свердловской области</vt:lpstr>
      <vt:lpstr>СОЦИАЛЬНОЕ ПАРТНЕРСТВО</vt:lpstr>
      <vt:lpstr>Презентация PowerPoint</vt:lpstr>
      <vt:lpstr>Презентация PowerPoint</vt:lpstr>
      <vt:lpstr>Презентация PowerPoint</vt:lpstr>
      <vt:lpstr>РЕЗУЛЬТАТЫ ВНЕДРЕНИЯ ПРОЕКТА «МАРАФОН ЗДОРОВЬЯ»</vt:lpstr>
      <vt:lpstr>РЕЗУЛЬТАТЫ ВНЕДРЕНИЯ ПРОЕКТА «МАРАФОН ЗДОРОВЬЯ»</vt:lpstr>
      <vt:lpstr>РЕЗУЛЬТАТЫ ВНЕДРЕНИЯ ПРОЕКТА «МАРАФОН ЗДОРОВЬЯ»</vt:lpstr>
      <vt:lpstr>Динамика численности обучающихся, занимающихся по программам физкультурно-спортивной направленности</vt:lpstr>
      <vt:lpstr>Физкультурно-спортивные мероприятия организуемые и проводимые МАУ ДО ДДДЮТ</vt:lpstr>
      <vt:lpstr>Презентация PowerPoint</vt:lpstr>
      <vt:lpstr>Презентация PowerPoint</vt:lpstr>
      <vt:lpstr>Достижения учащихся  программ физкультурно-спортивной направленности</vt:lpstr>
      <vt:lpstr>Презентация PowerPoint</vt:lpstr>
      <vt:lpstr>Презентация PowerPoint</vt:lpstr>
      <vt:lpstr>Сведения о кадрах</vt:lpstr>
      <vt:lpstr>Достижения педагогов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ДДДЮТ</cp:lastModifiedBy>
  <cp:revision>100</cp:revision>
  <dcterms:created xsi:type="dcterms:W3CDTF">2014-10-08T06:06:36Z</dcterms:created>
  <dcterms:modified xsi:type="dcterms:W3CDTF">2021-11-29T11:57:37Z</dcterms:modified>
</cp:coreProperties>
</file>