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72" autoAdjust="0"/>
  </p:normalViewPr>
  <p:slideViewPr>
    <p:cSldViewPr snapToGrid="0">
      <p:cViewPr>
        <p:scale>
          <a:sx n="73" d="100"/>
          <a:sy n="73" d="100"/>
        </p:scale>
        <p:origin x="2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A7D05-D255-45AC-99EF-F9D50BA8F54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96550-7948-4E02-8752-D37BD477F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96550-7948-4E02-8752-D37BD477F4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6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96550-7948-4E02-8752-D37BD477F4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7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5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5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0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8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6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0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1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6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F7B1-3B9E-434E-932F-9335AE4F461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F45-CAB9-4F5A-848A-F1A1F33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6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55" y="1547445"/>
            <a:ext cx="7069014" cy="39037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40" y="597877"/>
            <a:ext cx="3622430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928256"/>
            <a:ext cx="9882554" cy="5084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10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18" y="224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компонент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8350463"/>
              </p:ext>
            </p:extLst>
          </p:nvPr>
        </p:nvGraphicFramePr>
        <p:xfrm>
          <a:off x="504092" y="1550069"/>
          <a:ext cx="10855570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2098431">
                  <a:extLst>
                    <a:ext uri="{9D8B030D-6E8A-4147-A177-3AD203B41FA5}">
                      <a16:colId xmlns:a16="http://schemas.microsoft.com/office/drawing/2014/main" val="4003621012"/>
                    </a:ext>
                  </a:extLst>
                </a:gridCol>
                <a:gridCol w="8757139">
                  <a:extLst>
                    <a:ext uri="{9D8B030D-6E8A-4147-A177-3AD203B41FA5}">
                      <a16:colId xmlns:a16="http://schemas.microsoft.com/office/drawing/2014/main" val="3114427058"/>
                    </a:ext>
                  </a:extLst>
                </a:gridCol>
              </a:tblGrid>
              <a:tr h="95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1.Физическое развитие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trike="sng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Адекватные </a:t>
                      </a:r>
                      <a:r>
                        <a:rPr lang="ru-RU" sz="1800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Соответствующие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возрасту и полу антропометрические размеры тела.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trike="sng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Адекватное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Тожественное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соотношение паспортного и биологического возраста.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346927"/>
                  </a:ext>
                </a:extLst>
              </a:tr>
              <a:tr h="59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2.Физическая подготовленность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Состояние двигательных (физических) качеств и связанных с ними способностей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-техническая подготовленность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351268"/>
                  </a:ext>
                </a:extLst>
              </a:tr>
              <a:tr h="47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3.Техническая подготовленность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trike="sng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Адекватные </a:t>
                      </a:r>
                      <a:r>
                        <a:rPr lang="ru-RU" sz="1800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Соразмерность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возрасту, полу и личностным потребностям сформированность двигательных умений и навыков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076228"/>
                  </a:ext>
                </a:extLst>
              </a:tr>
              <a:tr h="1905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4.Состояние основных свойств нервной системы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1.Функциональное состояние нервной системы (время простой и сложной двигательной реакции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2.Сила (выносливость) нервной системы (максимальный темп работы)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Подвижность (лабильность) нервных процессов (переключение и концентрация внимания)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Уравновешенность нервной системы (способность к пространственно – временной дифференциации движений) 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688691"/>
                  </a:ext>
                </a:extLst>
              </a:tr>
              <a:tr h="47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Физическая адаптация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Адаптация к неблагоприятным факторам среды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7801" marR="37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088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интеллектуальный компонент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85237"/>
              </p:ext>
            </p:extLst>
          </p:nvPr>
        </p:nvGraphicFramePr>
        <p:xfrm>
          <a:off x="969818" y="1496291"/>
          <a:ext cx="10044545" cy="4992450"/>
        </p:xfrm>
        <a:graphic>
          <a:graphicData uri="http://schemas.openxmlformats.org/drawingml/2006/table">
            <a:tbl>
              <a:tblPr firstRow="1" firstCol="1" bandRow="1"/>
              <a:tblGrid>
                <a:gridCol w="4049106">
                  <a:extLst>
                    <a:ext uri="{9D8B030D-6E8A-4147-A177-3AD203B41FA5}">
                      <a16:colId xmlns:a16="http://schemas.microsoft.com/office/drawing/2014/main" val="4226362612"/>
                    </a:ext>
                  </a:extLst>
                </a:gridCol>
                <a:gridCol w="5995439">
                  <a:extLst>
                    <a:ext uri="{9D8B030D-6E8A-4147-A177-3AD203B41FA5}">
                      <a16:colId xmlns:a16="http://schemas.microsoft.com/office/drawing/2014/main" val="883583223"/>
                    </a:ext>
                  </a:extLst>
                </a:gridCol>
              </a:tblGrid>
              <a:tr h="1826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Теоретическая подготовленность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Адекватные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возрасту объем, научность, глубина и прочность знаний в </a:t>
                      </a:r>
                      <a:r>
                        <a:rPr lang="ru-RU" sz="1800" strike="sng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сфере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области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физической культуры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Осознанность знаний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Способность использования знаний в повседневной и физкультурно-спортивной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4.Способность к трансляции знаний в социум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085316"/>
                  </a:ext>
                </a:extLst>
              </a:tr>
              <a:tr h="2523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Интеллектуальное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развития и проявления основных психических процессов) ощущения, восприятия, представления, памяти, внимания, мышления, воли, эмоций)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75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91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Аксиологический компонент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93038"/>
              </p:ext>
            </p:extLst>
          </p:nvPr>
        </p:nvGraphicFramePr>
        <p:xfrm>
          <a:off x="1002323" y="1825625"/>
          <a:ext cx="10039750" cy="4663440"/>
        </p:xfrm>
        <a:graphic>
          <a:graphicData uri="http://schemas.openxmlformats.org/drawingml/2006/table">
            <a:tbl>
              <a:tblPr firstRow="1" firstCol="1" bandRow="1"/>
              <a:tblGrid>
                <a:gridCol w="1868717">
                  <a:extLst>
                    <a:ext uri="{9D8B030D-6E8A-4147-A177-3AD203B41FA5}">
                      <a16:colId xmlns:a16="http://schemas.microsoft.com/office/drawing/2014/main" val="1477033466"/>
                    </a:ext>
                  </a:extLst>
                </a:gridCol>
                <a:gridCol w="8171033">
                  <a:extLst>
                    <a:ext uri="{9D8B030D-6E8A-4147-A177-3AD203B41FA5}">
                      <a16:colId xmlns:a16="http://schemas.microsoft.com/office/drawing/2014/main" val="2008469202"/>
                    </a:ext>
                  </a:extLst>
                </a:gridCol>
              </a:tblGrid>
              <a:tr h="1263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1.Ценностные ориентации личности в сфере физической культуры</a:t>
                      </a: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Направленность личности на освоение ценностей физической культуры: материальных, духовных, художественных.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Теоретическая освоенность системы материальных, духовных, художественных ценностей физической культуры.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611765"/>
                  </a:ext>
                </a:extLst>
              </a:tr>
              <a:tr h="3088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Ценностные ориентации личности в системе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 социальных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ценностей</a:t>
                      </a: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1.Освоенность мобильных ценностей физической культуры, отражающие сущностные характеристики компонентов базовой культуры личности (нравственной, эстетической, трудовой, интеллектуальной, гражданской, этической).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Способность к «переносу»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 социальных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ценностей в физкультурно-спортивную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способность к «переносу» ценностей физической культуры в повседневную жизнь и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Качество сформированности системы отношений (к себе, людям, труду, социуму, собственности)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118" marR="4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4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41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83443"/>
              </p:ext>
            </p:extLst>
          </p:nvPr>
        </p:nvGraphicFramePr>
        <p:xfrm>
          <a:off x="1039092" y="1825625"/>
          <a:ext cx="10314708" cy="4940419"/>
        </p:xfrm>
        <a:graphic>
          <a:graphicData uri="http://schemas.openxmlformats.org/drawingml/2006/table">
            <a:tbl>
              <a:tblPr firstRow="1" firstCol="1" bandRow="1"/>
              <a:tblGrid>
                <a:gridCol w="2715490">
                  <a:extLst>
                    <a:ext uri="{9D8B030D-6E8A-4147-A177-3AD203B41FA5}">
                      <a16:colId xmlns:a16="http://schemas.microsoft.com/office/drawing/2014/main" val="1557978545"/>
                    </a:ext>
                  </a:extLst>
                </a:gridCol>
                <a:gridCol w="7599218">
                  <a:extLst>
                    <a:ext uri="{9D8B030D-6E8A-4147-A177-3AD203B41FA5}">
                      <a16:colId xmlns:a16="http://schemas.microsoft.com/office/drawing/2014/main" val="2945028286"/>
                    </a:ext>
                  </a:extLst>
                </a:gridCol>
              </a:tblGrid>
              <a:tr h="2502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Сформированность потребности мотивационной сферы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66" marR="3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1.Состояние сформированности биологических мотивов: гомеостатических, адаптационных, витальных.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Состояние сформированности социальных мотивов: становление и поддержание социального статуса; направленность на модернизацию условий жизни и деятельности (личной, социальной)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Состояние сформированности духовных мотивов: направленность на самообразование, готовность к трансляции ценностей; направленность на преобразование ценностей физической культуры; поиск смысла жизни; направленность на преобразование социума.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66" marR="3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204817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2.Включенность в спортивно-оздоровительную деятельность</a:t>
                      </a:r>
                    </a:p>
                  </a:txBody>
                  <a:tcPr marL="34966" marR="3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1.Регулярность занятий физической культурой, их частота; разнообразие форм, методов и средств.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Позитивные сдвиги в состоянии здоровья.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3.Освоенность ЗОЖ.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Уровень спортивных достижений.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66" marR="3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84562"/>
                  </a:ext>
                </a:extLst>
              </a:tr>
              <a:tr h="761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3.Включенность в инструкторскую деятельность</a:t>
                      </a:r>
                    </a:p>
                  </a:txBody>
                  <a:tcPr marL="34966" marR="3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Частота «включений» в инструкторскую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Частота использования дидактических оснований физкультурно-спортивной 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66" marR="3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43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86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37" y="955963"/>
            <a:ext cx="1033549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«движение в образовательном пространстве,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создаваемом для ребенка и его семьи при осуществлении образовательного и психолого-педагогического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специалистами различного профиля, с целью реализации индивидуальных особенностей развития данного ребенка».    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Кутепова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Е.Н.,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В.)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3" y="2861125"/>
            <a:ext cx="4613563" cy="3595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91" y="2861125"/>
            <a:ext cx="4502727" cy="35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29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546</Words>
  <Application>Microsoft Office PowerPoint</Application>
  <PresentationFormat>Широкоэкранный</PresentationFormat>
  <Paragraphs>66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Двигательный компонент</vt:lpstr>
      <vt:lpstr>Когнитивно – интеллектуальный компонент </vt:lpstr>
      <vt:lpstr>Аксиологический компонент </vt:lpstr>
      <vt:lpstr>Физкультурно-деятельностный компонент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Грибачёва</cp:lastModifiedBy>
  <cp:revision>10</cp:revision>
  <dcterms:created xsi:type="dcterms:W3CDTF">2019-11-18T05:49:51Z</dcterms:created>
  <dcterms:modified xsi:type="dcterms:W3CDTF">2019-11-18T13:31:10Z</dcterms:modified>
</cp:coreProperties>
</file>