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9" r:id="rId3"/>
    <p:sldId id="258" r:id="rId4"/>
    <p:sldId id="261" r:id="rId5"/>
    <p:sldId id="264" r:id="rId6"/>
    <p:sldId id="265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CC00"/>
    <a:srgbClr val="008080"/>
    <a:srgbClr val="06588E"/>
    <a:srgbClr val="14A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>
        <p:scale>
          <a:sx n="80" d="100"/>
          <a:sy n="80" d="100"/>
        </p:scale>
        <p:origin x="4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920FA-0F93-4E95-9CCE-7CE0DE009E5B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60297A0-499A-430D-98DD-B3AAF866DB1E}">
      <dgm:prSet phldrT="[Текст]"/>
      <dgm:spPr/>
      <dgm:t>
        <a:bodyPr/>
        <a:lstStyle/>
        <a:p>
          <a:r>
            <a:rPr lang="ru-RU" b="1" dirty="0"/>
            <a:t>Фестивали  «Хоккей в школе», «Всей семьей на стадион», </a:t>
          </a:r>
        </a:p>
        <a:p>
          <a:r>
            <a:rPr lang="ru-RU" b="1" dirty="0" smtClean="0"/>
            <a:t>«Мой  друг - хоккей»</a:t>
          </a:r>
          <a:endParaRPr lang="ru-RU" dirty="0"/>
        </a:p>
      </dgm:t>
    </dgm:pt>
    <dgm:pt modelId="{E435FB5D-6D9C-4F41-8B48-D281B26F40D4}" type="parTrans" cxnId="{D062707A-0C45-4668-A23E-9BC381478BDF}">
      <dgm:prSet/>
      <dgm:spPr/>
      <dgm:t>
        <a:bodyPr/>
        <a:lstStyle/>
        <a:p>
          <a:endParaRPr lang="ru-RU"/>
        </a:p>
      </dgm:t>
    </dgm:pt>
    <dgm:pt modelId="{7C50E385-F837-4DEF-A824-4E4B37DF5BF3}" type="sibTrans" cxnId="{D062707A-0C45-4668-A23E-9BC381478BDF}">
      <dgm:prSet/>
      <dgm:spPr/>
      <dgm:t>
        <a:bodyPr/>
        <a:lstStyle/>
        <a:p>
          <a:endParaRPr lang="ru-RU"/>
        </a:p>
      </dgm:t>
    </dgm:pt>
    <dgm:pt modelId="{B680D791-2F8D-441C-8851-0BCABD594159}">
      <dgm:prSet phldrT="[Текст]"/>
      <dgm:spPr/>
      <dgm:t>
        <a:bodyPr/>
        <a:lstStyle/>
        <a:p>
          <a:r>
            <a:rPr lang="ru-RU" b="1"/>
            <a:t>Спортивные праздники, приуроченные </a:t>
          </a:r>
        </a:p>
        <a:p>
          <a:r>
            <a:rPr lang="ru-RU" b="1"/>
            <a:t>к знаменательным  </a:t>
          </a:r>
          <a:br>
            <a:rPr lang="ru-RU" b="1"/>
          </a:br>
          <a:r>
            <a:rPr lang="ru-RU" b="1"/>
            <a:t>хоккейным датам</a:t>
          </a:r>
          <a:endParaRPr lang="ru-RU" dirty="0"/>
        </a:p>
      </dgm:t>
    </dgm:pt>
    <dgm:pt modelId="{44A2540C-5443-4F79-81EF-BA0E9F02B7B7}" type="parTrans" cxnId="{7D234350-D2AD-49C3-ADD6-D27DE97D80ED}">
      <dgm:prSet/>
      <dgm:spPr/>
      <dgm:t>
        <a:bodyPr/>
        <a:lstStyle/>
        <a:p>
          <a:endParaRPr lang="ru-RU"/>
        </a:p>
      </dgm:t>
    </dgm:pt>
    <dgm:pt modelId="{C01C5A75-FC8F-4168-AB56-BE56FAFC87CF}" type="sibTrans" cxnId="{7D234350-D2AD-49C3-ADD6-D27DE97D80ED}">
      <dgm:prSet/>
      <dgm:spPr/>
      <dgm:t>
        <a:bodyPr/>
        <a:lstStyle/>
        <a:p>
          <a:endParaRPr lang="ru-RU"/>
        </a:p>
      </dgm:t>
    </dgm:pt>
    <dgm:pt modelId="{15D96A86-4B32-4906-8258-07641E171224}">
      <dgm:prSet phldrT="[Текст]"/>
      <dgm:spPr/>
      <dgm:t>
        <a:bodyPr/>
        <a:lstStyle/>
        <a:p>
          <a:r>
            <a:rPr lang="ru-RU" b="1" dirty="0"/>
            <a:t>Образовательные программы, конкурсы,  акции,  викторины,</a:t>
          </a:r>
        </a:p>
        <a:p>
          <a:r>
            <a:rPr lang="ru-RU" b="1" dirty="0"/>
            <a:t>флэш-мобы, выставки, тематические недели</a:t>
          </a:r>
          <a:endParaRPr lang="ru-RU" dirty="0"/>
        </a:p>
      </dgm:t>
    </dgm:pt>
    <dgm:pt modelId="{DF213C7B-1247-4B23-AE6F-3F42C16923FD}" type="parTrans" cxnId="{C0D1A68D-9ECC-4E6E-A6A8-362AA90F5ECA}">
      <dgm:prSet/>
      <dgm:spPr/>
      <dgm:t>
        <a:bodyPr/>
        <a:lstStyle/>
        <a:p>
          <a:endParaRPr lang="ru-RU"/>
        </a:p>
      </dgm:t>
    </dgm:pt>
    <dgm:pt modelId="{54BED799-0B80-4E78-87FB-39B8CF676F93}" type="sibTrans" cxnId="{C0D1A68D-9ECC-4E6E-A6A8-362AA90F5ECA}">
      <dgm:prSet/>
      <dgm:spPr/>
      <dgm:t>
        <a:bodyPr/>
        <a:lstStyle/>
        <a:p>
          <a:endParaRPr lang="ru-RU"/>
        </a:p>
      </dgm:t>
    </dgm:pt>
    <dgm:pt modelId="{CCA8170E-6EFF-4991-976F-E65B5677CB36}">
      <dgm:prSet phldrT="[Текст]"/>
      <dgm:spPr/>
      <dgm:t>
        <a:bodyPr/>
        <a:lstStyle/>
        <a:p>
          <a:r>
            <a:rPr lang="ru-RU" b="1" dirty="0"/>
            <a:t>Проведение  конференций, мастер-классов, совещаний, </a:t>
          </a:r>
          <a:r>
            <a:rPr lang="ru-RU" dirty="0"/>
            <a:t> </a:t>
          </a:r>
          <a:r>
            <a:rPr lang="ru-RU" b="1" dirty="0"/>
            <a:t>вебинаров, КПК, телемостов, форумов</a:t>
          </a:r>
          <a:endParaRPr lang="ru-RU" dirty="0"/>
        </a:p>
      </dgm:t>
    </dgm:pt>
    <dgm:pt modelId="{06D542FD-727E-4346-BCC5-C7C7B3611648}" type="parTrans" cxnId="{A2EC594E-EA46-4308-9369-20FEF5426234}">
      <dgm:prSet/>
      <dgm:spPr/>
      <dgm:t>
        <a:bodyPr/>
        <a:lstStyle/>
        <a:p>
          <a:endParaRPr lang="ru-RU"/>
        </a:p>
      </dgm:t>
    </dgm:pt>
    <dgm:pt modelId="{97F06CFF-836B-4C1F-A9C3-45F3D8C04098}" type="sibTrans" cxnId="{A2EC594E-EA46-4308-9369-20FEF5426234}">
      <dgm:prSet/>
      <dgm:spPr/>
      <dgm:t>
        <a:bodyPr/>
        <a:lstStyle/>
        <a:p>
          <a:endParaRPr lang="ru-RU"/>
        </a:p>
      </dgm:t>
    </dgm:pt>
    <dgm:pt modelId="{CBF43C79-3E30-42A7-842D-3FE776F4DC3C}">
      <dgm:prSet phldrT="[Текст]"/>
      <dgm:spPr/>
      <dgm:t>
        <a:bodyPr/>
        <a:lstStyle/>
        <a:p>
          <a:r>
            <a:rPr lang="ru-RU" b="1" dirty="0"/>
            <a:t>Спортивно-массовые </a:t>
          </a:r>
          <a:r>
            <a:rPr lang="ru-RU" b="1" dirty="0" smtClean="0"/>
            <a:t>мероприятия по хоккею </a:t>
          </a:r>
          <a:r>
            <a:rPr lang="ru-RU" b="1" dirty="0"/>
            <a:t>всероссийского и международного уровней для общеобразовательных организаций </a:t>
          </a:r>
          <a:endParaRPr lang="ru-RU" dirty="0"/>
        </a:p>
      </dgm:t>
    </dgm:pt>
    <dgm:pt modelId="{16FF3C11-3AD2-4032-A685-064424C0FBB6}" type="parTrans" cxnId="{4542971B-D908-4812-8394-E3AC4A41A426}">
      <dgm:prSet/>
      <dgm:spPr/>
      <dgm:t>
        <a:bodyPr/>
        <a:lstStyle/>
        <a:p>
          <a:endParaRPr lang="ru-RU"/>
        </a:p>
      </dgm:t>
    </dgm:pt>
    <dgm:pt modelId="{DED280F8-6F8F-4333-95AC-5D8FBBCB8473}" type="sibTrans" cxnId="{4542971B-D908-4812-8394-E3AC4A41A426}">
      <dgm:prSet/>
      <dgm:spPr/>
      <dgm:t>
        <a:bodyPr/>
        <a:lstStyle/>
        <a:p>
          <a:endParaRPr lang="ru-RU"/>
        </a:p>
      </dgm:t>
    </dgm:pt>
    <dgm:pt modelId="{87F24059-146C-4570-B706-CB7CFB4F0589}">
      <dgm:prSet/>
      <dgm:spPr/>
      <dgm:t>
        <a:bodyPr/>
        <a:lstStyle/>
        <a:p>
          <a:r>
            <a:rPr lang="ru-RU" b="1"/>
            <a:t>Международное сотрудничество в сфере  образовательных проектов и программ по хоккею, реализуемых в системах образования других стран</a:t>
          </a:r>
          <a:endParaRPr lang="ru-RU" b="1" dirty="0"/>
        </a:p>
      </dgm:t>
    </dgm:pt>
    <dgm:pt modelId="{F489BB3B-25B3-4B5E-868D-D6A8AA26637A}" type="parTrans" cxnId="{82569D9E-FDD4-43DC-8763-2DC49B7559C4}">
      <dgm:prSet/>
      <dgm:spPr/>
      <dgm:t>
        <a:bodyPr/>
        <a:lstStyle/>
        <a:p>
          <a:endParaRPr lang="ru-RU"/>
        </a:p>
      </dgm:t>
    </dgm:pt>
    <dgm:pt modelId="{B5076806-E2BE-4371-BE55-D4A7D81A6625}" type="sibTrans" cxnId="{82569D9E-FDD4-43DC-8763-2DC49B7559C4}">
      <dgm:prSet/>
      <dgm:spPr/>
      <dgm:t>
        <a:bodyPr/>
        <a:lstStyle/>
        <a:p>
          <a:endParaRPr lang="ru-RU"/>
        </a:p>
      </dgm:t>
    </dgm:pt>
    <dgm:pt modelId="{1370B01C-3DB5-4D7A-ADFC-4D5E1DF4857D}">
      <dgm:prSet/>
      <dgm:spPr/>
      <dgm:t>
        <a:bodyPr/>
        <a:lstStyle/>
        <a:p>
          <a:r>
            <a:rPr lang="ru-RU" b="1" dirty="0"/>
            <a:t>Мероприятия  </a:t>
          </a:r>
          <a:endParaRPr lang="ru-RU" b="1" dirty="0" smtClean="0"/>
        </a:p>
        <a:p>
          <a:r>
            <a:rPr lang="ru-RU" b="1" dirty="0" smtClean="0"/>
            <a:t>с </a:t>
          </a:r>
          <a:r>
            <a:rPr lang="ru-RU" b="1" dirty="0"/>
            <a:t>приглашением спортсменов,  ветеранов спорта, представителей  федераций </a:t>
          </a:r>
        </a:p>
      </dgm:t>
    </dgm:pt>
    <dgm:pt modelId="{330ED270-0265-49F2-9709-A798C4AAA0EA}" type="parTrans" cxnId="{8ACAB296-9E95-480E-A9F2-A653A7C1C3A6}">
      <dgm:prSet/>
      <dgm:spPr/>
      <dgm:t>
        <a:bodyPr/>
        <a:lstStyle/>
        <a:p>
          <a:endParaRPr lang="ru-RU"/>
        </a:p>
      </dgm:t>
    </dgm:pt>
    <dgm:pt modelId="{0281C440-C29A-4425-B1DF-07BE727AC63C}" type="sibTrans" cxnId="{8ACAB296-9E95-480E-A9F2-A653A7C1C3A6}">
      <dgm:prSet/>
      <dgm:spPr/>
      <dgm:t>
        <a:bodyPr/>
        <a:lstStyle/>
        <a:p>
          <a:endParaRPr lang="ru-RU"/>
        </a:p>
      </dgm:t>
    </dgm:pt>
    <dgm:pt modelId="{24FF00DE-B6B3-45CA-A38E-8A11AA071334}">
      <dgm:prSet/>
      <dgm:spPr/>
      <dgm:t>
        <a:bodyPr/>
        <a:lstStyle/>
        <a:p>
          <a:r>
            <a:rPr lang="ru-RU" b="1"/>
            <a:t>Организация ШСК на основе хоккея, секций по хоккею</a:t>
          </a:r>
          <a:endParaRPr lang="ru-RU" b="1" dirty="0"/>
        </a:p>
      </dgm:t>
    </dgm:pt>
    <dgm:pt modelId="{332E1CCA-E80A-4D45-B4F0-5B21AE629B78}" type="parTrans" cxnId="{220924B0-0301-44A8-AFB7-22A9881CFF56}">
      <dgm:prSet/>
      <dgm:spPr/>
      <dgm:t>
        <a:bodyPr/>
        <a:lstStyle/>
        <a:p>
          <a:endParaRPr lang="ru-RU"/>
        </a:p>
      </dgm:t>
    </dgm:pt>
    <dgm:pt modelId="{7ED4A8C2-7182-4D25-8E7A-E7FF4BE47038}" type="sibTrans" cxnId="{220924B0-0301-44A8-AFB7-22A9881CFF56}">
      <dgm:prSet/>
      <dgm:spPr/>
      <dgm:t>
        <a:bodyPr/>
        <a:lstStyle/>
        <a:p>
          <a:endParaRPr lang="ru-RU"/>
        </a:p>
      </dgm:t>
    </dgm:pt>
    <dgm:pt modelId="{2418D0A5-C944-4585-AE70-118D29FFB4F9}">
      <dgm:prSet/>
      <dgm:spPr/>
      <dgm:t>
        <a:bodyPr/>
        <a:lstStyle/>
        <a:p>
          <a:r>
            <a:rPr lang="ru-RU" b="1" dirty="0"/>
            <a:t>Физкультурно-спортивные лагерные кампании </a:t>
          </a:r>
          <a:br>
            <a:rPr lang="ru-RU" b="1" dirty="0"/>
          </a:br>
          <a:r>
            <a:rPr lang="ru-RU" b="1" dirty="0" smtClean="0"/>
            <a:t>для </a:t>
          </a:r>
          <a:r>
            <a:rPr lang="ru-RU" b="1" dirty="0"/>
            <a:t>непрерывного освоения обучающимися образовательных программ </a:t>
          </a:r>
          <a:br>
            <a:rPr lang="ru-RU" b="1" dirty="0"/>
          </a:br>
          <a:r>
            <a:rPr lang="ru-RU" b="1" dirty="0" smtClean="0"/>
            <a:t>по хоккею</a:t>
          </a:r>
          <a:endParaRPr lang="ru-RU" b="1" dirty="0"/>
        </a:p>
      </dgm:t>
    </dgm:pt>
    <dgm:pt modelId="{D6A6641D-3C28-463B-8DCE-7C613A180405}" type="parTrans" cxnId="{8FB787FF-1981-4AC1-87BE-15FE3B1482B1}">
      <dgm:prSet/>
      <dgm:spPr/>
      <dgm:t>
        <a:bodyPr/>
        <a:lstStyle/>
        <a:p>
          <a:endParaRPr lang="ru-RU"/>
        </a:p>
      </dgm:t>
    </dgm:pt>
    <dgm:pt modelId="{58FCC88C-4A68-463B-8B82-816304ED7123}" type="sibTrans" cxnId="{8FB787FF-1981-4AC1-87BE-15FE3B1482B1}">
      <dgm:prSet/>
      <dgm:spPr/>
      <dgm:t>
        <a:bodyPr/>
        <a:lstStyle/>
        <a:p>
          <a:endParaRPr lang="ru-RU"/>
        </a:p>
      </dgm:t>
    </dgm:pt>
    <dgm:pt modelId="{FAABA4AB-B70F-4DB2-89D4-9818423D06FB}" type="pres">
      <dgm:prSet presAssocID="{6F9920FA-0F93-4E95-9CCE-7CE0DE009E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82311F-DF34-4D13-A7A3-22D3A8A46B2F}" type="pres">
      <dgm:prSet presAssocID="{060297A0-499A-430D-98DD-B3AAF866DB1E}" presName="node" presStyleLbl="node1" presStyleIdx="0" presStyleCnt="9" custLinFactNeighborX="-859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BF433-8600-46F8-9194-378709C62585}" type="pres">
      <dgm:prSet presAssocID="{7C50E385-F837-4DEF-A824-4E4B37DF5BF3}" presName="sibTrans" presStyleCnt="0"/>
      <dgm:spPr/>
    </dgm:pt>
    <dgm:pt modelId="{87DD628E-45E6-49AE-A598-88542363C45F}" type="pres">
      <dgm:prSet presAssocID="{B680D791-2F8D-441C-8851-0BCABD59415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A402E-DA65-4ACD-9A21-ED15ACB76905}" type="pres">
      <dgm:prSet presAssocID="{C01C5A75-FC8F-4168-AB56-BE56FAFC87CF}" presName="sibTrans" presStyleCnt="0"/>
      <dgm:spPr/>
    </dgm:pt>
    <dgm:pt modelId="{74F79913-53D2-4DF3-93A4-9202FCAAEBEF}" type="pres">
      <dgm:prSet presAssocID="{15D96A86-4B32-4906-8258-07641E17122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A1368-A604-44E9-996C-E713CD904246}" type="pres">
      <dgm:prSet presAssocID="{54BED799-0B80-4E78-87FB-39B8CF676F93}" presName="sibTrans" presStyleCnt="0"/>
      <dgm:spPr/>
    </dgm:pt>
    <dgm:pt modelId="{CDB81E55-4B70-48ED-90A0-DCE9BB206539}" type="pres">
      <dgm:prSet presAssocID="{CCA8170E-6EFF-4991-976F-E65B5677CB3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CE0D2-51EA-462E-BF95-ADA37B9FCE68}" type="pres">
      <dgm:prSet presAssocID="{97F06CFF-836B-4C1F-A9C3-45F3D8C04098}" presName="sibTrans" presStyleCnt="0"/>
      <dgm:spPr/>
    </dgm:pt>
    <dgm:pt modelId="{D14A095E-291E-48D7-80D3-2FF0C9383944}" type="pres">
      <dgm:prSet presAssocID="{24FF00DE-B6B3-45CA-A38E-8A11AA07133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61DFA-0A8C-424C-A45D-17CD524F1023}" type="pres">
      <dgm:prSet presAssocID="{7ED4A8C2-7182-4D25-8E7A-E7FF4BE47038}" presName="sibTrans" presStyleCnt="0"/>
      <dgm:spPr/>
    </dgm:pt>
    <dgm:pt modelId="{734F6C96-CBE0-410E-906B-DC7D9FD10B23}" type="pres">
      <dgm:prSet presAssocID="{1370B01C-3DB5-4D7A-ADFC-4D5E1DF485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FB8C1-87D8-4BD2-9C37-3F7068733FA0}" type="pres">
      <dgm:prSet presAssocID="{0281C440-C29A-4425-B1DF-07BE727AC63C}" presName="sibTrans" presStyleCnt="0"/>
      <dgm:spPr/>
    </dgm:pt>
    <dgm:pt modelId="{FE7A20F9-3D95-4F53-B6F0-93042EA36A1C}" type="pres">
      <dgm:prSet presAssocID="{2418D0A5-C944-4585-AE70-118D29FFB4F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6AB84-E6D6-4166-A77D-53BB3085911F}" type="pres">
      <dgm:prSet presAssocID="{58FCC88C-4A68-463B-8B82-816304ED7123}" presName="sibTrans" presStyleCnt="0"/>
      <dgm:spPr/>
    </dgm:pt>
    <dgm:pt modelId="{8664A5D4-8183-45CB-A52A-D6C3CF72D89D}" type="pres">
      <dgm:prSet presAssocID="{CBF43C79-3E30-42A7-842D-3FE776F4DC3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0336B-94F4-4441-A935-2B63F92D2444}" type="pres">
      <dgm:prSet presAssocID="{DED280F8-6F8F-4333-95AC-5D8FBBCB8473}" presName="sibTrans" presStyleCnt="0"/>
      <dgm:spPr/>
    </dgm:pt>
    <dgm:pt modelId="{CF66126E-BA65-47CA-9411-20D947FD72D3}" type="pres">
      <dgm:prSet presAssocID="{87F24059-146C-4570-B706-CB7CFB4F058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3A7EF-1665-45D7-841B-DAB8AD098D63}" type="presOf" srcId="{6F9920FA-0F93-4E95-9CCE-7CE0DE009E5B}" destId="{FAABA4AB-B70F-4DB2-89D4-9818423D06FB}" srcOrd="0" destOrd="0" presId="urn:microsoft.com/office/officeart/2005/8/layout/default#1"/>
    <dgm:cxn modelId="{D062707A-0C45-4668-A23E-9BC381478BDF}" srcId="{6F9920FA-0F93-4E95-9CCE-7CE0DE009E5B}" destId="{060297A0-499A-430D-98DD-B3AAF866DB1E}" srcOrd="0" destOrd="0" parTransId="{E435FB5D-6D9C-4F41-8B48-D281B26F40D4}" sibTransId="{7C50E385-F837-4DEF-A824-4E4B37DF5BF3}"/>
    <dgm:cxn modelId="{8FB787FF-1981-4AC1-87BE-15FE3B1482B1}" srcId="{6F9920FA-0F93-4E95-9CCE-7CE0DE009E5B}" destId="{2418D0A5-C944-4585-AE70-118D29FFB4F9}" srcOrd="6" destOrd="0" parTransId="{D6A6641D-3C28-463B-8DCE-7C613A180405}" sibTransId="{58FCC88C-4A68-463B-8B82-816304ED7123}"/>
    <dgm:cxn modelId="{CC821D65-B23F-4956-AE3D-78540C873416}" type="presOf" srcId="{B680D791-2F8D-441C-8851-0BCABD594159}" destId="{87DD628E-45E6-49AE-A598-88542363C45F}" srcOrd="0" destOrd="0" presId="urn:microsoft.com/office/officeart/2005/8/layout/default#1"/>
    <dgm:cxn modelId="{82569D9E-FDD4-43DC-8763-2DC49B7559C4}" srcId="{6F9920FA-0F93-4E95-9CCE-7CE0DE009E5B}" destId="{87F24059-146C-4570-B706-CB7CFB4F0589}" srcOrd="8" destOrd="0" parTransId="{F489BB3B-25B3-4B5E-868D-D6A8AA26637A}" sibTransId="{B5076806-E2BE-4371-BE55-D4A7D81A6625}"/>
    <dgm:cxn modelId="{42B788A2-4493-499C-A5C3-AD1A65D42E33}" type="presOf" srcId="{1370B01C-3DB5-4D7A-ADFC-4D5E1DF4857D}" destId="{734F6C96-CBE0-410E-906B-DC7D9FD10B23}" srcOrd="0" destOrd="0" presId="urn:microsoft.com/office/officeart/2005/8/layout/default#1"/>
    <dgm:cxn modelId="{C0D1A68D-9ECC-4E6E-A6A8-362AA90F5ECA}" srcId="{6F9920FA-0F93-4E95-9CCE-7CE0DE009E5B}" destId="{15D96A86-4B32-4906-8258-07641E171224}" srcOrd="2" destOrd="0" parTransId="{DF213C7B-1247-4B23-AE6F-3F42C16923FD}" sibTransId="{54BED799-0B80-4E78-87FB-39B8CF676F93}"/>
    <dgm:cxn modelId="{8ACAB296-9E95-480E-A9F2-A653A7C1C3A6}" srcId="{6F9920FA-0F93-4E95-9CCE-7CE0DE009E5B}" destId="{1370B01C-3DB5-4D7A-ADFC-4D5E1DF4857D}" srcOrd="5" destOrd="0" parTransId="{330ED270-0265-49F2-9709-A798C4AAA0EA}" sibTransId="{0281C440-C29A-4425-B1DF-07BE727AC63C}"/>
    <dgm:cxn modelId="{DD57999B-FBF5-45D6-A470-C24B12D6DC0E}" type="presOf" srcId="{24FF00DE-B6B3-45CA-A38E-8A11AA071334}" destId="{D14A095E-291E-48D7-80D3-2FF0C9383944}" srcOrd="0" destOrd="0" presId="urn:microsoft.com/office/officeart/2005/8/layout/default#1"/>
    <dgm:cxn modelId="{A2EC594E-EA46-4308-9369-20FEF5426234}" srcId="{6F9920FA-0F93-4E95-9CCE-7CE0DE009E5B}" destId="{CCA8170E-6EFF-4991-976F-E65B5677CB36}" srcOrd="3" destOrd="0" parTransId="{06D542FD-727E-4346-BCC5-C7C7B3611648}" sibTransId="{97F06CFF-836B-4C1F-A9C3-45F3D8C04098}"/>
    <dgm:cxn modelId="{B576489A-BD2B-4037-88A8-0EB0120BE687}" type="presOf" srcId="{CCA8170E-6EFF-4991-976F-E65B5677CB36}" destId="{CDB81E55-4B70-48ED-90A0-DCE9BB206539}" srcOrd="0" destOrd="0" presId="urn:microsoft.com/office/officeart/2005/8/layout/default#1"/>
    <dgm:cxn modelId="{06AA689F-A1AB-4C48-B836-4ACA4EB4F480}" type="presOf" srcId="{87F24059-146C-4570-B706-CB7CFB4F0589}" destId="{CF66126E-BA65-47CA-9411-20D947FD72D3}" srcOrd="0" destOrd="0" presId="urn:microsoft.com/office/officeart/2005/8/layout/default#1"/>
    <dgm:cxn modelId="{31F4E448-B600-4D47-A3B3-68272DB2F0E1}" type="presOf" srcId="{CBF43C79-3E30-42A7-842D-3FE776F4DC3C}" destId="{8664A5D4-8183-45CB-A52A-D6C3CF72D89D}" srcOrd="0" destOrd="0" presId="urn:microsoft.com/office/officeart/2005/8/layout/default#1"/>
    <dgm:cxn modelId="{0153496D-9539-48EF-8B9E-B04DE1BAF77A}" type="presOf" srcId="{060297A0-499A-430D-98DD-B3AAF866DB1E}" destId="{2082311F-DF34-4D13-A7A3-22D3A8A46B2F}" srcOrd="0" destOrd="0" presId="urn:microsoft.com/office/officeart/2005/8/layout/default#1"/>
    <dgm:cxn modelId="{7D234350-D2AD-49C3-ADD6-D27DE97D80ED}" srcId="{6F9920FA-0F93-4E95-9CCE-7CE0DE009E5B}" destId="{B680D791-2F8D-441C-8851-0BCABD594159}" srcOrd="1" destOrd="0" parTransId="{44A2540C-5443-4F79-81EF-BA0E9F02B7B7}" sibTransId="{C01C5A75-FC8F-4168-AB56-BE56FAFC87CF}"/>
    <dgm:cxn modelId="{DF344EB0-886D-4A5E-B641-F0E4E651EBEB}" type="presOf" srcId="{2418D0A5-C944-4585-AE70-118D29FFB4F9}" destId="{FE7A20F9-3D95-4F53-B6F0-93042EA36A1C}" srcOrd="0" destOrd="0" presId="urn:microsoft.com/office/officeart/2005/8/layout/default#1"/>
    <dgm:cxn modelId="{C11AAF41-47BB-4CD9-B367-04FC01C8C18D}" type="presOf" srcId="{15D96A86-4B32-4906-8258-07641E171224}" destId="{74F79913-53D2-4DF3-93A4-9202FCAAEBEF}" srcOrd="0" destOrd="0" presId="urn:microsoft.com/office/officeart/2005/8/layout/default#1"/>
    <dgm:cxn modelId="{4542971B-D908-4812-8394-E3AC4A41A426}" srcId="{6F9920FA-0F93-4E95-9CCE-7CE0DE009E5B}" destId="{CBF43C79-3E30-42A7-842D-3FE776F4DC3C}" srcOrd="7" destOrd="0" parTransId="{16FF3C11-3AD2-4032-A685-064424C0FBB6}" sibTransId="{DED280F8-6F8F-4333-95AC-5D8FBBCB8473}"/>
    <dgm:cxn modelId="{220924B0-0301-44A8-AFB7-22A9881CFF56}" srcId="{6F9920FA-0F93-4E95-9CCE-7CE0DE009E5B}" destId="{24FF00DE-B6B3-45CA-A38E-8A11AA071334}" srcOrd="4" destOrd="0" parTransId="{332E1CCA-E80A-4D45-B4F0-5B21AE629B78}" sibTransId="{7ED4A8C2-7182-4D25-8E7A-E7FF4BE47038}"/>
    <dgm:cxn modelId="{84D080BE-D1F5-4E05-840F-77E6572985AC}" type="presParOf" srcId="{FAABA4AB-B70F-4DB2-89D4-9818423D06FB}" destId="{2082311F-DF34-4D13-A7A3-22D3A8A46B2F}" srcOrd="0" destOrd="0" presId="urn:microsoft.com/office/officeart/2005/8/layout/default#1"/>
    <dgm:cxn modelId="{AAE11579-0237-4BF2-A151-260A551CF3E9}" type="presParOf" srcId="{FAABA4AB-B70F-4DB2-89D4-9818423D06FB}" destId="{7E6BF433-8600-46F8-9194-378709C62585}" srcOrd="1" destOrd="0" presId="urn:microsoft.com/office/officeart/2005/8/layout/default#1"/>
    <dgm:cxn modelId="{DEB48165-78E3-4C9C-B063-B52940D14DF2}" type="presParOf" srcId="{FAABA4AB-B70F-4DB2-89D4-9818423D06FB}" destId="{87DD628E-45E6-49AE-A598-88542363C45F}" srcOrd="2" destOrd="0" presId="urn:microsoft.com/office/officeart/2005/8/layout/default#1"/>
    <dgm:cxn modelId="{CC161E83-70DB-495A-95F5-CED2DDD913AA}" type="presParOf" srcId="{FAABA4AB-B70F-4DB2-89D4-9818423D06FB}" destId="{9C4A402E-DA65-4ACD-9A21-ED15ACB76905}" srcOrd="3" destOrd="0" presId="urn:microsoft.com/office/officeart/2005/8/layout/default#1"/>
    <dgm:cxn modelId="{1A49D712-0DE7-4FFD-8CB0-6D2861E7CF99}" type="presParOf" srcId="{FAABA4AB-B70F-4DB2-89D4-9818423D06FB}" destId="{74F79913-53D2-4DF3-93A4-9202FCAAEBEF}" srcOrd="4" destOrd="0" presId="urn:microsoft.com/office/officeart/2005/8/layout/default#1"/>
    <dgm:cxn modelId="{8D8F6D78-D449-482E-B9E5-8CA2B3356B32}" type="presParOf" srcId="{FAABA4AB-B70F-4DB2-89D4-9818423D06FB}" destId="{C7FA1368-A604-44E9-996C-E713CD904246}" srcOrd="5" destOrd="0" presId="urn:microsoft.com/office/officeart/2005/8/layout/default#1"/>
    <dgm:cxn modelId="{7D146792-839A-408C-AC21-4BC4A5536389}" type="presParOf" srcId="{FAABA4AB-B70F-4DB2-89D4-9818423D06FB}" destId="{CDB81E55-4B70-48ED-90A0-DCE9BB206539}" srcOrd="6" destOrd="0" presId="urn:microsoft.com/office/officeart/2005/8/layout/default#1"/>
    <dgm:cxn modelId="{301A8272-8F14-4173-B51D-5142808365E4}" type="presParOf" srcId="{FAABA4AB-B70F-4DB2-89D4-9818423D06FB}" destId="{831CE0D2-51EA-462E-BF95-ADA37B9FCE68}" srcOrd="7" destOrd="0" presId="urn:microsoft.com/office/officeart/2005/8/layout/default#1"/>
    <dgm:cxn modelId="{21B59EF0-5F7F-4FEC-B217-355303B43541}" type="presParOf" srcId="{FAABA4AB-B70F-4DB2-89D4-9818423D06FB}" destId="{D14A095E-291E-48D7-80D3-2FF0C9383944}" srcOrd="8" destOrd="0" presId="urn:microsoft.com/office/officeart/2005/8/layout/default#1"/>
    <dgm:cxn modelId="{F358CFEF-93ED-465A-B844-039F53E93123}" type="presParOf" srcId="{FAABA4AB-B70F-4DB2-89D4-9818423D06FB}" destId="{B7861DFA-0A8C-424C-A45D-17CD524F1023}" srcOrd="9" destOrd="0" presId="urn:microsoft.com/office/officeart/2005/8/layout/default#1"/>
    <dgm:cxn modelId="{4D8A0D0F-FD34-4B06-B02F-6B68E9BCE27E}" type="presParOf" srcId="{FAABA4AB-B70F-4DB2-89D4-9818423D06FB}" destId="{734F6C96-CBE0-410E-906B-DC7D9FD10B23}" srcOrd="10" destOrd="0" presId="urn:microsoft.com/office/officeart/2005/8/layout/default#1"/>
    <dgm:cxn modelId="{ECF5AAA0-8FE0-4C57-A492-196BDD88641B}" type="presParOf" srcId="{FAABA4AB-B70F-4DB2-89D4-9818423D06FB}" destId="{5A9FB8C1-87D8-4BD2-9C37-3F7068733FA0}" srcOrd="11" destOrd="0" presId="urn:microsoft.com/office/officeart/2005/8/layout/default#1"/>
    <dgm:cxn modelId="{8C21337B-9F6E-4EFA-8D1A-80492A0D4867}" type="presParOf" srcId="{FAABA4AB-B70F-4DB2-89D4-9818423D06FB}" destId="{FE7A20F9-3D95-4F53-B6F0-93042EA36A1C}" srcOrd="12" destOrd="0" presId="urn:microsoft.com/office/officeart/2005/8/layout/default#1"/>
    <dgm:cxn modelId="{0DD3DD53-5DA4-4B12-893B-EAEB6030A2CA}" type="presParOf" srcId="{FAABA4AB-B70F-4DB2-89D4-9818423D06FB}" destId="{3766AB84-E6D6-4166-A77D-53BB3085911F}" srcOrd="13" destOrd="0" presId="urn:microsoft.com/office/officeart/2005/8/layout/default#1"/>
    <dgm:cxn modelId="{0D7F94C6-EA23-49D5-AEF2-227560731781}" type="presParOf" srcId="{FAABA4AB-B70F-4DB2-89D4-9818423D06FB}" destId="{8664A5D4-8183-45CB-A52A-D6C3CF72D89D}" srcOrd="14" destOrd="0" presId="urn:microsoft.com/office/officeart/2005/8/layout/default#1"/>
    <dgm:cxn modelId="{33717E73-8A95-47A6-B10F-424332E2B7AA}" type="presParOf" srcId="{FAABA4AB-B70F-4DB2-89D4-9818423D06FB}" destId="{0590336B-94F4-4441-A935-2B63F92D2444}" srcOrd="15" destOrd="0" presId="urn:microsoft.com/office/officeart/2005/8/layout/default#1"/>
    <dgm:cxn modelId="{66F92231-D939-443E-91C1-31AC8AE055FE}" type="presParOf" srcId="{FAABA4AB-B70F-4DB2-89D4-9818423D06FB}" destId="{CF66126E-BA65-47CA-9411-20D947FD72D3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2311F-DF34-4D13-A7A3-22D3A8A46B2F}">
      <dsp:nvSpPr>
        <dsp:cNvPr id="0" name=""/>
        <dsp:cNvSpPr/>
      </dsp:nvSpPr>
      <dsp:spPr>
        <a:xfrm>
          <a:off x="975540" y="0"/>
          <a:ext cx="2705021" cy="1623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Фестивали  «Хоккей в школе», «Всей семьей на стадион»,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«Мой  друг - хоккей»</a:t>
          </a:r>
          <a:endParaRPr lang="ru-RU" sz="1400" kern="1200" dirty="0"/>
        </a:p>
      </dsp:txBody>
      <dsp:txXfrm>
        <a:off x="975540" y="0"/>
        <a:ext cx="2705021" cy="1623012"/>
      </dsp:txXfrm>
    </dsp:sp>
    <dsp:sp modelId="{87DD628E-45E6-49AE-A598-88542363C45F}">
      <dsp:nvSpPr>
        <dsp:cNvPr id="0" name=""/>
        <dsp:cNvSpPr/>
      </dsp:nvSpPr>
      <dsp:spPr>
        <a:xfrm>
          <a:off x="3974300" y="4312"/>
          <a:ext cx="2705021" cy="1623012"/>
        </a:xfrm>
        <a:prstGeom prst="rect">
          <a:avLst/>
        </a:prstGeom>
        <a:solidFill>
          <a:schemeClr val="accent5">
            <a:hueOff val="751338"/>
            <a:satOff val="-3297"/>
            <a:lumOff val="98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Спортивные праздники, приуроченные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к знаменательным  </a:t>
          </a:r>
          <a:br>
            <a:rPr lang="ru-RU" sz="1400" b="1" kern="1200"/>
          </a:br>
          <a:r>
            <a:rPr lang="ru-RU" sz="1400" b="1" kern="1200"/>
            <a:t>хоккейным датам</a:t>
          </a:r>
          <a:endParaRPr lang="ru-RU" sz="1400" kern="1200" dirty="0"/>
        </a:p>
      </dsp:txBody>
      <dsp:txXfrm>
        <a:off x="3974300" y="4312"/>
        <a:ext cx="2705021" cy="1623012"/>
      </dsp:txXfrm>
    </dsp:sp>
    <dsp:sp modelId="{74F79913-53D2-4DF3-93A4-9202FCAAEBEF}">
      <dsp:nvSpPr>
        <dsp:cNvPr id="0" name=""/>
        <dsp:cNvSpPr/>
      </dsp:nvSpPr>
      <dsp:spPr>
        <a:xfrm>
          <a:off x="6949823" y="4312"/>
          <a:ext cx="2705021" cy="1623012"/>
        </a:xfrm>
        <a:prstGeom prst="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Образовательные программы, конкурсы,  акции,  викторины,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флэш-мобы, выставки, тематические недели</a:t>
          </a:r>
          <a:endParaRPr lang="ru-RU" sz="1400" kern="1200" dirty="0"/>
        </a:p>
      </dsp:txBody>
      <dsp:txXfrm>
        <a:off x="6949823" y="4312"/>
        <a:ext cx="2705021" cy="1623012"/>
      </dsp:txXfrm>
    </dsp:sp>
    <dsp:sp modelId="{CDB81E55-4B70-48ED-90A0-DCE9BB206539}">
      <dsp:nvSpPr>
        <dsp:cNvPr id="0" name=""/>
        <dsp:cNvSpPr/>
      </dsp:nvSpPr>
      <dsp:spPr>
        <a:xfrm>
          <a:off x="998777" y="1897827"/>
          <a:ext cx="2705021" cy="1623012"/>
        </a:xfrm>
        <a:prstGeom prst="rect">
          <a:avLst/>
        </a:prstGeom>
        <a:solidFill>
          <a:schemeClr val="accent5">
            <a:hueOff val="2254013"/>
            <a:satOff val="-9892"/>
            <a:lumOff val="29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Проведение  конференций, мастер-классов, совещаний, </a:t>
          </a:r>
          <a:r>
            <a:rPr lang="ru-RU" sz="1400" kern="1200" dirty="0"/>
            <a:t> </a:t>
          </a:r>
          <a:r>
            <a:rPr lang="ru-RU" sz="1400" b="1" kern="1200" dirty="0"/>
            <a:t>вебинаров, КПК, телемостов, форумов</a:t>
          </a:r>
          <a:endParaRPr lang="ru-RU" sz="1400" kern="1200" dirty="0"/>
        </a:p>
      </dsp:txBody>
      <dsp:txXfrm>
        <a:off x="998777" y="1897827"/>
        <a:ext cx="2705021" cy="1623012"/>
      </dsp:txXfrm>
    </dsp:sp>
    <dsp:sp modelId="{D14A095E-291E-48D7-80D3-2FF0C9383944}">
      <dsp:nvSpPr>
        <dsp:cNvPr id="0" name=""/>
        <dsp:cNvSpPr/>
      </dsp:nvSpPr>
      <dsp:spPr>
        <a:xfrm>
          <a:off x="3974300" y="1897827"/>
          <a:ext cx="2705021" cy="1623012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Организация ШСК на основе хоккея, секций по хоккею</a:t>
          </a:r>
          <a:endParaRPr lang="ru-RU" sz="1400" b="1" kern="1200" dirty="0"/>
        </a:p>
      </dsp:txBody>
      <dsp:txXfrm>
        <a:off x="3974300" y="1897827"/>
        <a:ext cx="2705021" cy="1623012"/>
      </dsp:txXfrm>
    </dsp:sp>
    <dsp:sp modelId="{734F6C96-CBE0-410E-906B-DC7D9FD10B23}">
      <dsp:nvSpPr>
        <dsp:cNvPr id="0" name=""/>
        <dsp:cNvSpPr/>
      </dsp:nvSpPr>
      <dsp:spPr>
        <a:xfrm>
          <a:off x="6949823" y="1897827"/>
          <a:ext cx="2705021" cy="1623012"/>
        </a:xfrm>
        <a:prstGeom prst="rect">
          <a:avLst/>
        </a:prstGeom>
        <a:solidFill>
          <a:schemeClr val="accent5">
            <a:hueOff val="3756689"/>
            <a:satOff val="-16488"/>
            <a:lumOff val="49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Мероприятия  </a:t>
          </a: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 </a:t>
          </a:r>
          <a:r>
            <a:rPr lang="ru-RU" sz="1400" b="1" kern="1200" dirty="0"/>
            <a:t>приглашением спортсменов,  ветеранов спорта, представителей  федераций </a:t>
          </a:r>
        </a:p>
      </dsp:txBody>
      <dsp:txXfrm>
        <a:off x="6949823" y="1897827"/>
        <a:ext cx="2705021" cy="1623012"/>
      </dsp:txXfrm>
    </dsp:sp>
    <dsp:sp modelId="{FE7A20F9-3D95-4F53-B6F0-93042EA36A1C}">
      <dsp:nvSpPr>
        <dsp:cNvPr id="0" name=""/>
        <dsp:cNvSpPr/>
      </dsp:nvSpPr>
      <dsp:spPr>
        <a:xfrm>
          <a:off x="998777" y="3791341"/>
          <a:ext cx="2705021" cy="1623012"/>
        </a:xfrm>
        <a:prstGeom prst="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Физкультурно-спортивные лагерные кампании </a:t>
          </a:r>
          <a:br>
            <a:rPr lang="ru-RU" sz="1400" b="1" kern="1200" dirty="0"/>
          </a:br>
          <a:r>
            <a:rPr lang="ru-RU" sz="1400" b="1" kern="1200" dirty="0" smtClean="0"/>
            <a:t>для </a:t>
          </a:r>
          <a:r>
            <a:rPr lang="ru-RU" sz="1400" b="1" kern="1200" dirty="0"/>
            <a:t>непрерывного освоения обучающимися образовательных программ </a:t>
          </a:r>
          <a:br>
            <a:rPr lang="ru-RU" sz="1400" b="1" kern="1200" dirty="0"/>
          </a:br>
          <a:r>
            <a:rPr lang="ru-RU" sz="1400" b="1" kern="1200" dirty="0" smtClean="0"/>
            <a:t>по хоккею</a:t>
          </a:r>
          <a:endParaRPr lang="ru-RU" sz="1400" b="1" kern="1200" dirty="0"/>
        </a:p>
      </dsp:txBody>
      <dsp:txXfrm>
        <a:off x="998777" y="3791341"/>
        <a:ext cx="2705021" cy="1623012"/>
      </dsp:txXfrm>
    </dsp:sp>
    <dsp:sp modelId="{8664A5D4-8183-45CB-A52A-D6C3CF72D89D}">
      <dsp:nvSpPr>
        <dsp:cNvPr id="0" name=""/>
        <dsp:cNvSpPr/>
      </dsp:nvSpPr>
      <dsp:spPr>
        <a:xfrm>
          <a:off x="3974300" y="3791341"/>
          <a:ext cx="2705021" cy="1623012"/>
        </a:xfrm>
        <a:prstGeom prst="rect">
          <a:avLst/>
        </a:prstGeom>
        <a:solidFill>
          <a:schemeClr val="accent5">
            <a:hueOff val="5259365"/>
            <a:satOff val="-23082"/>
            <a:lumOff val="686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Спортивно-массовые </a:t>
          </a:r>
          <a:r>
            <a:rPr lang="ru-RU" sz="1400" b="1" kern="1200" dirty="0" smtClean="0"/>
            <a:t>мероприятия по хоккею </a:t>
          </a:r>
          <a:r>
            <a:rPr lang="ru-RU" sz="1400" b="1" kern="1200" dirty="0"/>
            <a:t>всероссийского и международного уровней для общеобразовательных организаций </a:t>
          </a:r>
          <a:endParaRPr lang="ru-RU" sz="1400" kern="1200" dirty="0"/>
        </a:p>
      </dsp:txBody>
      <dsp:txXfrm>
        <a:off x="3974300" y="3791341"/>
        <a:ext cx="2705021" cy="1623012"/>
      </dsp:txXfrm>
    </dsp:sp>
    <dsp:sp modelId="{CF66126E-BA65-47CA-9411-20D947FD72D3}">
      <dsp:nvSpPr>
        <dsp:cNvPr id="0" name=""/>
        <dsp:cNvSpPr/>
      </dsp:nvSpPr>
      <dsp:spPr>
        <a:xfrm>
          <a:off x="6949823" y="3791341"/>
          <a:ext cx="2705021" cy="1623012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Международное сотрудничество в сфере  образовательных проектов и программ по хоккею, реализуемых в системах образования других стран</a:t>
          </a:r>
          <a:endParaRPr lang="ru-RU" sz="1400" b="1" kern="1200" dirty="0"/>
        </a:p>
      </dsp:txBody>
      <dsp:txXfrm>
        <a:off x="6949823" y="3791341"/>
        <a:ext cx="2705021" cy="162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9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1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8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5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38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3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88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2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0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0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7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9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9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A96096-2663-4854-8C94-7AF47D9795A7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86BB75-23F7-44A1-B800-2F559E39D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2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www.xvysledky.cz/img2/6fe5e090-4013-11e4-95b9-4d6ebf97cb6e_Khl_logo.png">
            <a:extLst>
              <a:ext uri="{FF2B5EF4-FFF2-40B4-BE49-F238E27FC236}">
                <a16:creationId xmlns:a16="http://schemas.microsoft.com/office/drawing/2014/main" id="{5DAD9BBD-C7BD-428A-9628-0D1577B208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6" y="323636"/>
            <a:ext cx="1010453" cy="99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abali.ru/wp-content/uploads/2016/07/logotip_federacii_xokkeya_rossii.png">
            <a:extLst>
              <a:ext uri="{FF2B5EF4-FFF2-40B4-BE49-F238E27FC236}">
                <a16:creationId xmlns:a16="http://schemas.microsoft.com/office/drawing/2014/main" id="{AFFD92BA-2254-4832-97BA-00E7149426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60" y="199905"/>
            <a:ext cx="1052851" cy="106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1F6083-A48F-4E53-A235-9F7EBA000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63" y="143256"/>
            <a:ext cx="987353" cy="1144075"/>
          </a:xfrm>
          <a:prstGeom prst="rect">
            <a:avLst/>
          </a:prstGeom>
        </p:spPr>
      </p:pic>
      <p:pic>
        <p:nvPicPr>
          <p:cNvPr id="17" name="Picture 3" descr="ЛОГО 1">
            <a:extLst>
              <a:ext uri="{FF2B5EF4-FFF2-40B4-BE49-F238E27FC236}">
                <a16:creationId xmlns:a16="http://schemas.microsoft.com/office/drawing/2014/main" id="{9DD53E44-CF8C-448E-A847-CFE456A75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45" y="323636"/>
            <a:ext cx="696414" cy="8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AB855B-D0DE-4B23-A66A-62139E62967B}"/>
              </a:ext>
            </a:extLst>
          </p:cNvPr>
          <p:cNvSpPr txBox="1"/>
          <p:nvPr/>
        </p:nvSpPr>
        <p:spPr>
          <a:xfrm>
            <a:off x="843412" y="2226310"/>
            <a:ext cx="10540283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3200" b="1" dirty="0">
                <a:solidFill>
                  <a:srgbClr val="002060"/>
                </a:solidFill>
              </a:rPr>
              <a:t>О реализации Модуля «Хоккей»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>
                <a:solidFill>
                  <a:srgbClr val="002060"/>
                </a:solidFill>
              </a:rPr>
              <a:t>общеобразовательных организациях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1411" y="54918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Анисимова Марина Вячеславовна, руководитель Федерального ресурсного центра развития дополнительного образования физкультурно-спортивной направленности  ФГБУ «ФЦОМОФВ»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6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319B92-856B-45AC-A277-F9241D9FB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44" y="137302"/>
            <a:ext cx="8001000" cy="51327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ТРАДИЦИИ И ФИЛОСОФИЯ ХОККЕЯ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C32B577-2C85-4FB2-87AC-87C691478B91}"/>
              </a:ext>
            </a:extLst>
          </p:cNvPr>
          <p:cNvSpPr/>
          <p:nvPr/>
        </p:nvSpPr>
        <p:spPr>
          <a:xfrm>
            <a:off x="3047091" y="769792"/>
            <a:ext cx="2665935" cy="15534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ХОККЕЙ - это </a:t>
            </a:r>
            <a:r>
              <a:rPr lang="ru-RU" sz="1400" dirty="0">
                <a:solidFill>
                  <a:schemeClr val="tx1"/>
                </a:solidFill>
              </a:rPr>
              <a:t>система воспитания, способствующая развитию морально-волевых качеств человека, патриотизма и гражданственности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F696307-094F-48C2-AD3E-479750907A30}"/>
              </a:ext>
            </a:extLst>
          </p:cNvPr>
          <p:cNvSpPr/>
          <p:nvPr/>
        </p:nvSpPr>
        <p:spPr>
          <a:xfrm>
            <a:off x="9241766" y="794946"/>
            <a:ext cx="2736874" cy="16008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ХОККЕЙ тесно связан с историей страны, историей побед. ХОККЕЙ – живой символ преемственности поколений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AE3116D-DCCB-4667-9F74-4ECE9032485E}"/>
              </a:ext>
            </a:extLst>
          </p:cNvPr>
          <p:cNvSpPr/>
          <p:nvPr/>
        </p:nvSpPr>
        <p:spPr>
          <a:xfrm>
            <a:off x="6314559" y="2707575"/>
            <a:ext cx="2698879" cy="15880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ХОККЕЙ – эффективное средство укрепления здоровья, формирования привычки ЗОЖ, правомерного поведения в социуме</a:t>
            </a:r>
            <a:endParaRPr lang="ru-RU" sz="14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5AECADF-7EA2-45CC-992D-59CD8B74B987}"/>
              </a:ext>
            </a:extLst>
          </p:cNvPr>
          <p:cNvSpPr/>
          <p:nvPr/>
        </p:nvSpPr>
        <p:spPr>
          <a:xfrm>
            <a:off x="232760" y="2671626"/>
            <a:ext cx="2676696" cy="15844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ХОККЕЙ – эффективное средство физического и интеллектуального развития, становления личностного и профессионального самоопределения</a:t>
            </a:r>
            <a:endParaRPr lang="ru-RU" sz="14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3795B82-1017-45C1-9C21-A37EEA7B9119}"/>
              </a:ext>
            </a:extLst>
          </p:cNvPr>
          <p:cNvSpPr/>
          <p:nvPr/>
        </p:nvSpPr>
        <p:spPr>
          <a:xfrm>
            <a:off x="3277665" y="4775487"/>
            <a:ext cx="2770438" cy="13177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ХОККЕЙ формирует социальную опору общества, людей, способных постоять за себя, за своих близких,  за Родину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135EA4-3CDC-4787-8998-0E67AB860ADE}"/>
              </a:ext>
            </a:extLst>
          </p:cNvPr>
          <p:cNvSpPr/>
          <p:nvPr/>
        </p:nvSpPr>
        <p:spPr>
          <a:xfrm>
            <a:off x="9217626" y="4752001"/>
            <a:ext cx="2707027" cy="13756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ХОККЕЙ –средство выявления, поддержки и сопровождения одаренных детей</a:t>
            </a:r>
            <a:endParaRPr lang="ru-RU" sz="1400" dirty="0"/>
          </a:p>
        </p:txBody>
      </p:sp>
      <p:pic>
        <p:nvPicPr>
          <p:cNvPr id="1028" name="Picture 4" descr="C:\Users\Марина\Desktop\ХОККЕЙ ФУМО\фото хоккей\с деть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56" y="686505"/>
            <a:ext cx="2676700" cy="1719989"/>
          </a:xfrm>
          <a:prstGeom prst="rect">
            <a:avLst/>
          </a:prstGeom>
          <a:noFill/>
        </p:spPr>
      </p:pic>
      <p:pic>
        <p:nvPicPr>
          <p:cNvPr id="1029" name="Picture 5" descr="C:\Users\Марина\Desktop\ХОККЕЙ ФУМО\Новая папка\хоккей-для-детей-в-москве-1024x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049" y="4555375"/>
            <a:ext cx="2548071" cy="1774816"/>
          </a:xfrm>
          <a:prstGeom prst="rect">
            <a:avLst/>
          </a:prstGeom>
          <a:noFill/>
        </p:spPr>
      </p:pic>
      <p:pic>
        <p:nvPicPr>
          <p:cNvPr id="15" name="Рисунок 14" descr="https://i.pinimg.com/originals/7a/0f/be/7a0fbec76af9ec5537ac463ffeb4a0e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31" y="2650775"/>
            <a:ext cx="2560320" cy="182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kazanfirst.ru/storage/post/February2018/QtLfWNRBrgx1p5bH2cQ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33" y="2707575"/>
            <a:ext cx="2526866" cy="164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mg.gazeta.ru/files3/961/10642961/upload-RIAN_00058159.HR.ru-pic4_zoom-1500x1500-7366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" y="4588624"/>
            <a:ext cx="2698663" cy="172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https://storage.ice-hockey-stat.com/ice-hockey-stat/3645_e17cdc111c1e271337ae432cb3d2db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7534" y="709330"/>
            <a:ext cx="3275216" cy="1811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7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BB64F02-AE46-436A-A1B2-32BC7583C8AB}"/>
              </a:ext>
            </a:extLst>
          </p:cNvPr>
          <p:cNvSpPr/>
          <p:nvPr/>
        </p:nvSpPr>
        <p:spPr>
          <a:xfrm>
            <a:off x="705795" y="2044850"/>
            <a:ext cx="3314506" cy="453065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5D373B-46DF-4FDD-A1EC-53875FF9CF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66787" y="814162"/>
            <a:ext cx="10448924" cy="79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CB0718-8A8B-413C-B926-0869DFAD34AD}"/>
              </a:ext>
            </a:extLst>
          </p:cNvPr>
          <p:cNvSpPr/>
          <p:nvPr/>
        </p:nvSpPr>
        <p:spPr>
          <a:xfrm>
            <a:off x="1066799" y="133777"/>
            <a:ext cx="10248900" cy="7143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ПОЛИТИКА В ОБРАЗОВАНИИ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248E7C-F583-4F2E-9D42-995D53C80F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485" y="2943"/>
            <a:ext cx="2435574" cy="1869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EDCF0D-1893-4348-B2AD-97A2186FBD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0" t="17007" r="25995" b="11292"/>
          <a:stretch/>
        </p:blipFill>
        <p:spPr>
          <a:xfrm>
            <a:off x="4448764" y="1456047"/>
            <a:ext cx="7667035" cy="44031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2060"/>
            </a:solidFill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AA2E75E-1FE2-4EB2-83A5-34D2132B2B00}"/>
              </a:ext>
            </a:extLst>
          </p:cNvPr>
          <p:cNvSpPr/>
          <p:nvPr/>
        </p:nvSpPr>
        <p:spPr>
          <a:xfrm>
            <a:off x="928408" y="2208373"/>
            <a:ext cx="2867025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ПЕРЕЧЕНЬ ПОРУЧЕНИЙ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 итогам заседания Совета по развитию физической культуры и спорта, состоявшегося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</a:rPr>
              <a:t>22 апреля 2016 года</a:t>
            </a:r>
          </a:p>
          <a:p>
            <a:pPr algn="ctr"/>
            <a:endParaRPr lang="ru-RU" sz="1100" b="1" dirty="0">
              <a:solidFill>
                <a:srgbClr val="002060"/>
              </a:solidFill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</a:rPr>
              <a:t>о</a:t>
            </a:r>
            <a:r>
              <a:rPr lang="ru-RU" sz="1100" b="1" dirty="0" smtClean="0">
                <a:solidFill>
                  <a:srgbClr val="002060"/>
                </a:solidFill>
              </a:rPr>
              <a:t>т </a:t>
            </a:r>
            <a:r>
              <a:rPr lang="ru-RU" sz="1100" b="1" dirty="0">
                <a:solidFill>
                  <a:srgbClr val="002060"/>
                </a:solidFill>
              </a:rPr>
              <a:t>11 мая </a:t>
            </a:r>
            <a:r>
              <a:rPr lang="ru-RU" sz="1100" b="1" dirty="0" smtClean="0">
                <a:solidFill>
                  <a:srgbClr val="002060"/>
                </a:solidFill>
              </a:rPr>
              <a:t>2016 </a:t>
            </a:r>
            <a:r>
              <a:rPr lang="ru-RU" sz="1100" b="1" dirty="0">
                <a:solidFill>
                  <a:srgbClr val="002060"/>
                </a:solidFill>
              </a:rPr>
              <a:t>года № ПР-905</a:t>
            </a:r>
          </a:p>
          <a:p>
            <a:pPr algn="ctr"/>
            <a:endParaRPr lang="ru-RU" sz="1100" b="1" dirty="0">
              <a:solidFill>
                <a:srgbClr val="002060"/>
              </a:solidFill>
            </a:endParaRPr>
          </a:p>
          <a:p>
            <a:pPr algn="just"/>
            <a:r>
              <a:rPr lang="ru-RU" sz="1100" b="1" dirty="0">
                <a:solidFill>
                  <a:srgbClr val="002060"/>
                </a:solidFill>
              </a:rPr>
              <a:t>1.Правительству Российской Федерации:</a:t>
            </a:r>
          </a:p>
          <a:p>
            <a:pPr algn="just"/>
            <a:endParaRPr lang="ru-RU" sz="1100" b="1" dirty="0">
              <a:solidFill>
                <a:srgbClr val="002060"/>
              </a:solidFill>
            </a:endParaRPr>
          </a:p>
          <a:p>
            <a:pPr algn="just"/>
            <a:r>
              <a:rPr lang="ru-RU" sz="1100" b="1" dirty="0">
                <a:solidFill>
                  <a:srgbClr val="002060"/>
                </a:solidFill>
              </a:rPr>
              <a:t>б) Разработать и утвердить подпрограмму «Развитие хоккея в Российской Федерации на 2018-2020 годы» Федеральной целевой программы «Развитие физической культуры и спорта в Российской Федерации на 2016-2020 годы», предусмотрев, в том числе создание центров развития хоккея в федеральных округах.</a:t>
            </a:r>
          </a:p>
          <a:p>
            <a:pPr algn="just"/>
            <a:endParaRPr lang="ru-RU" sz="1100" b="1" dirty="0">
              <a:solidFill>
                <a:srgbClr val="002060"/>
              </a:solidFill>
            </a:endParaRPr>
          </a:p>
          <a:p>
            <a:pPr algn="just"/>
            <a:r>
              <a:rPr lang="ru-RU" sz="1100" b="1" dirty="0">
                <a:solidFill>
                  <a:srgbClr val="002060"/>
                </a:solidFill>
              </a:rPr>
              <a:t>Срок – 20 декабря 2016 года</a:t>
            </a:r>
          </a:p>
          <a:p>
            <a:pPr algn="just"/>
            <a:r>
              <a:rPr lang="ru-RU" sz="1100" b="1" dirty="0">
                <a:solidFill>
                  <a:srgbClr val="002060"/>
                </a:solidFill>
              </a:rPr>
              <a:t>Ответственный: Медведев Д.А.</a:t>
            </a:r>
          </a:p>
        </p:txBody>
      </p:sp>
      <p:graphicFrame>
        <p:nvGraphicFramePr>
          <p:cNvPr id="32" name="Таблица 32">
            <a:extLst>
              <a:ext uri="{FF2B5EF4-FFF2-40B4-BE49-F238E27FC236}">
                <a16:creationId xmlns:a16="http://schemas.microsoft.com/office/drawing/2014/main" id="{BBC4A2B5-A7D6-4A86-A3A9-AED7EDA54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36601"/>
              </p:ext>
            </p:extLst>
          </p:nvPr>
        </p:nvGraphicFramePr>
        <p:xfrm>
          <a:off x="4411253" y="3779082"/>
          <a:ext cx="7704546" cy="29451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4957">
                  <a:extLst>
                    <a:ext uri="{9D8B030D-6E8A-4147-A177-3AD203B41FA5}">
                      <a16:colId xmlns:a16="http://schemas.microsoft.com/office/drawing/2014/main" val="3599476834"/>
                    </a:ext>
                  </a:extLst>
                </a:gridCol>
                <a:gridCol w="2381542">
                  <a:extLst>
                    <a:ext uri="{9D8B030D-6E8A-4147-A177-3AD203B41FA5}">
                      <a16:colId xmlns:a16="http://schemas.microsoft.com/office/drawing/2014/main" val="2524899305"/>
                    </a:ext>
                  </a:extLst>
                </a:gridCol>
                <a:gridCol w="1491923">
                  <a:extLst>
                    <a:ext uri="{9D8B030D-6E8A-4147-A177-3AD203B41FA5}">
                      <a16:colId xmlns:a16="http://schemas.microsoft.com/office/drawing/2014/main" val="144012104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563678043"/>
                    </a:ext>
                  </a:extLst>
                </a:gridCol>
                <a:gridCol w="2238374">
                  <a:extLst>
                    <a:ext uri="{9D8B030D-6E8A-4147-A177-3AD203B41FA5}">
                      <a16:colId xmlns:a16="http://schemas.microsoft.com/office/drawing/2014/main" val="2369140308"/>
                    </a:ext>
                  </a:extLst>
                </a:gridCol>
              </a:tblGrid>
              <a:tr h="1303411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Разработка и экспертиза модуля «хоккей» примерной рабочей программы учебного предмета «Физическая культура» для общеобразовательных организаций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Минобрнауки России, Минспорт России, федерация хоккея России, ООО «Континентальная хоккейная лига»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II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 квартал 2019 г.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Модуль «хоккей» примерной рабочей программы учебного предмета «Физическая культура» для общеобразовательных организаций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30391"/>
                  </a:ext>
                </a:extLst>
              </a:tr>
              <a:tr h="1641730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Включение модуля «хоккей» примерной рабочей программы учебного предмета «Физическая культура» в реестр примерных основных общеобразовательных программ. Информирование органов исполнительной власти субъектов РФ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Минобрнауки России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</a:rPr>
                        <a:t>III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 квартал 2019 г.</a:t>
                      </a:r>
                    </a:p>
                    <a:p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</a:rPr>
                        <a:t>Модуль размещен в реестре примерных основных общеобразовательных программ. Информационное письмо в субъекты РФ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78864"/>
                  </a:ext>
                </a:extLst>
              </a:tr>
            </a:tbl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76F38A5-DFA5-42BC-B609-665950EFE429}"/>
              </a:ext>
            </a:extLst>
          </p:cNvPr>
          <p:cNvSpPr/>
          <p:nvPr/>
        </p:nvSpPr>
        <p:spPr>
          <a:xfrm>
            <a:off x="4886325" y="758051"/>
            <a:ext cx="8620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Государственный  Совет </a:t>
            </a:r>
            <a:r>
              <a:rPr lang="ru-RU" sz="1600" b="1" dirty="0" smtClean="0">
                <a:solidFill>
                  <a:srgbClr val="C00000"/>
                </a:solidFill>
              </a:rPr>
              <a:t> по развитию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физической культуры и спорта, 22 </a:t>
            </a:r>
            <a:r>
              <a:rPr lang="ru-RU" sz="1600" b="1" dirty="0">
                <a:solidFill>
                  <a:srgbClr val="C00000"/>
                </a:solidFill>
              </a:rPr>
              <a:t>апреля 2016 г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7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9EA036C-5A38-419B-B3C2-BA5F203698B6}"/>
              </a:ext>
            </a:extLst>
          </p:cNvPr>
          <p:cNvSpPr txBox="1">
            <a:spLocks/>
          </p:cNvSpPr>
          <p:nvPr/>
        </p:nvSpPr>
        <p:spPr>
          <a:xfrm rot="10800000" flipV="1">
            <a:off x="1459284" y="-249094"/>
            <a:ext cx="8528799" cy="7246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ЗАДАЧИ МОДУЛЯ «ХОККЕЙ»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03999" y="1664844"/>
            <a:ext cx="9741571" cy="5092790"/>
            <a:chOff x="789795" y="2207173"/>
            <a:chExt cx="9741571" cy="441910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89795" y="2625659"/>
              <a:ext cx="9741571" cy="378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276873" y="2207173"/>
              <a:ext cx="8766242" cy="639885"/>
            </a:xfrm>
            <a:custGeom>
              <a:avLst/>
              <a:gdLst>
                <a:gd name="connsiteX0" fmla="*/ 0 w 8078041"/>
                <a:gd name="connsiteY0" fmla="*/ 106650 h 639885"/>
                <a:gd name="connsiteX1" fmla="*/ 106650 w 8078041"/>
                <a:gd name="connsiteY1" fmla="*/ 0 h 639885"/>
                <a:gd name="connsiteX2" fmla="*/ 7971391 w 8078041"/>
                <a:gd name="connsiteY2" fmla="*/ 0 h 639885"/>
                <a:gd name="connsiteX3" fmla="*/ 8078041 w 8078041"/>
                <a:gd name="connsiteY3" fmla="*/ 106650 h 639885"/>
                <a:gd name="connsiteX4" fmla="*/ 8078041 w 8078041"/>
                <a:gd name="connsiteY4" fmla="*/ 533235 h 639885"/>
                <a:gd name="connsiteX5" fmla="*/ 7971391 w 8078041"/>
                <a:gd name="connsiteY5" fmla="*/ 639885 h 639885"/>
                <a:gd name="connsiteX6" fmla="*/ 106650 w 8078041"/>
                <a:gd name="connsiteY6" fmla="*/ 639885 h 639885"/>
                <a:gd name="connsiteX7" fmla="*/ 0 w 8078041"/>
                <a:gd name="connsiteY7" fmla="*/ 533235 h 639885"/>
                <a:gd name="connsiteX8" fmla="*/ 0 w 8078041"/>
                <a:gd name="connsiteY8" fmla="*/ 106650 h 63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8041" h="639885">
                  <a:moveTo>
                    <a:pt x="0" y="106650"/>
                  </a:moveTo>
                  <a:cubicBezTo>
                    <a:pt x="0" y="47749"/>
                    <a:pt x="47749" y="0"/>
                    <a:pt x="106650" y="0"/>
                  </a:cubicBezTo>
                  <a:lnTo>
                    <a:pt x="7971391" y="0"/>
                  </a:lnTo>
                  <a:cubicBezTo>
                    <a:pt x="8030292" y="0"/>
                    <a:pt x="8078041" y="47749"/>
                    <a:pt x="8078041" y="106650"/>
                  </a:cubicBezTo>
                  <a:lnTo>
                    <a:pt x="8078041" y="533235"/>
                  </a:lnTo>
                  <a:cubicBezTo>
                    <a:pt x="8078041" y="592136"/>
                    <a:pt x="8030292" y="639885"/>
                    <a:pt x="7971391" y="639885"/>
                  </a:cubicBezTo>
                  <a:lnTo>
                    <a:pt x="106650" y="639885"/>
                  </a:lnTo>
                  <a:cubicBezTo>
                    <a:pt x="47749" y="639885"/>
                    <a:pt x="0" y="592136"/>
                    <a:pt x="0" y="533235"/>
                  </a:cubicBezTo>
                  <a:lnTo>
                    <a:pt x="0" y="1066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983" tIns="31237" rIns="288983" bIns="31237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 - укрепление физического, психологического и социального здоровья обучающихся, развитие основных физических качеств и повышение функциональных возможностей их организма, обеспечение культуры безопасного поведения на занятиях по хоккею;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9795" y="3565053"/>
              <a:ext cx="9741571" cy="378000"/>
            </a:xfrm>
            <a:prstGeom prst="rect">
              <a:avLst/>
            </a:prstGeom>
          </p:spPr>
          <p:style>
            <a:lnRef idx="2">
              <a:schemeClr val="accent4">
                <a:hueOff val="-342853"/>
                <a:satOff val="2904"/>
                <a:lumOff val="-12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276873" y="3084659"/>
              <a:ext cx="8766242" cy="663416"/>
            </a:xfrm>
            <a:custGeom>
              <a:avLst/>
              <a:gdLst>
                <a:gd name="connsiteX0" fmla="*/ 0 w 8095703"/>
                <a:gd name="connsiteY0" fmla="*/ 110572 h 663416"/>
                <a:gd name="connsiteX1" fmla="*/ 110572 w 8095703"/>
                <a:gd name="connsiteY1" fmla="*/ 0 h 663416"/>
                <a:gd name="connsiteX2" fmla="*/ 7985131 w 8095703"/>
                <a:gd name="connsiteY2" fmla="*/ 0 h 663416"/>
                <a:gd name="connsiteX3" fmla="*/ 8095703 w 8095703"/>
                <a:gd name="connsiteY3" fmla="*/ 110572 h 663416"/>
                <a:gd name="connsiteX4" fmla="*/ 8095703 w 8095703"/>
                <a:gd name="connsiteY4" fmla="*/ 552844 h 663416"/>
                <a:gd name="connsiteX5" fmla="*/ 7985131 w 8095703"/>
                <a:gd name="connsiteY5" fmla="*/ 663416 h 663416"/>
                <a:gd name="connsiteX6" fmla="*/ 110572 w 8095703"/>
                <a:gd name="connsiteY6" fmla="*/ 663416 h 663416"/>
                <a:gd name="connsiteX7" fmla="*/ 0 w 8095703"/>
                <a:gd name="connsiteY7" fmla="*/ 552844 h 663416"/>
                <a:gd name="connsiteX8" fmla="*/ 0 w 8095703"/>
                <a:gd name="connsiteY8" fmla="*/ 110572 h 66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5703" h="663416">
                  <a:moveTo>
                    <a:pt x="0" y="110572"/>
                  </a:moveTo>
                  <a:cubicBezTo>
                    <a:pt x="0" y="49505"/>
                    <a:pt x="49505" y="0"/>
                    <a:pt x="110572" y="0"/>
                  </a:cubicBezTo>
                  <a:lnTo>
                    <a:pt x="7985131" y="0"/>
                  </a:lnTo>
                  <a:cubicBezTo>
                    <a:pt x="8046198" y="0"/>
                    <a:pt x="8095703" y="49505"/>
                    <a:pt x="8095703" y="110572"/>
                  </a:cubicBezTo>
                  <a:lnTo>
                    <a:pt x="8095703" y="552844"/>
                  </a:lnTo>
                  <a:cubicBezTo>
                    <a:pt x="8095703" y="613911"/>
                    <a:pt x="8046198" y="663416"/>
                    <a:pt x="7985131" y="663416"/>
                  </a:cubicBezTo>
                  <a:lnTo>
                    <a:pt x="110572" y="663416"/>
                  </a:lnTo>
                  <a:cubicBezTo>
                    <a:pt x="49505" y="663416"/>
                    <a:pt x="0" y="613911"/>
                    <a:pt x="0" y="552844"/>
                  </a:cubicBezTo>
                  <a:lnTo>
                    <a:pt x="0" y="1105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42853"/>
                <a:satOff val="2904"/>
                <a:lumOff val="-1255"/>
                <a:alphaOff val="0"/>
              </a:schemeClr>
            </a:fillRef>
            <a:effectRef idx="0">
              <a:schemeClr val="accent4">
                <a:hueOff val="-342853"/>
                <a:satOff val="2904"/>
                <a:lumOff val="-1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0131" tIns="32385" rIns="290131" bIns="32385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None/>
                <a:tabLst/>
                <a:defRPr/>
              </a:pPr>
              <a:r>
                <a:rPr lang="ru-RU" sz="1200" kern="1200" dirty="0" smtClean="0"/>
                <a:t>- формирование культуры движений, обогащение двигательного опыта физическими упражнениями с общеразвивающей и корригирующей направленностью, техническими действиями и приемами вида спорта «Хоккей»;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endParaRPr lang="ru-RU" sz="1200" kern="12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89795" y="4207076"/>
              <a:ext cx="9741571" cy="378000"/>
            </a:xfrm>
            <a:prstGeom prst="rect">
              <a:avLst/>
            </a:prstGeom>
          </p:spPr>
          <p:style>
            <a:lnRef idx="2">
              <a:schemeClr val="accent4">
                <a:hueOff val="-685707"/>
                <a:satOff val="5808"/>
                <a:lumOff val="-251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296775" y="3978064"/>
              <a:ext cx="8746340" cy="442800"/>
            </a:xfrm>
            <a:custGeom>
              <a:avLst/>
              <a:gdLst>
                <a:gd name="connsiteX0" fmla="*/ 0 w 8095226"/>
                <a:gd name="connsiteY0" fmla="*/ 73801 h 442800"/>
                <a:gd name="connsiteX1" fmla="*/ 73801 w 8095226"/>
                <a:gd name="connsiteY1" fmla="*/ 0 h 442800"/>
                <a:gd name="connsiteX2" fmla="*/ 8021425 w 8095226"/>
                <a:gd name="connsiteY2" fmla="*/ 0 h 442800"/>
                <a:gd name="connsiteX3" fmla="*/ 8095226 w 8095226"/>
                <a:gd name="connsiteY3" fmla="*/ 73801 h 442800"/>
                <a:gd name="connsiteX4" fmla="*/ 8095226 w 8095226"/>
                <a:gd name="connsiteY4" fmla="*/ 368999 h 442800"/>
                <a:gd name="connsiteX5" fmla="*/ 8021425 w 8095226"/>
                <a:gd name="connsiteY5" fmla="*/ 442800 h 442800"/>
                <a:gd name="connsiteX6" fmla="*/ 73801 w 8095226"/>
                <a:gd name="connsiteY6" fmla="*/ 442800 h 442800"/>
                <a:gd name="connsiteX7" fmla="*/ 0 w 8095226"/>
                <a:gd name="connsiteY7" fmla="*/ 368999 h 442800"/>
                <a:gd name="connsiteX8" fmla="*/ 0 w 8095226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5226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8021425" y="0"/>
                  </a:lnTo>
                  <a:cubicBezTo>
                    <a:pt x="8062184" y="0"/>
                    <a:pt x="8095226" y="33042"/>
                    <a:pt x="8095226" y="73801"/>
                  </a:cubicBezTo>
                  <a:lnTo>
                    <a:pt x="8095226" y="368999"/>
                  </a:lnTo>
                  <a:cubicBezTo>
                    <a:pt x="8095226" y="409758"/>
                    <a:pt x="8062184" y="442800"/>
                    <a:pt x="8021425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685707"/>
                <a:satOff val="5808"/>
                <a:lumOff val="-2510"/>
                <a:alphaOff val="0"/>
              </a:schemeClr>
            </a:fillRef>
            <a:effectRef idx="0">
              <a:schemeClr val="accent4">
                <a:hueOff val="-685707"/>
                <a:satOff val="5808"/>
                <a:lumOff val="-25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362" tIns="21616" rIns="279362" bIns="21616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ru-RU" sz="1200" kern="1200" dirty="0"/>
                <a:t>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89795" y="4933145"/>
              <a:ext cx="9741571" cy="378000"/>
            </a:xfrm>
            <a:prstGeom prst="rect">
              <a:avLst/>
            </a:prstGeom>
          </p:spPr>
          <p:style>
            <a:lnRef idx="2">
              <a:schemeClr val="accent4">
                <a:hueOff val="-1028560"/>
                <a:satOff val="8712"/>
                <a:lumOff val="-376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789795" y="5605934"/>
              <a:ext cx="9741571" cy="378000"/>
            </a:xfrm>
            <a:prstGeom prst="rect">
              <a:avLst/>
            </a:prstGeom>
          </p:spPr>
          <p:style>
            <a:lnRef idx="2">
              <a:schemeClr val="accent4">
                <a:hueOff val="-1371413"/>
                <a:satOff val="11616"/>
                <a:lumOff val="-501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789795" y="6248276"/>
              <a:ext cx="9741571" cy="378000"/>
            </a:xfrm>
            <a:prstGeom prst="rect">
              <a:avLst/>
            </a:prstGeom>
          </p:spPr>
          <p:style>
            <a:lnRef idx="2">
              <a:schemeClr val="accent4">
                <a:hueOff val="-1714266"/>
                <a:satOff val="14520"/>
                <a:lumOff val="-627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296775" y="4572875"/>
              <a:ext cx="8746341" cy="684182"/>
            </a:xfrm>
            <a:custGeom>
              <a:avLst/>
              <a:gdLst>
                <a:gd name="connsiteX0" fmla="*/ 0 w 8142414"/>
                <a:gd name="connsiteY0" fmla="*/ 73801 h 442800"/>
                <a:gd name="connsiteX1" fmla="*/ 73801 w 8142414"/>
                <a:gd name="connsiteY1" fmla="*/ 0 h 442800"/>
                <a:gd name="connsiteX2" fmla="*/ 8068613 w 8142414"/>
                <a:gd name="connsiteY2" fmla="*/ 0 h 442800"/>
                <a:gd name="connsiteX3" fmla="*/ 8142414 w 8142414"/>
                <a:gd name="connsiteY3" fmla="*/ 73801 h 442800"/>
                <a:gd name="connsiteX4" fmla="*/ 8142414 w 8142414"/>
                <a:gd name="connsiteY4" fmla="*/ 368999 h 442800"/>
                <a:gd name="connsiteX5" fmla="*/ 8068613 w 8142414"/>
                <a:gd name="connsiteY5" fmla="*/ 442800 h 442800"/>
                <a:gd name="connsiteX6" fmla="*/ 73801 w 8142414"/>
                <a:gd name="connsiteY6" fmla="*/ 442800 h 442800"/>
                <a:gd name="connsiteX7" fmla="*/ 0 w 8142414"/>
                <a:gd name="connsiteY7" fmla="*/ 368999 h 442800"/>
                <a:gd name="connsiteX8" fmla="*/ 0 w 8142414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414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8068613" y="0"/>
                  </a:lnTo>
                  <a:cubicBezTo>
                    <a:pt x="8109372" y="0"/>
                    <a:pt x="8142414" y="33042"/>
                    <a:pt x="8142414" y="73801"/>
                  </a:cubicBezTo>
                  <a:lnTo>
                    <a:pt x="8142414" y="368999"/>
                  </a:lnTo>
                  <a:cubicBezTo>
                    <a:pt x="8142414" y="409758"/>
                    <a:pt x="8109372" y="442800"/>
                    <a:pt x="8068613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14266"/>
                <a:satOff val="14520"/>
                <a:lumOff val="-6274"/>
                <a:alphaOff val="0"/>
              </a:schemeClr>
            </a:fillRef>
            <a:effectRef idx="0">
              <a:schemeClr val="accent4">
                <a:hueOff val="-1714266"/>
                <a:satOff val="14520"/>
                <a:lumOff val="-62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362" tIns="21616" rIns="279362" bIns="21616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</a:t>
              </a:r>
              <a:endParaRPr lang="ru-RU" sz="12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271100" y="5983934"/>
              <a:ext cx="8772015" cy="642342"/>
            </a:xfrm>
            <a:custGeom>
              <a:avLst/>
              <a:gdLst>
                <a:gd name="connsiteX0" fmla="*/ 0 w 8142345"/>
                <a:gd name="connsiteY0" fmla="*/ 73801 h 442800"/>
                <a:gd name="connsiteX1" fmla="*/ 73801 w 8142345"/>
                <a:gd name="connsiteY1" fmla="*/ 0 h 442800"/>
                <a:gd name="connsiteX2" fmla="*/ 8068544 w 8142345"/>
                <a:gd name="connsiteY2" fmla="*/ 0 h 442800"/>
                <a:gd name="connsiteX3" fmla="*/ 8142345 w 8142345"/>
                <a:gd name="connsiteY3" fmla="*/ 73801 h 442800"/>
                <a:gd name="connsiteX4" fmla="*/ 8142345 w 8142345"/>
                <a:gd name="connsiteY4" fmla="*/ 368999 h 442800"/>
                <a:gd name="connsiteX5" fmla="*/ 8068544 w 8142345"/>
                <a:gd name="connsiteY5" fmla="*/ 442800 h 442800"/>
                <a:gd name="connsiteX6" fmla="*/ 73801 w 8142345"/>
                <a:gd name="connsiteY6" fmla="*/ 442800 h 442800"/>
                <a:gd name="connsiteX7" fmla="*/ 0 w 8142345"/>
                <a:gd name="connsiteY7" fmla="*/ 368999 h 442800"/>
                <a:gd name="connsiteX8" fmla="*/ 0 w 8142345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345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8068544" y="0"/>
                  </a:lnTo>
                  <a:cubicBezTo>
                    <a:pt x="8109303" y="0"/>
                    <a:pt x="8142345" y="33042"/>
                    <a:pt x="8142345" y="73801"/>
                  </a:cubicBezTo>
                  <a:lnTo>
                    <a:pt x="8142345" y="368999"/>
                  </a:lnTo>
                  <a:cubicBezTo>
                    <a:pt x="8142345" y="409758"/>
                    <a:pt x="8109303" y="442800"/>
                    <a:pt x="8068544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371413"/>
                <a:satOff val="11616"/>
                <a:lumOff val="-5019"/>
                <a:alphaOff val="0"/>
              </a:schemeClr>
            </a:fillRef>
            <a:effectRef idx="0">
              <a:schemeClr val="accent4">
                <a:hueOff val="-1371413"/>
                <a:satOff val="11616"/>
                <a:lumOff val="-50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362" tIns="21616" rIns="279362" bIns="21616" numCol="1" spcCol="1270" anchor="ctr" anchorCtr="0">
              <a:noAutofit/>
            </a:bodyPr>
            <a:lstStyle/>
            <a:p>
              <a:pPr defTabSz="533400">
                <a:spcBef>
                  <a:spcPct val="0"/>
                </a:spcBef>
              </a:pPr>
              <a:r>
                <a:rPr lang="ru-RU" sz="1200" kern="1200" dirty="0" smtClean="0">
                  <a:solidFill>
                    <a:schemeClr val="tx1"/>
                  </a:solidFill>
                </a:rPr>
                <a:t>- </a:t>
              </a:r>
              <a:r>
                <a:rPr lang="ru-RU" sz="1200" kern="1200" dirty="0">
                  <a:solidFill>
                    <a:schemeClr val="tx1"/>
                  </a:solidFill>
                </a:rPr>
                <a:t>популяризация хоккея среди подрастающего поколения, привлечение обучающихся, проявляющих повышенный интерес и способности к занятиям хоккеем, в школьные спортивные клубы, секции, к участию в соревнованиях</a:t>
              </a:r>
              <a:r>
                <a:rPr lang="ru-RU" sz="1200" dirty="0">
                  <a:solidFill>
                    <a:schemeClr val="tx1"/>
                  </a:solidFill>
                </a:rPr>
                <a:t>; выявление, развитие и поддержка одарённых детей в области </a:t>
              </a:r>
              <a:r>
                <a:rPr lang="ru-RU" sz="1200" dirty="0" smtClean="0">
                  <a:solidFill>
                    <a:schemeClr val="tx1"/>
                  </a:solidFill>
                </a:rPr>
                <a:t>спорта.</a:t>
              </a:r>
              <a:endParaRPr lang="ru-RU" sz="1200" dirty="0">
                <a:solidFill>
                  <a:schemeClr val="tx1"/>
                </a:solidFill>
              </a:endParaRP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endParaRPr lang="ru-RU" sz="1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307637" y="5422374"/>
              <a:ext cx="8766242" cy="442800"/>
            </a:xfrm>
            <a:custGeom>
              <a:avLst/>
              <a:gdLst>
                <a:gd name="connsiteX0" fmla="*/ 0 w 8155916"/>
                <a:gd name="connsiteY0" fmla="*/ 73801 h 442800"/>
                <a:gd name="connsiteX1" fmla="*/ 73801 w 8155916"/>
                <a:gd name="connsiteY1" fmla="*/ 0 h 442800"/>
                <a:gd name="connsiteX2" fmla="*/ 8082115 w 8155916"/>
                <a:gd name="connsiteY2" fmla="*/ 0 h 442800"/>
                <a:gd name="connsiteX3" fmla="*/ 8155916 w 8155916"/>
                <a:gd name="connsiteY3" fmla="*/ 73801 h 442800"/>
                <a:gd name="connsiteX4" fmla="*/ 8155916 w 8155916"/>
                <a:gd name="connsiteY4" fmla="*/ 368999 h 442800"/>
                <a:gd name="connsiteX5" fmla="*/ 8082115 w 8155916"/>
                <a:gd name="connsiteY5" fmla="*/ 442800 h 442800"/>
                <a:gd name="connsiteX6" fmla="*/ 73801 w 8155916"/>
                <a:gd name="connsiteY6" fmla="*/ 442800 h 442800"/>
                <a:gd name="connsiteX7" fmla="*/ 0 w 8155916"/>
                <a:gd name="connsiteY7" fmla="*/ 368999 h 442800"/>
                <a:gd name="connsiteX8" fmla="*/ 0 w 8155916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5916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8082115" y="0"/>
                  </a:lnTo>
                  <a:cubicBezTo>
                    <a:pt x="8122874" y="0"/>
                    <a:pt x="8155916" y="33042"/>
                    <a:pt x="8155916" y="73801"/>
                  </a:cubicBezTo>
                  <a:lnTo>
                    <a:pt x="8155916" y="368999"/>
                  </a:lnTo>
                  <a:cubicBezTo>
                    <a:pt x="8155916" y="409758"/>
                    <a:pt x="8122874" y="442800"/>
                    <a:pt x="8082115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028560"/>
                <a:satOff val="8712"/>
                <a:lumOff val="-3764"/>
                <a:alphaOff val="0"/>
              </a:schemeClr>
            </a:fillRef>
            <a:effectRef idx="0">
              <a:schemeClr val="accent4">
                <a:hueOff val="-1028560"/>
                <a:satOff val="8712"/>
                <a:lumOff val="-37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362" tIns="21616" rIns="279362" bIns="21616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ru-RU" sz="1200" kern="1200" dirty="0" smtClean="0"/>
                <a:t>- </a:t>
              </a:r>
              <a:r>
                <a:rPr lang="ru-RU" sz="1200" kern="1200" dirty="0"/>
                <a:t>воспитание положительных качеств личности, норм коллективного взаимодействия и сотрудничества в образовательной и соревновательной деятельности;</a:t>
              </a: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95FA92-10BA-4448-A8C0-84BEE464700F}"/>
              </a:ext>
            </a:extLst>
          </p:cNvPr>
          <p:cNvSpPr/>
          <p:nvPr/>
        </p:nvSpPr>
        <p:spPr>
          <a:xfrm>
            <a:off x="703999" y="529972"/>
            <a:ext cx="10862572" cy="6038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effectLst/>
                <a:ea typeface="Times New Roman" panose="02020603050405020304" pitchFamily="18" charset="0"/>
              </a:rPr>
              <a:t>Цель Модуля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 -  формирование у обучающихся навыков общечеловеческой культуры и социального самоопределения, устойчивой мотивации к сохранению и укреплению собственного здоровья, ведению здорового и безопасного образа жизни через занятия физической культурой и спортом с использованием средств хоккея</a:t>
            </a:r>
            <a:endParaRPr lang="ru-RU" sz="1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AB89EB-574C-4243-852B-2FBFFCA94DDD}"/>
              </a:ext>
            </a:extLst>
          </p:cNvPr>
          <p:cNvSpPr/>
          <p:nvPr/>
        </p:nvSpPr>
        <p:spPr>
          <a:xfrm>
            <a:off x="703999" y="1211708"/>
            <a:ext cx="2348302" cy="3752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Задачи модуля: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3381" y="2703477"/>
            <a:ext cx="7595286" cy="14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200" dirty="0" smtClean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- формирование </a:t>
            </a:r>
            <a:r>
              <a:rPr lang="ru-RU" sz="1200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общих представлений о хоккее, о его возможностях и значении в процессе укрепления здоровья, </a:t>
            </a:r>
            <a:r>
              <a:rPr lang="ru-RU" sz="1200" dirty="0" smtClean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физическом </a:t>
            </a:r>
            <a:r>
              <a:rPr lang="ru-RU" sz="1200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развитии и физической подготовке обучающихся;</a:t>
            </a:r>
            <a:endParaRPr lang="ru-RU" sz="1200" dirty="0"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93381" y="4372789"/>
            <a:ext cx="750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ea typeface="Times New Roman" panose="02020603050405020304" pitchFamily="18" charset="0"/>
              </a:rPr>
              <a:t>- формирование </a:t>
            </a:r>
            <a:r>
              <a:rPr lang="ru-RU" sz="1200" dirty="0">
                <a:ea typeface="Times New Roman" panose="02020603050405020304" pitchFamily="18" charset="0"/>
              </a:rPr>
              <a:t>образовательного </a:t>
            </a:r>
            <a:r>
              <a:rPr lang="ru-RU" sz="1200" dirty="0" smtClean="0">
                <a:ea typeface="Times New Roman" panose="02020603050405020304" pitchFamily="18" charset="0"/>
              </a:rPr>
              <a:t>фундамента знаний </a:t>
            </a:r>
            <a:r>
              <a:rPr lang="ru-RU" sz="1200" dirty="0">
                <a:ea typeface="Times New Roman" panose="02020603050405020304" pitchFamily="18" charset="0"/>
              </a:rPr>
              <a:t>и </a:t>
            </a:r>
            <a:r>
              <a:rPr lang="ru-RU" sz="1200" dirty="0" smtClean="0">
                <a:ea typeface="Times New Roman" panose="02020603050405020304" pitchFamily="18" charset="0"/>
              </a:rPr>
              <a:t>умений </a:t>
            </a:r>
            <a:r>
              <a:rPr lang="ru-RU" sz="1200" dirty="0">
                <a:ea typeface="Times New Roman" panose="02020603050405020304" pitchFamily="18" charset="0"/>
              </a:rPr>
              <a:t>в области ФК и С, </a:t>
            </a:r>
            <a:r>
              <a:rPr lang="ru-RU" sz="1200" dirty="0" smtClean="0">
                <a:ea typeface="Times New Roman" panose="02020603050405020304" pitchFamily="18" charset="0"/>
              </a:rPr>
              <a:t>культурного уровня </a:t>
            </a:r>
            <a:r>
              <a:rPr lang="ru-RU" sz="1200" dirty="0">
                <a:ea typeface="Times New Roman" panose="02020603050405020304" pitchFamily="18" charset="0"/>
              </a:rPr>
              <a:t>развития личности обучающегося, </a:t>
            </a:r>
            <a:r>
              <a:rPr lang="ru-RU" sz="1200" dirty="0" smtClean="0">
                <a:ea typeface="Times New Roman" panose="02020603050405020304" pitchFamily="18" charset="0"/>
              </a:rPr>
              <a:t>создающих </a:t>
            </a:r>
            <a:r>
              <a:rPr lang="ru-RU" sz="1200" dirty="0">
                <a:ea typeface="Times New Roman" panose="02020603050405020304" pitchFamily="18" charset="0"/>
              </a:rPr>
              <a:t>необходимые предпосылки для его самореализации; развитие положительной мотивации и устойчивого учебно- познавательного интереса к предмету «Физическая культура</a:t>
            </a:r>
            <a:r>
              <a:rPr lang="ru-RU" sz="1200" dirty="0" smtClean="0">
                <a:ea typeface="Times New Roman" panose="02020603050405020304" pitchFamily="18" charset="0"/>
              </a:rPr>
              <a:t>»; 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4" name="Picture 14" descr="ᐈ Картинка хоккеиста фото, рисунки мультяшный хоккеист | скачать на  Depositphotos®">
            <a:extLst>
              <a:ext uri="{FF2B5EF4-FFF2-40B4-BE49-F238E27FC236}">
                <a16:creationId xmlns:a16="http://schemas.microsoft.com/office/drawing/2014/main" id="{BDD52DD9-BB19-454D-8686-4491F690C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89" y="455378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7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3B3937-91CF-4B3C-B313-1D02DBE58641}"/>
              </a:ext>
            </a:extLst>
          </p:cNvPr>
          <p:cNvSpPr txBox="1"/>
          <p:nvPr/>
        </p:nvSpPr>
        <p:spPr>
          <a:xfrm>
            <a:off x="356116" y="622229"/>
            <a:ext cx="511891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Модуля «Хоккей»</a:t>
            </a:r>
          </a:p>
          <a:p>
            <a:pPr algn="ctr"/>
            <a:endParaRPr lang="ru-RU" sz="1600" dirty="0"/>
          </a:p>
          <a:p>
            <a:pPr marL="727075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</a:rPr>
              <a:t>решение основных задач физического воспитания</a:t>
            </a:r>
          </a:p>
          <a:p>
            <a:pPr marL="727075" indent="-285750">
              <a:buFont typeface="Wingdings" panose="05000000000000000000" pitchFamily="2" charset="2"/>
              <a:buChar char="q"/>
            </a:pPr>
            <a:endParaRPr lang="ru-RU" sz="1600" b="1" dirty="0">
              <a:solidFill>
                <a:srgbClr val="002060"/>
              </a:solidFill>
            </a:endParaRPr>
          </a:p>
          <a:p>
            <a:pPr marL="727075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обеспечение развития ведущих физических качеств и функциональных систем организма за счёт многофункциональности  средств хоккея</a:t>
            </a:r>
          </a:p>
          <a:p>
            <a:pPr marL="727075" indent="-285750"/>
            <a:endParaRPr lang="ru-RU" sz="1600" b="1" dirty="0" smtClean="0">
              <a:solidFill>
                <a:srgbClr val="002060"/>
              </a:solidFill>
            </a:endParaRPr>
          </a:p>
          <a:p>
            <a:pPr marL="727075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создание необходимых  предпосылок для самореализации обучающихся в области ФК и С</a:t>
            </a:r>
          </a:p>
          <a:p>
            <a:pPr marL="727075" indent="-285750">
              <a:buFont typeface="Wingdings" panose="05000000000000000000" pitchFamily="2" charset="2"/>
              <a:buChar char="q"/>
            </a:pPr>
            <a:endParaRPr lang="ru-RU" sz="1600" b="1" dirty="0">
              <a:solidFill>
                <a:srgbClr val="002060"/>
              </a:solidFill>
            </a:endParaRPr>
          </a:p>
          <a:p>
            <a:pPr marL="727075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преемственность программ физического воспитания по уровням образования (начальное ,основное, среднее общее образование)</a:t>
            </a:r>
          </a:p>
          <a:p>
            <a:pPr marL="727075" indent="-285750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727075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интеграция </a:t>
            </a:r>
            <a:r>
              <a:rPr lang="ru-RU" sz="1600" b="1" dirty="0">
                <a:solidFill>
                  <a:srgbClr val="002060"/>
                </a:solidFill>
              </a:rPr>
              <a:t>уроков физической культуры с формами дополнительного физкультурно-спортивного </a:t>
            </a:r>
            <a:r>
              <a:rPr lang="ru-RU" sz="1600" b="1" dirty="0" smtClean="0">
                <a:solidFill>
                  <a:srgbClr val="002060"/>
                </a:solidFill>
              </a:rPr>
              <a:t>образования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Левая фигурная скобка 11">
            <a:extLst>
              <a:ext uri="{FF2B5EF4-FFF2-40B4-BE49-F238E27FC236}">
                <a16:creationId xmlns:a16="http://schemas.microsoft.com/office/drawing/2014/main" id="{57F6EB90-8AB9-460E-AF9A-B51972E467A8}"/>
              </a:ext>
            </a:extLst>
          </p:cNvPr>
          <p:cNvSpPr/>
          <p:nvPr/>
        </p:nvSpPr>
        <p:spPr>
          <a:xfrm>
            <a:off x="7371727" y="929328"/>
            <a:ext cx="1130808" cy="4845270"/>
          </a:xfrm>
          <a:prstGeom prst="leftBrac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62614F-D0FB-4EC0-BB8D-CDE3A77480B9}"/>
              </a:ext>
            </a:extLst>
          </p:cNvPr>
          <p:cNvSpPr txBox="1"/>
          <p:nvPr/>
        </p:nvSpPr>
        <p:spPr>
          <a:xfrm>
            <a:off x="8190807" y="975496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F669B0-A96E-4490-AA28-F92BC37FFCE9}"/>
              </a:ext>
            </a:extLst>
          </p:cNvPr>
          <p:cNvSpPr txBox="1"/>
          <p:nvPr/>
        </p:nvSpPr>
        <p:spPr>
          <a:xfrm>
            <a:off x="8334202" y="1856744"/>
            <a:ext cx="315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комплексность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25F380-2145-4736-B46C-4A43B169CC0C}"/>
              </a:ext>
            </a:extLst>
          </p:cNvPr>
          <p:cNvSpPr txBox="1"/>
          <p:nvPr/>
        </p:nvSpPr>
        <p:spPr>
          <a:xfrm>
            <a:off x="8288482" y="2656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конкретность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56230-6187-419F-9E92-C2B80F7D6739}"/>
              </a:ext>
            </a:extLst>
          </p:cNvPr>
          <p:cNvSpPr txBox="1"/>
          <p:nvPr/>
        </p:nvSpPr>
        <p:spPr>
          <a:xfrm>
            <a:off x="8128462" y="3432551"/>
            <a:ext cx="352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вариативность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3EDC1A-F88C-438D-8595-F4EE406E7F35}"/>
              </a:ext>
            </a:extLst>
          </p:cNvPr>
          <p:cNvSpPr txBox="1"/>
          <p:nvPr/>
        </p:nvSpPr>
        <p:spPr>
          <a:xfrm>
            <a:off x="8359833" y="4973200"/>
            <a:ext cx="278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простота</a:t>
            </a:r>
          </a:p>
        </p:txBody>
      </p:sp>
      <p:pic>
        <p:nvPicPr>
          <p:cNvPr id="1038" name="Picture 14" descr="ᐈ Картинка хоккеиста фото, рисунки мультяшный хоккеист | скачать на  Depositphotos®">
            <a:extLst>
              <a:ext uri="{FF2B5EF4-FFF2-40B4-BE49-F238E27FC236}">
                <a16:creationId xmlns:a16="http://schemas.microsoft.com/office/drawing/2014/main" id="{BDD52DD9-BB19-454D-8686-4491F690C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83" y="1768433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A56230-6187-419F-9E92-C2B80F7D6739}"/>
              </a:ext>
            </a:extLst>
          </p:cNvPr>
          <p:cNvSpPr txBox="1"/>
          <p:nvPr/>
        </p:nvSpPr>
        <p:spPr>
          <a:xfrm>
            <a:off x="8128462" y="4171802"/>
            <a:ext cx="352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</a:t>
            </a:r>
            <a:endParaRPr lang="ru-RU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0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36D5C03-8342-483E-8D42-F0B5F62ED9E9}"/>
              </a:ext>
            </a:extLst>
          </p:cNvPr>
          <p:cNvSpPr txBox="1"/>
          <p:nvPr/>
        </p:nvSpPr>
        <p:spPr>
          <a:xfrm>
            <a:off x="3001991" y="240565"/>
            <a:ext cx="665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ХОККЕЙ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ОБРАЗОВАНИИ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8" name="Схема 47">
            <a:extLst>
              <a:ext uri="{FF2B5EF4-FFF2-40B4-BE49-F238E27FC236}">
                <a16:creationId xmlns:a16="http://schemas.microsoft.com/office/drawing/2014/main" id="{3A493082-F220-4C98-8C75-29274F6D3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577509"/>
              </p:ext>
            </p:extLst>
          </p:nvPr>
        </p:nvGraphicFramePr>
        <p:xfrm>
          <a:off x="856891" y="1086279"/>
          <a:ext cx="106536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" name="Picture 14" descr="ᐈ Картинка хоккеиста фото, рисунки мультяшный хоккеист | скачать на  Depositphotos®">
            <a:extLst>
              <a:ext uri="{FF2B5EF4-FFF2-40B4-BE49-F238E27FC236}">
                <a16:creationId xmlns:a16="http://schemas.microsoft.com/office/drawing/2014/main" id="{7D36ADB2-A1CC-44B8-B5C9-F2E5F9C6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38" y="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1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36D5C03-8342-483E-8D42-F0B5F62ED9E9}"/>
              </a:ext>
            </a:extLst>
          </p:cNvPr>
          <p:cNvSpPr txBox="1"/>
          <p:nvPr/>
        </p:nvSpPr>
        <p:spPr>
          <a:xfrm>
            <a:off x="2976112" y="168110"/>
            <a:ext cx="714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УСПЕШНОСТИ МОДУЛЯ «ХОККЕЙ»</a:t>
            </a:r>
          </a:p>
        </p:txBody>
      </p:sp>
      <p:pic>
        <p:nvPicPr>
          <p:cNvPr id="49" name="Picture 14" descr="ᐈ Картинка хоккеиста фото, рисунки мультяшный хоккеист | скачать на  Depositphotos®">
            <a:extLst>
              <a:ext uri="{FF2B5EF4-FFF2-40B4-BE49-F238E27FC236}">
                <a16:creationId xmlns:a16="http://schemas.microsoft.com/office/drawing/2014/main" id="{7D36ADB2-A1CC-44B8-B5C9-F2E5F9C6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38" y="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64A38D-8E98-41FB-9F41-197D04AA9C7A}"/>
              </a:ext>
            </a:extLst>
          </p:cNvPr>
          <p:cNvSpPr txBox="1"/>
          <p:nvPr/>
        </p:nvSpPr>
        <p:spPr>
          <a:xfrm>
            <a:off x="1686910" y="739769"/>
            <a:ext cx="1007416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</a:rPr>
              <a:t>       существенное </a:t>
            </a:r>
            <a:r>
              <a:rPr lang="ru-RU" dirty="0">
                <a:solidFill>
                  <a:srgbClr val="002060"/>
                </a:solidFill>
              </a:rPr>
              <a:t>увеличение количества детей и подростков, систематически занимающихся физической культурой и спортом, в том числе видом спорта «Хоккей»;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       внесение  значительного вклада в укрепление здоровья, физической подготовленности и социальной адаптации подрастающего поколения;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        увеличение количества </a:t>
            </a:r>
            <a:r>
              <a:rPr lang="ru-RU" dirty="0" smtClean="0">
                <a:solidFill>
                  <a:srgbClr val="002060"/>
                </a:solidFill>
              </a:rPr>
              <a:t>ШСК, </a:t>
            </a:r>
            <a:r>
              <a:rPr lang="ru-RU" dirty="0">
                <a:solidFill>
                  <a:srgbClr val="002060"/>
                </a:solidFill>
              </a:rPr>
              <a:t>пропагандирующих хоккей, секций по  хоккею в образовательных организациях;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        повышение мотивации и ориентации подрастающего поколения </a:t>
            </a:r>
            <a:r>
              <a:rPr lang="ru-RU">
                <a:solidFill>
                  <a:srgbClr val="002060"/>
                </a:solidFill>
              </a:rPr>
              <a:t>на </a:t>
            </a:r>
            <a:r>
              <a:rPr lang="ru-RU" smtClean="0">
                <a:solidFill>
                  <a:srgbClr val="002060"/>
                </a:solidFill>
              </a:rPr>
              <a:t>занятиях </a:t>
            </a:r>
            <a:r>
              <a:rPr lang="ru-RU" dirty="0">
                <a:solidFill>
                  <a:srgbClr val="002060"/>
                </a:solidFill>
              </a:rPr>
              <a:t>хоккеем в </a:t>
            </a:r>
            <a:r>
              <a:rPr lang="ru-RU" dirty="0" smtClean="0">
                <a:solidFill>
                  <a:srgbClr val="002060"/>
                </a:solidFill>
              </a:rPr>
              <a:t>ШСК, </a:t>
            </a:r>
            <a:r>
              <a:rPr lang="ru-RU" dirty="0">
                <a:solidFill>
                  <a:srgbClr val="002060"/>
                </a:solidFill>
              </a:rPr>
              <a:t>секциях и спортивных школах;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        возможность поиска и отбора талантливых юных хоккеистов;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повышение </a:t>
            </a:r>
            <a:r>
              <a:rPr lang="ru-RU" dirty="0">
                <a:solidFill>
                  <a:srgbClr val="002060"/>
                </a:solidFill>
              </a:rPr>
              <a:t>уровня профессиональной компетенции педагогических кадров;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        развитие  материально-технических условий для занятий хоккеем  на базе общеобразовательных организаций;</a:t>
            </a:r>
            <a:endParaRPr lang="ru-RU" altLang="ru-RU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        </a:t>
            </a: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обновление в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части содержания, форм,  средств </a:t>
            </a:r>
            <a:r>
              <a:rPr lang="ru-RU" dirty="0" smtClean="0">
                <a:solidFill>
                  <a:srgbClr val="002060"/>
                </a:solidFill>
              </a:rPr>
              <a:t>образовательной</a:t>
            </a:r>
            <a:r>
              <a:rPr lang="ru-RU" dirty="0">
                <a:solidFill>
                  <a:srgbClr val="002060"/>
                </a:solidFill>
              </a:rPr>
              <a:t>, физкультурно- спортивной и досуговой деятельности подрастающего поколения средствами хоккея;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       конкурентоспособность образовательных программ и проектов в области хоккея на международном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6869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930" t="22341" r="36329" b="8069"/>
          <a:stretch/>
        </p:blipFill>
        <p:spPr>
          <a:xfrm>
            <a:off x="522746" y="1281409"/>
            <a:ext cx="3739486" cy="5090616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148" t="27005" r="19965" b="11987"/>
          <a:stretch/>
        </p:blipFill>
        <p:spPr>
          <a:xfrm>
            <a:off x="5447818" y="1281409"/>
            <a:ext cx="5677468" cy="3146666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55093" y="193454"/>
            <a:ext cx="10931855" cy="91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СОГЛАШЕНИЕ О СОТРУДНИЧЕСТВЕ МЕЖДУ МИНРОСВЕЩЕНИЯ РОССИИ, МИНСПОРТА РОССИИ 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ОБЩЕРОССИЙСКОЙ ОБЩЕСТВЕННОЙ ОРГАНИЗАЦИЕЙ «ФЕДЕРАЦИЯ  ХОККЕЯ РОССИИ»  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ДОРОЖНАЯ КАРТА ПО РАЗВИТИЮ ВИДА СПОРТА «ХОККЕЙ» В СФЕРЕ ОБРАЗОВАНИЯ (НА 2022 ГОД)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2448" t="36147" r="51538" b="53032"/>
          <a:stretch/>
        </p:blipFill>
        <p:spPr>
          <a:xfrm>
            <a:off x="4591766" y="4679412"/>
            <a:ext cx="3384646" cy="79157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562" t="50383" r="51567" b="40432"/>
          <a:stretch/>
        </p:blipFill>
        <p:spPr>
          <a:xfrm>
            <a:off x="8185632" y="4679412"/>
            <a:ext cx="3826042" cy="791570"/>
          </a:xfrm>
          <a:prstGeom prst="rect">
            <a:avLst/>
          </a:prstGeom>
          <a:ln w="25400" cmpd="sng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2196" t="44408" r="51727" b="46710"/>
          <a:stretch/>
        </p:blipFill>
        <p:spPr>
          <a:xfrm>
            <a:off x="4583507" y="5722319"/>
            <a:ext cx="3392905" cy="649706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8776" t="64309" r="51818" b="27074"/>
          <a:stretch/>
        </p:blipFill>
        <p:spPr>
          <a:xfrm>
            <a:off x="8185631" y="5722319"/>
            <a:ext cx="3826042" cy="63035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81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pbs.twimg.com/media/C3A2UL1XgAArqO2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2765" y="1097280"/>
            <a:ext cx="3004457" cy="2155371"/>
          </a:xfrm>
          <a:prstGeom prst="rect">
            <a:avLst/>
          </a:prstGeom>
          <a:noFill/>
        </p:spPr>
      </p:pic>
      <p:pic>
        <p:nvPicPr>
          <p:cNvPr id="26630" name="Picture 6" descr="https://pbs.twimg.com/media/C3A2UL3XcAEGo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679" y="1084218"/>
            <a:ext cx="2774073" cy="2119744"/>
          </a:xfrm>
          <a:prstGeom prst="rect">
            <a:avLst/>
          </a:prstGeom>
          <a:noFill/>
        </p:spPr>
      </p:pic>
      <p:pic>
        <p:nvPicPr>
          <p:cNvPr id="26634" name="Picture 10" descr="https://phototass2.cdnvideo.ru/width/1200_4ce85301/tass/m2/uploads/i/20141121/38996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940" y="678578"/>
            <a:ext cx="3279956" cy="2107372"/>
          </a:xfrm>
          <a:prstGeom prst="rect">
            <a:avLst/>
          </a:prstGeom>
          <a:noFill/>
        </p:spPr>
      </p:pic>
      <p:pic>
        <p:nvPicPr>
          <p:cNvPr id="26635" name="Picture 11" descr="C:\Users\Марина\Desktop\ХОККЕЙ ФУМО\фото хоккей\1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662" y="3639596"/>
            <a:ext cx="3778825" cy="2735077"/>
          </a:xfrm>
          <a:prstGeom prst="rect">
            <a:avLst/>
          </a:prstGeom>
          <a:noFill/>
        </p:spPr>
      </p:pic>
      <p:pic>
        <p:nvPicPr>
          <p:cNvPr id="10" name="Рисунок 9" descr="https://nhl.nbcsports.com/wp-content/uploads/sites/13/2018/02/gettyimages-923973446-e15195625425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11" y="3703915"/>
            <a:ext cx="4056613" cy="258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37" name="Picture 13" descr="https://i04.fotocdn.net/s108/d77a11954e513045/public_pin_m/23794917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2557" y="3150586"/>
            <a:ext cx="3717243" cy="2453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1521</TotalTime>
  <Words>900</Words>
  <Application>Microsoft Office PowerPoint</Application>
  <PresentationFormat>Широкоэкранный</PresentationFormat>
  <Paragraphs>95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Сектор</vt:lpstr>
      <vt:lpstr>Презентация PowerPoint</vt:lpstr>
      <vt:lpstr>ТРАДИЦИИ И ФИЛОСОФИЯ ХОККЕЯ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для педагогов дополнительного образования и методистов по разработке и составлению  общеразвивающих программ дополнительного образования    физкультурно-спортивной направленности</dc:title>
  <dc:creator>Mariia Firsova</dc:creator>
  <cp:lastModifiedBy>HP</cp:lastModifiedBy>
  <cp:revision>301</cp:revision>
  <dcterms:created xsi:type="dcterms:W3CDTF">2020-08-06T16:53:06Z</dcterms:created>
  <dcterms:modified xsi:type="dcterms:W3CDTF">2022-12-04T17:46:01Z</dcterms:modified>
</cp:coreProperties>
</file>