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58" r:id="rId4"/>
    <p:sldId id="259" r:id="rId5"/>
    <p:sldId id="278" r:id="rId6"/>
    <p:sldId id="266" r:id="rId7"/>
    <p:sldId id="267" r:id="rId8"/>
    <p:sldId id="268" r:id="rId9"/>
    <p:sldId id="279" r:id="rId10"/>
    <p:sldId id="270" r:id="rId11"/>
    <p:sldId id="265" r:id="rId12"/>
  </p:sldIdLst>
  <p:sldSz cx="18288000" cy="10287000"/>
  <p:notesSz cx="6858000" cy="9144000"/>
  <p:embeddedFontLst>
    <p:embeddedFont>
      <p:font typeface="Bahnschrift SemiCondensed" panose="020B0502040204020203" pitchFamily="34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K Grotesk Light Bold" panose="020B0604020202020204" charset="-52"/>
      <p:regular r:id="rId19"/>
    </p:embeddedFont>
    <p:embeddedFont>
      <p:font typeface="HK Grotesk Medium" panose="020B0604020202020204" charset="-52"/>
      <p:regular r:id="rId20"/>
    </p:embeddedFont>
    <p:embeddedFont>
      <p:font typeface="Jura Medium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6F6"/>
    <a:srgbClr val="1F2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2;&#1094;&#1086;&#1084;&#1086;&#1092;&#1074;.&#1088;&#1092;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2;&#1094;&#1086;&#1084;&#1086;&#1092;&#1074;.&#1088;&#1092;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DE8C57-5C0D-4DA2-9EC9-BAD9A97992F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85D5AF-3373-44AC-A1E3-39638E28A08E}">
      <dgm:prSet phldrT="[Текст]" phldr="1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4D37BAF-34AB-4925-977A-0B89B2EDF404}" type="parTrans" cxnId="{D1A67C3E-C4D4-4E3D-A820-F93650843B4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4BAF4EE-3350-47F8-AEC7-246FBFB0B3DC}" type="sibTrans" cxnId="{D1A67C3E-C4D4-4E3D-A820-F93650843B4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A75FAA8-CC7B-49C0-881D-3257C502FC55}">
      <dgm:prSet phldrT="[Текст]" phldr="1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8EC8481-9BBB-4126-903D-BEB60714DE66}" type="parTrans" cxnId="{05C2A7A2-DE6A-4BAF-9E05-EE1D505C05B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5C08A87-C29B-4D6E-8DA4-76D6ACA4D7E1}" type="sibTrans" cxnId="{05C2A7A2-DE6A-4BAF-9E05-EE1D505C05B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5F1820F-69FD-4D1B-8B9F-758C2F1E810D}">
      <dgm:prSet/>
      <dgm:spPr>
        <a:solidFill>
          <a:srgbClr val="4616F6"/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</a:rPr>
            <a:t>создание условий для развития массовых и индивидуальных форм физкультурно-оздоровительной и спортивной работы в образовательной организации</a:t>
          </a:r>
        </a:p>
      </dgm:t>
    </dgm:pt>
    <dgm:pt modelId="{3A1825BA-13A6-42C2-B4F9-CBEB8BAFDB4B}" type="parTrans" cxnId="{C48043E8-2554-4BDC-A6A8-D52C1E4F968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CF19801-84F8-4AEA-8CCF-D9280CD8B0D0}" type="sibTrans" cxnId="{C48043E8-2554-4BDC-A6A8-D52C1E4F968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869D24E-E847-44DF-8C83-0ED54AFB8447}">
      <dgm:prSet/>
      <dgm:spPr>
        <a:solidFill>
          <a:srgbClr val="4616F6"/>
        </a:solidFill>
      </dgm:spPr>
      <dgm:t>
        <a:bodyPr/>
        <a:lstStyle/>
        <a:p>
          <a:r>
            <a:rPr lang="ru-RU">
              <a:solidFill>
                <a:schemeClr val="bg1"/>
              </a:solidFill>
            </a:rPr>
            <a:t>участие в спортивных соревнованиях различного уровня среди образовательных организаций</a:t>
          </a:r>
        </a:p>
      </dgm:t>
    </dgm:pt>
    <dgm:pt modelId="{7D683B80-34FF-4CB5-BDDE-F9DB1083377C}" type="parTrans" cxnId="{7198BF77-1D8E-47D4-941F-AC2C334B7C9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6D6DB8C-3C5F-467F-BA17-5481951515F9}" type="sibTrans" cxnId="{7198BF77-1D8E-47D4-941F-AC2C334B7C9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9C1186D-4863-48DA-A5E1-6A7C3DCCB156}">
      <dgm:prSet/>
      <dgm:spPr>
        <a:solidFill>
          <a:srgbClr val="4616F6"/>
        </a:solidFill>
      </dgm:spPr>
      <dgm:t>
        <a:bodyPr/>
        <a:lstStyle/>
        <a:p>
          <a:r>
            <a:rPr lang="ru-RU">
              <a:solidFill>
                <a:schemeClr val="bg1"/>
              </a:solidFill>
            </a:rPr>
            <a:t>развитие волонтерского движения по пропаганде здорового образа жизни</a:t>
          </a:r>
        </a:p>
      </dgm:t>
    </dgm:pt>
    <dgm:pt modelId="{F7175796-75D1-45D5-AAAF-B6B3352EEBBA}" type="parTrans" cxnId="{85343720-AF0C-49AE-9FFF-AAA1DC24E24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D02D75F-E56A-4D4A-8F31-C58CA9C193B8}" type="sibTrans" cxnId="{85343720-AF0C-49AE-9FFF-AAA1DC24E24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E9F43A4-22A5-4CCB-BF2B-3165EBFDE895}">
      <dgm:prSet/>
      <dgm:spPr>
        <a:solidFill>
          <a:srgbClr val="4616F6"/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</a:rPr>
            <a:t>развитие традиционных и наиболее популярных в регионе основных видов спорта, привлечение обучающихся в объединения на общности интересов в команды по различным видам спорта</a:t>
          </a:r>
        </a:p>
      </dgm:t>
    </dgm:pt>
    <dgm:pt modelId="{133FDA30-91FE-4C27-80AA-3AF9B08693A8}" type="parTrans" cxnId="{FC116786-445A-4F79-9068-7EAA0022654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3B24976-21CE-4B4B-8A90-BB5023B4069D}" type="sibTrans" cxnId="{FC116786-445A-4F79-9068-7EAA0022654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0E1DA9F-3101-4CE6-AFAC-D60623C630A2}">
      <dgm:prSet/>
      <dgm:spPr>
        <a:solidFill>
          <a:srgbClr val="4616F6"/>
        </a:solidFill>
      </dgm:spPr>
      <dgm:t>
        <a:bodyPr/>
        <a:lstStyle/>
        <a:p>
          <a:r>
            <a:rPr lang="ru-RU">
              <a:solidFill>
                <a:schemeClr val="bg1"/>
              </a:solidFill>
            </a:rPr>
            <a:t>вовлечение обучающихся, в том числе с ограниченными возможностями здоровья в систематические занятия физической культурой и спортом</a:t>
          </a:r>
        </a:p>
      </dgm:t>
    </dgm:pt>
    <dgm:pt modelId="{2A6682D0-B7A4-40F0-83B5-B1D0520AD465}" type="parTrans" cxnId="{408C3DB8-3FD3-4414-84C5-29E3306527D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91B710A-AD49-4710-8CB4-FE27B08E36A0}" type="sibTrans" cxnId="{408C3DB8-3FD3-4414-84C5-29E3306527D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C920052-C1A6-4B2F-8A42-21B3D194E440}">
      <dgm:prSet/>
      <dgm:spPr>
        <a:solidFill>
          <a:srgbClr val="4616F6"/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</a:rPr>
            <a:t>установление и развитие связей с другими студенческими спортивными клубами и организациями</a:t>
          </a:r>
        </a:p>
      </dgm:t>
    </dgm:pt>
    <dgm:pt modelId="{600F0DE6-7D5C-418C-9653-F655A950D87C}" type="parTrans" cxnId="{2E055283-62B8-439C-A39A-93AD454E292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71CF497-E4EF-4532-AC79-783B30F4629C}" type="sibTrans" cxnId="{2E055283-62B8-439C-A39A-93AD454E292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777949F-2228-4FFB-97BA-F47B7180193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7B65A55-3FB8-4127-8C94-8959C6EB9CC8}" type="parTrans" cxnId="{04EDFE40-770C-47FF-B343-AD72709ACE3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1D520DF-5078-47C3-92C8-BFC0CC75EE87}" type="sibTrans" cxnId="{04EDFE40-770C-47FF-B343-AD72709ACE3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A381A4D-615E-43FF-A4BC-3F7667A427F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B163F3D-20FA-499B-A6C0-300C531EA493}" type="parTrans" cxnId="{B7D3F9F0-4648-4A6A-8833-6162616318E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92F6744-4F99-43B8-9691-A007AF8F0950}" type="sibTrans" cxnId="{B7D3F9F0-4648-4A6A-8833-6162616318E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0102D57-11A3-474D-BCC8-93621F1AC1F1}">
      <dgm:prSet/>
      <dgm:spPr>
        <a:solidFill>
          <a:srgbClr val="4616F6"/>
        </a:solidFill>
      </dgm:spPr>
      <dgm:t>
        <a:bodyPr/>
        <a:lstStyle/>
        <a:p>
          <a:r>
            <a:rPr lang="ru-RU">
              <a:solidFill>
                <a:schemeClr val="bg1"/>
              </a:solidFill>
            </a:rPr>
            <a:t>расширение спектра предлагаемых услуг секционной и досуговой работы</a:t>
          </a:r>
        </a:p>
      </dgm:t>
    </dgm:pt>
    <dgm:pt modelId="{CF6F190A-E896-4CCC-A49B-9F2510125217}" type="parTrans" cxnId="{E54684D8-70C9-446C-9A9D-B6BAEFBD78C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15A231A-37E7-4692-BE9F-7CB6E3DC0247}" type="sibTrans" cxnId="{E54684D8-70C9-446C-9A9D-B6BAEFBD78C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B69B81C-7784-4050-9C47-76B7A6FF497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9C509A7-D531-486A-B1EF-F98860AD85FE}" type="parTrans" cxnId="{A34E2009-6BA7-4AD3-8E8E-0EE2D26167A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D7F3DDC-A877-4170-AA77-54BC8CF50BDB}" type="sibTrans" cxnId="{A34E2009-6BA7-4AD3-8E8E-0EE2D26167A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5F85C2F-3056-4A1C-8263-84311D7644C1}" type="pres">
      <dgm:prSet presAssocID="{0ADE8C57-5C0D-4DA2-9EC9-BAD9A97992FF}" presName="Name0" presStyleCnt="0">
        <dgm:presLayoutVars>
          <dgm:chMax val="7"/>
          <dgm:chPref val="7"/>
          <dgm:dir/>
        </dgm:presLayoutVars>
      </dgm:prSet>
      <dgm:spPr/>
    </dgm:pt>
    <dgm:pt modelId="{500943EF-8D1E-4B6F-BAEE-BA667B931A2D}" type="pres">
      <dgm:prSet presAssocID="{0ADE8C57-5C0D-4DA2-9EC9-BAD9A97992FF}" presName="Name1" presStyleCnt="0"/>
      <dgm:spPr/>
    </dgm:pt>
    <dgm:pt modelId="{0C054EAC-5743-40BB-B651-8BEDD643B01C}" type="pres">
      <dgm:prSet presAssocID="{0ADE8C57-5C0D-4DA2-9EC9-BAD9A97992FF}" presName="cycle" presStyleCnt="0"/>
      <dgm:spPr/>
    </dgm:pt>
    <dgm:pt modelId="{B8D13D6B-D252-4D1A-9510-0AF732D4C41E}" type="pres">
      <dgm:prSet presAssocID="{0ADE8C57-5C0D-4DA2-9EC9-BAD9A97992FF}" presName="srcNode" presStyleLbl="node1" presStyleIdx="0" presStyleCnt="7"/>
      <dgm:spPr/>
    </dgm:pt>
    <dgm:pt modelId="{B202F50D-805A-458C-BEFE-BA25412DFBE6}" type="pres">
      <dgm:prSet presAssocID="{0ADE8C57-5C0D-4DA2-9EC9-BAD9A97992FF}" presName="conn" presStyleLbl="parChTrans1D2" presStyleIdx="0" presStyleCnt="1"/>
      <dgm:spPr/>
    </dgm:pt>
    <dgm:pt modelId="{70AE97EC-79C8-4486-9359-D13134DA3737}" type="pres">
      <dgm:prSet presAssocID="{0ADE8C57-5C0D-4DA2-9EC9-BAD9A97992FF}" presName="extraNode" presStyleLbl="node1" presStyleIdx="0" presStyleCnt="7"/>
      <dgm:spPr/>
    </dgm:pt>
    <dgm:pt modelId="{05B8D86F-65B8-4882-835E-8A9630C5B214}" type="pres">
      <dgm:prSet presAssocID="{0ADE8C57-5C0D-4DA2-9EC9-BAD9A97992FF}" presName="dstNode" presStyleLbl="node1" presStyleIdx="0" presStyleCnt="7"/>
      <dgm:spPr/>
    </dgm:pt>
    <dgm:pt modelId="{045C14D9-8F33-4F45-AA68-C63C8A829506}" type="pres">
      <dgm:prSet presAssocID="{95F1820F-69FD-4D1B-8B9F-758C2F1E810D}" presName="text_1" presStyleLbl="node1" presStyleIdx="0" presStyleCnt="7">
        <dgm:presLayoutVars>
          <dgm:bulletEnabled val="1"/>
        </dgm:presLayoutVars>
      </dgm:prSet>
      <dgm:spPr/>
    </dgm:pt>
    <dgm:pt modelId="{82B0DB55-5B83-4A39-B7B4-F909B9962D28}" type="pres">
      <dgm:prSet presAssocID="{95F1820F-69FD-4D1B-8B9F-758C2F1E810D}" presName="accent_1" presStyleCnt="0"/>
      <dgm:spPr/>
    </dgm:pt>
    <dgm:pt modelId="{7A1094B6-39D3-4251-850B-B0DE1C97CDF5}" type="pres">
      <dgm:prSet presAssocID="{95F1820F-69FD-4D1B-8B9F-758C2F1E810D}" presName="accentRepeatNode" presStyleLbl="solidFgAcc1" presStyleIdx="0" presStyleCnt="7"/>
      <dgm:spPr/>
    </dgm:pt>
    <dgm:pt modelId="{A1B44CEA-AB9D-4488-9A57-31D616CFE36E}" type="pres">
      <dgm:prSet presAssocID="{C869D24E-E847-44DF-8C83-0ED54AFB8447}" presName="text_2" presStyleLbl="node1" presStyleIdx="1" presStyleCnt="7" custLinFactNeighborX="1289" custLinFactNeighborY="-4313">
        <dgm:presLayoutVars>
          <dgm:bulletEnabled val="1"/>
        </dgm:presLayoutVars>
      </dgm:prSet>
      <dgm:spPr/>
    </dgm:pt>
    <dgm:pt modelId="{A6D40B6B-2A19-4EA3-B6A7-0CCD3D82C457}" type="pres">
      <dgm:prSet presAssocID="{C869D24E-E847-44DF-8C83-0ED54AFB8447}" presName="accent_2" presStyleCnt="0"/>
      <dgm:spPr/>
    </dgm:pt>
    <dgm:pt modelId="{F83D965F-C2DA-4E93-B4EA-84A16F292B93}" type="pres">
      <dgm:prSet presAssocID="{C869D24E-E847-44DF-8C83-0ED54AFB8447}" presName="accentRepeatNode" presStyleLbl="solidFgAcc1" presStyleIdx="1" presStyleCnt="7"/>
      <dgm:spPr/>
    </dgm:pt>
    <dgm:pt modelId="{9E43AA4C-4175-44DD-8C44-6B854EB73DC5}" type="pres">
      <dgm:prSet presAssocID="{B9C1186D-4863-48DA-A5E1-6A7C3DCCB156}" presName="text_3" presStyleLbl="node1" presStyleIdx="2" presStyleCnt="7">
        <dgm:presLayoutVars>
          <dgm:bulletEnabled val="1"/>
        </dgm:presLayoutVars>
      </dgm:prSet>
      <dgm:spPr/>
    </dgm:pt>
    <dgm:pt modelId="{DEB14374-E57F-4685-9E29-177E7EAC8BD1}" type="pres">
      <dgm:prSet presAssocID="{B9C1186D-4863-48DA-A5E1-6A7C3DCCB156}" presName="accent_3" presStyleCnt="0"/>
      <dgm:spPr/>
    </dgm:pt>
    <dgm:pt modelId="{650B98C6-A6EF-466B-8181-CDBED01348F1}" type="pres">
      <dgm:prSet presAssocID="{B9C1186D-4863-48DA-A5E1-6A7C3DCCB156}" presName="accentRepeatNode" presStyleLbl="solidFgAcc1" presStyleIdx="2" presStyleCnt="7"/>
      <dgm:spPr/>
    </dgm:pt>
    <dgm:pt modelId="{717F50C5-F1E3-48CE-8D39-B236F330D70B}" type="pres">
      <dgm:prSet presAssocID="{AE9F43A4-22A5-4CCB-BF2B-3165EBFDE895}" presName="text_4" presStyleLbl="node1" presStyleIdx="3" presStyleCnt="7">
        <dgm:presLayoutVars>
          <dgm:bulletEnabled val="1"/>
        </dgm:presLayoutVars>
      </dgm:prSet>
      <dgm:spPr/>
    </dgm:pt>
    <dgm:pt modelId="{351DDAEC-4A75-4F4B-97BA-B6553116C1A1}" type="pres">
      <dgm:prSet presAssocID="{AE9F43A4-22A5-4CCB-BF2B-3165EBFDE895}" presName="accent_4" presStyleCnt="0"/>
      <dgm:spPr/>
    </dgm:pt>
    <dgm:pt modelId="{BE66610A-14C6-43FD-BB97-97709735D9AC}" type="pres">
      <dgm:prSet presAssocID="{AE9F43A4-22A5-4CCB-BF2B-3165EBFDE895}" presName="accentRepeatNode" presStyleLbl="solidFgAcc1" presStyleIdx="3" presStyleCnt="7"/>
      <dgm:spPr/>
    </dgm:pt>
    <dgm:pt modelId="{4AD1EC49-5D01-48BF-AB0C-A366E5DE90C2}" type="pres">
      <dgm:prSet presAssocID="{B0E1DA9F-3101-4CE6-AFAC-D60623C630A2}" presName="text_5" presStyleLbl="node1" presStyleIdx="4" presStyleCnt="7">
        <dgm:presLayoutVars>
          <dgm:bulletEnabled val="1"/>
        </dgm:presLayoutVars>
      </dgm:prSet>
      <dgm:spPr/>
    </dgm:pt>
    <dgm:pt modelId="{4FEC815C-B5F0-4ED6-B763-32A87947470C}" type="pres">
      <dgm:prSet presAssocID="{B0E1DA9F-3101-4CE6-AFAC-D60623C630A2}" presName="accent_5" presStyleCnt="0"/>
      <dgm:spPr/>
    </dgm:pt>
    <dgm:pt modelId="{A29E251A-1E52-4E79-A299-132643C5D403}" type="pres">
      <dgm:prSet presAssocID="{B0E1DA9F-3101-4CE6-AFAC-D60623C630A2}" presName="accentRepeatNode" presStyleLbl="solidFgAcc1" presStyleIdx="4" presStyleCnt="7"/>
      <dgm:spPr/>
    </dgm:pt>
    <dgm:pt modelId="{B44AC817-6398-409A-91D1-EA3B9C0F9214}" type="pres">
      <dgm:prSet presAssocID="{1C920052-C1A6-4B2F-8A42-21B3D194E440}" presName="text_6" presStyleLbl="node1" presStyleIdx="5" presStyleCnt="7">
        <dgm:presLayoutVars>
          <dgm:bulletEnabled val="1"/>
        </dgm:presLayoutVars>
      </dgm:prSet>
      <dgm:spPr/>
    </dgm:pt>
    <dgm:pt modelId="{216090A7-D4B9-46A3-A820-22DEBD0DE7A7}" type="pres">
      <dgm:prSet presAssocID="{1C920052-C1A6-4B2F-8A42-21B3D194E440}" presName="accent_6" presStyleCnt="0"/>
      <dgm:spPr/>
    </dgm:pt>
    <dgm:pt modelId="{F5599935-2BA2-4684-8075-B4209F3EFE17}" type="pres">
      <dgm:prSet presAssocID="{1C920052-C1A6-4B2F-8A42-21B3D194E440}" presName="accentRepeatNode" presStyleLbl="solidFgAcc1" presStyleIdx="5" presStyleCnt="7"/>
      <dgm:spPr/>
    </dgm:pt>
    <dgm:pt modelId="{A2D7A241-9375-4742-96C1-BCB3D46DA1F0}" type="pres">
      <dgm:prSet presAssocID="{90102D57-11A3-474D-BCC8-93621F1AC1F1}" presName="text_7" presStyleLbl="node1" presStyleIdx="6" presStyleCnt="7">
        <dgm:presLayoutVars>
          <dgm:bulletEnabled val="1"/>
        </dgm:presLayoutVars>
      </dgm:prSet>
      <dgm:spPr/>
    </dgm:pt>
    <dgm:pt modelId="{DA42DEEB-81EE-4186-849C-60F2BA128A9D}" type="pres">
      <dgm:prSet presAssocID="{90102D57-11A3-474D-BCC8-93621F1AC1F1}" presName="accent_7" presStyleCnt="0"/>
      <dgm:spPr/>
    </dgm:pt>
    <dgm:pt modelId="{2C46E2A9-69E8-4518-ABE6-DEA99239B333}" type="pres">
      <dgm:prSet presAssocID="{90102D57-11A3-474D-BCC8-93621F1AC1F1}" presName="accentRepeatNode" presStyleLbl="solidFgAcc1" presStyleIdx="6" presStyleCnt="7"/>
      <dgm:spPr/>
    </dgm:pt>
  </dgm:ptLst>
  <dgm:cxnLst>
    <dgm:cxn modelId="{A34E2009-6BA7-4AD3-8E8E-0EE2D26167A2}" srcId="{0ADE8C57-5C0D-4DA2-9EC9-BAD9A97992FF}" destId="{6B69B81C-7784-4050-9C47-76B7A6FF497A}" srcOrd="7" destOrd="0" parTransId="{79C509A7-D531-486A-B1EF-F98860AD85FE}" sibTransId="{DD7F3DDC-A877-4170-AA77-54BC8CF50BDB}"/>
    <dgm:cxn modelId="{85343720-AF0C-49AE-9FFF-AAA1DC24E24C}" srcId="{0ADE8C57-5C0D-4DA2-9EC9-BAD9A97992FF}" destId="{B9C1186D-4863-48DA-A5E1-6A7C3DCCB156}" srcOrd="2" destOrd="0" parTransId="{F7175796-75D1-45D5-AAAF-B6B3352EEBBA}" sibTransId="{0D02D75F-E56A-4D4A-8F31-C58CA9C193B8}"/>
    <dgm:cxn modelId="{27BDF32C-DB7C-4EEE-88DF-84B1FD73910A}" type="presOf" srcId="{95F1820F-69FD-4D1B-8B9F-758C2F1E810D}" destId="{045C14D9-8F33-4F45-AA68-C63C8A829506}" srcOrd="0" destOrd="0" presId="urn:microsoft.com/office/officeart/2008/layout/VerticalCurvedList"/>
    <dgm:cxn modelId="{88F88B35-957B-4634-82C5-B6259C371C0E}" type="presOf" srcId="{B0E1DA9F-3101-4CE6-AFAC-D60623C630A2}" destId="{4AD1EC49-5D01-48BF-AB0C-A366E5DE90C2}" srcOrd="0" destOrd="0" presId="urn:microsoft.com/office/officeart/2008/layout/VerticalCurvedList"/>
    <dgm:cxn modelId="{D1A67C3E-C4D4-4E3D-A820-F93650843B43}" srcId="{0ADE8C57-5C0D-4DA2-9EC9-BAD9A97992FF}" destId="{7985D5AF-3373-44AC-A1E3-39638E28A08E}" srcOrd="10" destOrd="0" parTransId="{84D37BAF-34AB-4925-977A-0B89B2EDF404}" sibTransId="{34BAF4EE-3350-47F8-AEC7-246FBFB0B3DC}"/>
    <dgm:cxn modelId="{04EDFE40-770C-47FF-B343-AD72709ACE33}" srcId="{0ADE8C57-5C0D-4DA2-9EC9-BAD9A97992FF}" destId="{9777949F-2228-4FFB-97BA-F47B71801935}" srcOrd="8" destOrd="0" parTransId="{C7B65A55-3FB8-4127-8C94-8959C6EB9CC8}" sibTransId="{21D520DF-5078-47C3-92C8-BFC0CC75EE87}"/>
    <dgm:cxn modelId="{75311C54-7FAA-419A-BB90-6C7002B53422}" type="presOf" srcId="{0ADE8C57-5C0D-4DA2-9EC9-BAD9A97992FF}" destId="{85F85C2F-3056-4A1C-8263-84311D7644C1}" srcOrd="0" destOrd="0" presId="urn:microsoft.com/office/officeart/2008/layout/VerticalCurvedList"/>
    <dgm:cxn modelId="{7198BF77-1D8E-47D4-941F-AC2C334B7C9F}" srcId="{0ADE8C57-5C0D-4DA2-9EC9-BAD9A97992FF}" destId="{C869D24E-E847-44DF-8C83-0ED54AFB8447}" srcOrd="1" destOrd="0" parTransId="{7D683B80-34FF-4CB5-BDDE-F9DB1083377C}" sibTransId="{06D6DB8C-3C5F-467F-BA17-5481951515F9}"/>
    <dgm:cxn modelId="{2E055283-62B8-439C-A39A-93AD454E2926}" srcId="{0ADE8C57-5C0D-4DA2-9EC9-BAD9A97992FF}" destId="{1C920052-C1A6-4B2F-8A42-21B3D194E440}" srcOrd="5" destOrd="0" parTransId="{600F0DE6-7D5C-418C-9653-F655A950D87C}" sibTransId="{171CF497-E4EF-4532-AC79-783B30F4629C}"/>
    <dgm:cxn modelId="{FC116786-445A-4F79-9068-7EAA0022654C}" srcId="{0ADE8C57-5C0D-4DA2-9EC9-BAD9A97992FF}" destId="{AE9F43A4-22A5-4CCB-BF2B-3165EBFDE895}" srcOrd="3" destOrd="0" parTransId="{133FDA30-91FE-4C27-80AA-3AF9B08693A8}" sibTransId="{73B24976-21CE-4B4B-8A90-BB5023B4069D}"/>
    <dgm:cxn modelId="{2E60A68F-4DC8-4AC4-8967-D10C55A2011B}" type="presOf" srcId="{C869D24E-E847-44DF-8C83-0ED54AFB8447}" destId="{A1B44CEA-AB9D-4488-9A57-31D616CFE36E}" srcOrd="0" destOrd="0" presId="urn:microsoft.com/office/officeart/2008/layout/VerticalCurvedList"/>
    <dgm:cxn modelId="{05C2A7A2-DE6A-4BAF-9E05-EE1D505C05B7}" srcId="{0ADE8C57-5C0D-4DA2-9EC9-BAD9A97992FF}" destId="{AA75FAA8-CC7B-49C0-881D-3257C502FC55}" srcOrd="11" destOrd="0" parTransId="{F8EC8481-9BBB-4126-903D-BEB60714DE66}" sibTransId="{15C08A87-C29B-4D6E-8DA4-76D6ACA4D7E1}"/>
    <dgm:cxn modelId="{F3C00EA6-70B6-48C0-8B99-E58127CFDCB6}" type="presOf" srcId="{B9C1186D-4863-48DA-A5E1-6A7C3DCCB156}" destId="{9E43AA4C-4175-44DD-8C44-6B854EB73DC5}" srcOrd="0" destOrd="0" presId="urn:microsoft.com/office/officeart/2008/layout/VerticalCurvedList"/>
    <dgm:cxn modelId="{342FDDAC-C686-4354-934E-0AE6FAA18D3A}" type="presOf" srcId="{1CF19801-84F8-4AEA-8CCF-D9280CD8B0D0}" destId="{B202F50D-805A-458C-BEFE-BA25412DFBE6}" srcOrd="0" destOrd="0" presId="urn:microsoft.com/office/officeart/2008/layout/VerticalCurvedList"/>
    <dgm:cxn modelId="{24A4FEB1-BA6C-42B1-9A19-93F2114EA564}" type="presOf" srcId="{AE9F43A4-22A5-4CCB-BF2B-3165EBFDE895}" destId="{717F50C5-F1E3-48CE-8D39-B236F330D70B}" srcOrd="0" destOrd="0" presId="urn:microsoft.com/office/officeart/2008/layout/VerticalCurvedList"/>
    <dgm:cxn modelId="{408C3DB8-3FD3-4414-84C5-29E3306527DB}" srcId="{0ADE8C57-5C0D-4DA2-9EC9-BAD9A97992FF}" destId="{B0E1DA9F-3101-4CE6-AFAC-D60623C630A2}" srcOrd="4" destOrd="0" parTransId="{2A6682D0-B7A4-40F0-83B5-B1D0520AD465}" sibTransId="{691B710A-AD49-4710-8CB4-FE27B08E36A0}"/>
    <dgm:cxn modelId="{2EC3C0C0-ADE9-4674-B65B-E63B322BC576}" type="presOf" srcId="{1C920052-C1A6-4B2F-8A42-21B3D194E440}" destId="{B44AC817-6398-409A-91D1-EA3B9C0F9214}" srcOrd="0" destOrd="0" presId="urn:microsoft.com/office/officeart/2008/layout/VerticalCurvedList"/>
    <dgm:cxn modelId="{6F3434D0-C5FC-46FC-8C03-149781CB9334}" type="presOf" srcId="{90102D57-11A3-474D-BCC8-93621F1AC1F1}" destId="{A2D7A241-9375-4742-96C1-BCB3D46DA1F0}" srcOrd="0" destOrd="0" presId="urn:microsoft.com/office/officeart/2008/layout/VerticalCurvedList"/>
    <dgm:cxn modelId="{E54684D8-70C9-446C-9A9D-B6BAEFBD78C7}" srcId="{0ADE8C57-5C0D-4DA2-9EC9-BAD9A97992FF}" destId="{90102D57-11A3-474D-BCC8-93621F1AC1F1}" srcOrd="6" destOrd="0" parTransId="{CF6F190A-E896-4CCC-A49B-9F2510125217}" sibTransId="{015A231A-37E7-4692-BE9F-7CB6E3DC0247}"/>
    <dgm:cxn modelId="{C48043E8-2554-4BDC-A6A8-D52C1E4F9687}" srcId="{0ADE8C57-5C0D-4DA2-9EC9-BAD9A97992FF}" destId="{95F1820F-69FD-4D1B-8B9F-758C2F1E810D}" srcOrd="0" destOrd="0" parTransId="{3A1825BA-13A6-42C2-B4F9-CBEB8BAFDB4B}" sibTransId="{1CF19801-84F8-4AEA-8CCF-D9280CD8B0D0}"/>
    <dgm:cxn modelId="{B7D3F9F0-4648-4A6A-8833-6162616318E6}" srcId="{0ADE8C57-5C0D-4DA2-9EC9-BAD9A97992FF}" destId="{CA381A4D-615E-43FF-A4BC-3F7667A427FE}" srcOrd="9" destOrd="0" parTransId="{DB163F3D-20FA-499B-A6C0-300C531EA493}" sibTransId="{592F6744-4F99-43B8-9691-A007AF8F0950}"/>
    <dgm:cxn modelId="{40092656-4E06-4959-9E8D-A7980AD7FA41}" type="presParOf" srcId="{85F85C2F-3056-4A1C-8263-84311D7644C1}" destId="{500943EF-8D1E-4B6F-BAEE-BA667B931A2D}" srcOrd="0" destOrd="0" presId="urn:microsoft.com/office/officeart/2008/layout/VerticalCurvedList"/>
    <dgm:cxn modelId="{D689BD00-A28F-4AB2-A652-A3324FE72EA3}" type="presParOf" srcId="{500943EF-8D1E-4B6F-BAEE-BA667B931A2D}" destId="{0C054EAC-5743-40BB-B651-8BEDD643B01C}" srcOrd="0" destOrd="0" presId="urn:microsoft.com/office/officeart/2008/layout/VerticalCurvedList"/>
    <dgm:cxn modelId="{4E78BFAA-E6A8-4EAE-BADC-6AF142FB49D8}" type="presParOf" srcId="{0C054EAC-5743-40BB-B651-8BEDD643B01C}" destId="{B8D13D6B-D252-4D1A-9510-0AF732D4C41E}" srcOrd="0" destOrd="0" presId="urn:microsoft.com/office/officeart/2008/layout/VerticalCurvedList"/>
    <dgm:cxn modelId="{47C2CE0C-7156-4309-BB58-8F29389A5B38}" type="presParOf" srcId="{0C054EAC-5743-40BB-B651-8BEDD643B01C}" destId="{B202F50D-805A-458C-BEFE-BA25412DFBE6}" srcOrd="1" destOrd="0" presId="urn:microsoft.com/office/officeart/2008/layout/VerticalCurvedList"/>
    <dgm:cxn modelId="{67B656BB-E2E9-46D2-A8F6-710C5499C5DA}" type="presParOf" srcId="{0C054EAC-5743-40BB-B651-8BEDD643B01C}" destId="{70AE97EC-79C8-4486-9359-D13134DA3737}" srcOrd="2" destOrd="0" presId="urn:microsoft.com/office/officeart/2008/layout/VerticalCurvedList"/>
    <dgm:cxn modelId="{1DAD35BA-C0B1-43B8-807A-7082460CCBF9}" type="presParOf" srcId="{0C054EAC-5743-40BB-B651-8BEDD643B01C}" destId="{05B8D86F-65B8-4882-835E-8A9630C5B214}" srcOrd="3" destOrd="0" presId="urn:microsoft.com/office/officeart/2008/layout/VerticalCurvedList"/>
    <dgm:cxn modelId="{2AD961D1-43CA-4772-9E06-7A7997B5C89A}" type="presParOf" srcId="{500943EF-8D1E-4B6F-BAEE-BA667B931A2D}" destId="{045C14D9-8F33-4F45-AA68-C63C8A829506}" srcOrd="1" destOrd="0" presId="urn:microsoft.com/office/officeart/2008/layout/VerticalCurvedList"/>
    <dgm:cxn modelId="{ACBE15A5-C19B-4D7A-A00C-FECF4FEF998A}" type="presParOf" srcId="{500943EF-8D1E-4B6F-BAEE-BA667B931A2D}" destId="{82B0DB55-5B83-4A39-B7B4-F909B9962D28}" srcOrd="2" destOrd="0" presId="urn:microsoft.com/office/officeart/2008/layout/VerticalCurvedList"/>
    <dgm:cxn modelId="{46ED84EE-DA1C-4B66-8114-849332858D78}" type="presParOf" srcId="{82B0DB55-5B83-4A39-B7B4-F909B9962D28}" destId="{7A1094B6-39D3-4251-850B-B0DE1C97CDF5}" srcOrd="0" destOrd="0" presId="urn:microsoft.com/office/officeart/2008/layout/VerticalCurvedList"/>
    <dgm:cxn modelId="{20EC7C0C-3077-4AED-802B-FF17E8C269E6}" type="presParOf" srcId="{500943EF-8D1E-4B6F-BAEE-BA667B931A2D}" destId="{A1B44CEA-AB9D-4488-9A57-31D616CFE36E}" srcOrd="3" destOrd="0" presId="urn:microsoft.com/office/officeart/2008/layout/VerticalCurvedList"/>
    <dgm:cxn modelId="{25298628-A486-4F66-A56D-1468AFD9DC7B}" type="presParOf" srcId="{500943EF-8D1E-4B6F-BAEE-BA667B931A2D}" destId="{A6D40B6B-2A19-4EA3-B6A7-0CCD3D82C457}" srcOrd="4" destOrd="0" presId="urn:microsoft.com/office/officeart/2008/layout/VerticalCurvedList"/>
    <dgm:cxn modelId="{508843A1-F605-419D-8F51-15A70F72C414}" type="presParOf" srcId="{A6D40B6B-2A19-4EA3-B6A7-0CCD3D82C457}" destId="{F83D965F-C2DA-4E93-B4EA-84A16F292B93}" srcOrd="0" destOrd="0" presId="urn:microsoft.com/office/officeart/2008/layout/VerticalCurvedList"/>
    <dgm:cxn modelId="{165D2DB9-8C7A-47CF-86D3-75D18BF47687}" type="presParOf" srcId="{500943EF-8D1E-4B6F-BAEE-BA667B931A2D}" destId="{9E43AA4C-4175-44DD-8C44-6B854EB73DC5}" srcOrd="5" destOrd="0" presId="urn:microsoft.com/office/officeart/2008/layout/VerticalCurvedList"/>
    <dgm:cxn modelId="{1CA1A1F8-8536-4D06-8AA0-EEF064D9B3A1}" type="presParOf" srcId="{500943EF-8D1E-4B6F-BAEE-BA667B931A2D}" destId="{DEB14374-E57F-4685-9E29-177E7EAC8BD1}" srcOrd="6" destOrd="0" presId="urn:microsoft.com/office/officeart/2008/layout/VerticalCurvedList"/>
    <dgm:cxn modelId="{E3EC2058-05E2-4419-A70B-3CEBF41F6174}" type="presParOf" srcId="{DEB14374-E57F-4685-9E29-177E7EAC8BD1}" destId="{650B98C6-A6EF-466B-8181-CDBED01348F1}" srcOrd="0" destOrd="0" presId="urn:microsoft.com/office/officeart/2008/layout/VerticalCurvedList"/>
    <dgm:cxn modelId="{C5AA22B4-B917-4FEE-92E1-EFE0E527858E}" type="presParOf" srcId="{500943EF-8D1E-4B6F-BAEE-BA667B931A2D}" destId="{717F50C5-F1E3-48CE-8D39-B236F330D70B}" srcOrd="7" destOrd="0" presId="urn:microsoft.com/office/officeart/2008/layout/VerticalCurvedList"/>
    <dgm:cxn modelId="{8B10E01F-0739-4E94-8BA0-052EA95C76C6}" type="presParOf" srcId="{500943EF-8D1E-4B6F-BAEE-BA667B931A2D}" destId="{351DDAEC-4A75-4F4B-97BA-B6553116C1A1}" srcOrd="8" destOrd="0" presId="urn:microsoft.com/office/officeart/2008/layout/VerticalCurvedList"/>
    <dgm:cxn modelId="{6947E2CE-57F9-489F-A32D-0028E3BA2CFA}" type="presParOf" srcId="{351DDAEC-4A75-4F4B-97BA-B6553116C1A1}" destId="{BE66610A-14C6-43FD-BB97-97709735D9AC}" srcOrd="0" destOrd="0" presId="urn:microsoft.com/office/officeart/2008/layout/VerticalCurvedList"/>
    <dgm:cxn modelId="{7CC3DF23-C03A-4C54-824B-43AC6B3F89BF}" type="presParOf" srcId="{500943EF-8D1E-4B6F-BAEE-BA667B931A2D}" destId="{4AD1EC49-5D01-48BF-AB0C-A366E5DE90C2}" srcOrd="9" destOrd="0" presId="urn:microsoft.com/office/officeart/2008/layout/VerticalCurvedList"/>
    <dgm:cxn modelId="{52566346-0EE0-4BA8-B095-8B81D0087E3E}" type="presParOf" srcId="{500943EF-8D1E-4B6F-BAEE-BA667B931A2D}" destId="{4FEC815C-B5F0-4ED6-B763-32A87947470C}" srcOrd="10" destOrd="0" presId="urn:microsoft.com/office/officeart/2008/layout/VerticalCurvedList"/>
    <dgm:cxn modelId="{A04E36FB-7CE9-4F6C-A080-30150CA0FB9C}" type="presParOf" srcId="{4FEC815C-B5F0-4ED6-B763-32A87947470C}" destId="{A29E251A-1E52-4E79-A299-132643C5D403}" srcOrd="0" destOrd="0" presId="urn:microsoft.com/office/officeart/2008/layout/VerticalCurvedList"/>
    <dgm:cxn modelId="{F349C6F9-C5F1-4CFA-A3BB-75AF72B211C5}" type="presParOf" srcId="{500943EF-8D1E-4B6F-BAEE-BA667B931A2D}" destId="{B44AC817-6398-409A-91D1-EA3B9C0F9214}" srcOrd="11" destOrd="0" presId="urn:microsoft.com/office/officeart/2008/layout/VerticalCurvedList"/>
    <dgm:cxn modelId="{5A9F8297-3FDD-484B-9FD1-E9883092EA3D}" type="presParOf" srcId="{500943EF-8D1E-4B6F-BAEE-BA667B931A2D}" destId="{216090A7-D4B9-46A3-A820-22DEBD0DE7A7}" srcOrd="12" destOrd="0" presId="urn:microsoft.com/office/officeart/2008/layout/VerticalCurvedList"/>
    <dgm:cxn modelId="{409FD098-5400-4077-B897-2DFDC6C431E3}" type="presParOf" srcId="{216090A7-D4B9-46A3-A820-22DEBD0DE7A7}" destId="{F5599935-2BA2-4684-8075-B4209F3EFE17}" srcOrd="0" destOrd="0" presId="urn:microsoft.com/office/officeart/2008/layout/VerticalCurvedList"/>
    <dgm:cxn modelId="{CEC96AA6-648F-4646-A459-FA21C6079905}" type="presParOf" srcId="{500943EF-8D1E-4B6F-BAEE-BA667B931A2D}" destId="{A2D7A241-9375-4742-96C1-BCB3D46DA1F0}" srcOrd="13" destOrd="0" presId="urn:microsoft.com/office/officeart/2008/layout/VerticalCurvedList"/>
    <dgm:cxn modelId="{4EA3EE03-2B75-4474-9231-0D5D623BC708}" type="presParOf" srcId="{500943EF-8D1E-4B6F-BAEE-BA667B931A2D}" destId="{DA42DEEB-81EE-4186-849C-60F2BA128A9D}" srcOrd="14" destOrd="0" presId="urn:microsoft.com/office/officeart/2008/layout/VerticalCurvedList"/>
    <dgm:cxn modelId="{EFD40702-488D-48D5-A131-90614EFA56BC}" type="presParOf" srcId="{DA42DEEB-81EE-4186-849C-60F2BA128A9D}" destId="{2C46E2A9-69E8-4518-ABE6-DEA99239B33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4CA469-E76A-483D-B3A3-979234D07581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9AB3BE4-CB15-4CDA-9840-07A29F5A7602}">
      <dgm:prSet phldrT="[Текст]" custT="1"/>
      <dgm:spPr>
        <a:solidFill>
          <a:srgbClr val="4616F6"/>
        </a:solidFill>
      </dgm:spPr>
      <dgm:t>
        <a:bodyPr/>
        <a:lstStyle/>
        <a:p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организации СПО создают на официальном сайте своей организации страницу (вкладку) «ССК» и размещают на ней документы о деятельности студенческих спортивных клубов, согласно утвержденному перечню</a:t>
          </a:r>
        </a:p>
      </dgm:t>
    </dgm:pt>
    <dgm:pt modelId="{2675398E-CE2D-44B9-BAA1-DF407686DF9F}" type="parTrans" cxnId="{817B2384-C325-4952-8ECE-B7AF823F18B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21E92F7-324F-4D68-B65D-2B57CB37D57B}" type="sibTrans" cxnId="{817B2384-C325-4952-8ECE-B7AF823F18B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CA50060-B5FA-44E7-9621-E40C650AB7EA}">
      <dgm:prSet phldrT="[Текст]" custT="1"/>
      <dgm:spPr>
        <a:solidFill>
          <a:srgbClr val="4616F6"/>
        </a:solidFill>
      </dgm:spPr>
      <dgm:t>
        <a:bodyPr/>
        <a:lstStyle/>
        <a:p>
          <a:pPr>
            <a:buNone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организации СПО регистрируются на Единой информационной площадке </a:t>
          </a: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«Физическая культура и спорт в образовании»</a:t>
          </a:r>
        </a:p>
      </dgm:t>
    </dgm:pt>
    <dgm:pt modelId="{55E7B86F-49A3-44A5-A7C4-7A055D04974D}" type="parTrans" cxnId="{36F08F0E-BF68-4728-8FA5-5D5D3699992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E15BEB2-F0DB-488A-919E-02C478406F4E}" type="sibTrans" cxnId="{36F08F0E-BF68-4728-8FA5-5D5D3699992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8379D3E-177A-4CAD-8E66-A9BDF175E31A}">
      <dgm:prSet phldrT="[Текст]" custT="1"/>
      <dgm:spPr>
        <a:solidFill>
          <a:srgbClr val="4616F6"/>
        </a:solidFill>
      </dgm:spPr>
      <dgm:t>
        <a:bodyPr/>
        <a:lstStyle/>
        <a:p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Образовательные организации СПО подают заявку через систему личного кабинета на регистрацию ССК в Едином перечне (реестре) ССК СПО</a:t>
          </a:r>
        </a:p>
      </dgm:t>
    </dgm:pt>
    <dgm:pt modelId="{0B59AEE5-A9EF-4229-88E3-860EAC5964DC}" type="parTrans" cxnId="{D4EF9717-AEB9-4B7C-B5DB-368E40A1C86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A2D811F-2EDC-4899-9C66-892B5EE7FDFC}" type="sibTrans" cxnId="{D4EF9717-AEB9-4B7C-B5DB-368E40A1C86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82E956F-8600-4E9C-BC02-B65E745C367F}">
      <dgm:prSet custT="1"/>
      <dgm:spPr>
        <a:solidFill>
          <a:srgbClr val="4616F6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ФГБУ ФЦОМОФВ на основании представленных данных ССК формирует единый всероссийский перечень (реестр) студенческих спортивных клубов, и размещает его на своем официальном сайте в сети интернет </a:t>
          </a: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</a:t>
          </a: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://</a:t>
          </a:r>
          <a:r>
            <a:rPr lang="ru-RU" sz="16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фцомофв.рф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>
            <a:solidFill>
              <a:schemeClr val="bg1"/>
            </a:solidFill>
            <a:latin typeface="Bahnschrift SemiCondensed" panose="020B0502040204020203" pitchFamily="34" charset="0"/>
            <a:ea typeface="+mn-ea"/>
            <a:cs typeface="+mn-cs"/>
          </a:endParaRPr>
        </a:p>
      </dgm:t>
    </dgm:pt>
    <dgm:pt modelId="{1321B9C9-ADD4-4FFD-A7A4-4E87C95AEEB5}" type="parTrans" cxnId="{43F0B000-A89D-41B9-A2A8-A05CD4A2CB1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E90D924-31F9-47A6-9691-EF89AC2099A1}" type="sibTrans" cxnId="{43F0B000-A89D-41B9-A2A8-A05CD4A2CB1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54444D6-D85F-4221-A48F-E3602ADE4365}" type="pres">
      <dgm:prSet presAssocID="{6F4CA469-E76A-483D-B3A3-979234D07581}" presName="Name0" presStyleCnt="0">
        <dgm:presLayoutVars>
          <dgm:dir/>
          <dgm:resizeHandles val="exact"/>
        </dgm:presLayoutVars>
      </dgm:prSet>
      <dgm:spPr/>
    </dgm:pt>
    <dgm:pt modelId="{C3ACF6DF-7043-4135-B6B2-4EF08AB538A7}" type="pres">
      <dgm:prSet presAssocID="{A9AB3BE4-CB15-4CDA-9840-07A29F5A7602}" presName="node" presStyleLbl="node1" presStyleIdx="0" presStyleCnt="4" custLinFactNeighborX="-1359" custLinFactNeighborY="-56800">
        <dgm:presLayoutVars>
          <dgm:bulletEnabled val="1"/>
        </dgm:presLayoutVars>
      </dgm:prSet>
      <dgm:spPr/>
    </dgm:pt>
    <dgm:pt modelId="{B1ABB5F6-19B9-49F2-8B8D-242006A4D3E0}" type="pres">
      <dgm:prSet presAssocID="{521E92F7-324F-4D68-B65D-2B57CB37D57B}" presName="sibTrans" presStyleCnt="0"/>
      <dgm:spPr/>
    </dgm:pt>
    <dgm:pt modelId="{D7B94EAB-8F0D-46DD-B497-248A26E23A15}" type="pres">
      <dgm:prSet presAssocID="{ACA50060-B5FA-44E7-9621-E40C650AB7EA}" presName="node" presStyleLbl="node1" presStyleIdx="1" presStyleCnt="4" custLinFactNeighborX="0" custLinFactNeighborY="1434">
        <dgm:presLayoutVars>
          <dgm:bulletEnabled val="1"/>
        </dgm:presLayoutVars>
      </dgm:prSet>
      <dgm:spPr/>
    </dgm:pt>
    <dgm:pt modelId="{3362E784-F70E-4FC7-8392-7FB38EAE331E}" type="pres">
      <dgm:prSet presAssocID="{AE15BEB2-F0DB-488A-919E-02C478406F4E}" presName="sibTrans" presStyleCnt="0"/>
      <dgm:spPr/>
    </dgm:pt>
    <dgm:pt modelId="{CB3AFB0E-9BBE-4593-BF13-9718AA1E7379}" type="pres">
      <dgm:prSet presAssocID="{68379D3E-177A-4CAD-8E66-A9BDF175E31A}" presName="node" presStyleLbl="node1" presStyleIdx="2" presStyleCnt="4" custLinFactNeighborX="30775" custLinFactNeighborY="619">
        <dgm:presLayoutVars>
          <dgm:bulletEnabled val="1"/>
        </dgm:presLayoutVars>
      </dgm:prSet>
      <dgm:spPr/>
    </dgm:pt>
    <dgm:pt modelId="{7CEECAAA-6D97-4EEF-A1CA-A63EF61B28BD}" type="pres">
      <dgm:prSet presAssocID="{3A2D811F-2EDC-4899-9C66-892B5EE7FDFC}" presName="sibTrans" presStyleCnt="0"/>
      <dgm:spPr/>
    </dgm:pt>
    <dgm:pt modelId="{79FE265D-85F6-4F26-A950-094EBB1498FF}" type="pres">
      <dgm:prSet presAssocID="{C82E956F-8600-4E9C-BC02-B65E745C367F}" presName="node" presStyleLbl="node1" presStyleIdx="3" presStyleCnt="4">
        <dgm:presLayoutVars>
          <dgm:bulletEnabled val="1"/>
        </dgm:presLayoutVars>
      </dgm:prSet>
      <dgm:spPr/>
    </dgm:pt>
  </dgm:ptLst>
  <dgm:cxnLst>
    <dgm:cxn modelId="{43F0B000-A89D-41B9-A2A8-A05CD4A2CB13}" srcId="{6F4CA469-E76A-483D-B3A3-979234D07581}" destId="{C82E956F-8600-4E9C-BC02-B65E745C367F}" srcOrd="3" destOrd="0" parTransId="{1321B9C9-ADD4-4FFD-A7A4-4E87C95AEEB5}" sibTransId="{6E90D924-31F9-47A6-9691-EF89AC2099A1}"/>
    <dgm:cxn modelId="{36F08F0E-BF68-4728-8FA5-5D5D36999929}" srcId="{6F4CA469-E76A-483D-B3A3-979234D07581}" destId="{ACA50060-B5FA-44E7-9621-E40C650AB7EA}" srcOrd="1" destOrd="0" parTransId="{55E7B86F-49A3-44A5-A7C4-7A055D04974D}" sibTransId="{AE15BEB2-F0DB-488A-919E-02C478406F4E}"/>
    <dgm:cxn modelId="{D4EF9717-AEB9-4B7C-B5DB-368E40A1C86B}" srcId="{6F4CA469-E76A-483D-B3A3-979234D07581}" destId="{68379D3E-177A-4CAD-8E66-A9BDF175E31A}" srcOrd="2" destOrd="0" parTransId="{0B59AEE5-A9EF-4229-88E3-860EAC5964DC}" sibTransId="{3A2D811F-2EDC-4899-9C66-892B5EE7FDFC}"/>
    <dgm:cxn modelId="{7BBFB072-4244-412C-ACDD-D27FED565553}" type="presOf" srcId="{6F4CA469-E76A-483D-B3A3-979234D07581}" destId="{754444D6-D85F-4221-A48F-E3602ADE4365}" srcOrd="0" destOrd="0" presId="urn:microsoft.com/office/officeart/2005/8/layout/hList6"/>
    <dgm:cxn modelId="{E5F7A45A-C463-41F6-A62E-89B8D0086F07}" type="presOf" srcId="{C82E956F-8600-4E9C-BC02-B65E745C367F}" destId="{79FE265D-85F6-4F26-A950-094EBB1498FF}" srcOrd="0" destOrd="0" presId="urn:microsoft.com/office/officeart/2005/8/layout/hList6"/>
    <dgm:cxn modelId="{817B2384-C325-4952-8ECE-B7AF823F18BB}" srcId="{6F4CA469-E76A-483D-B3A3-979234D07581}" destId="{A9AB3BE4-CB15-4CDA-9840-07A29F5A7602}" srcOrd="0" destOrd="0" parTransId="{2675398E-CE2D-44B9-BAA1-DF407686DF9F}" sibTransId="{521E92F7-324F-4D68-B65D-2B57CB37D57B}"/>
    <dgm:cxn modelId="{55809BA7-DD0B-45E6-AA6A-144429BD5E5B}" type="presOf" srcId="{A9AB3BE4-CB15-4CDA-9840-07A29F5A7602}" destId="{C3ACF6DF-7043-4135-B6B2-4EF08AB538A7}" srcOrd="0" destOrd="0" presId="urn:microsoft.com/office/officeart/2005/8/layout/hList6"/>
    <dgm:cxn modelId="{45A328AB-1ED0-4769-BCE7-9379CD901755}" type="presOf" srcId="{ACA50060-B5FA-44E7-9621-E40C650AB7EA}" destId="{D7B94EAB-8F0D-46DD-B497-248A26E23A15}" srcOrd="0" destOrd="0" presId="urn:microsoft.com/office/officeart/2005/8/layout/hList6"/>
    <dgm:cxn modelId="{B26CCDE9-7B18-4585-95F1-120F6DDA532E}" type="presOf" srcId="{68379D3E-177A-4CAD-8E66-A9BDF175E31A}" destId="{CB3AFB0E-9BBE-4593-BF13-9718AA1E7379}" srcOrd="0" destOrd="0" presId="urn:microsoft.com/office/officeart/2005/8/layout/hList6"/>
    <dgm:cxn modelId="{6E41CED8-7BCD-48B6-91E1-BE970CAE3643}" type="presParOf" srcId="{754444D6-D85F-4221-A48F-E3602ADE4365}" destId="{C3ACF6DF-7043-4135-B6B2-4EF08AB538A7}" srcOrd="0" destOrd="0" presId="urn:microsoft.com/office/officeart/2005/8/layout/hList6"/>
    <dgm:cxn modelId="{2BFB7CCB-C8D3-4D1B-A7EB-71ADDB30D81C}" type="presParOf" srcId="{754444D6-D85F-4221-A48F-E3602ADE4365}" destId="{B1ABB5F6-19B9-49F2-8B8D-242006A4D3E0}" srcOrd="1" destOrd="0" presId="urn:microsoft.com/office/officeart/2005/8/layout/hList6"/>
    <dgm:cxn modelId="{ABEFBADD-8E5D-4679-940F-42CFA1F877AE}" type="presParOf" srcId="{754444D6-D85F-4221-A48F-E3602ADE4365}" destId="{D7B94EAB-8F0D-46DD-B497-248A26E23A15}" srcOrd="2" destOrd="0" presId="urn:microsoft.com/office/officeart/2005/8/layout/hList6"/>
    <dgm:cxn modelId="{700780F5-5C63-41AD-A242-C4B9F24AC2D3}" type="presParOf" srcId="{754444D6-D85F-4221-A48F-E3602ADE4365}" destId="{3362E784-F70E-4FC7-8392-7FB38EAE331E}" srcOrd="3" destOrd="0" presId="urn:microsoft.com/office/officeart/2005/8/layout/hList6"/>
    <dgm:cxn modelId="{60FC07E9-1F66-4B8F-A3C0-0A81982A2AD9}" type="presParOf" srcId="{754444D6-D85F-4221-A48F-E3602ADE4365}" destId="{CB3AFB0E-9BBE-4593-BF13-9718AA1E7379}" srcOrd="4" destOrd="0" presId="urn:microsoft.com/office/officeart/2005/8/layout/hList6"/>
    <dgm:cxn modelId="{6F3BC944-ED65-4D06-BD56-C7735868F209}" type="presParOf" srcId="{754444D6-D85F-4221-A48F-E3602ADE4365}" destId="{7CEECAAA-6D97-4EEF-A1CA-A63EF61B28BD}" srcOrd="5" destOrd="0" presId="urn:microsoft.com/office/officeart/2005/8/layout/hList6"/>
    <dgm:cxn modelId="{C4DAEFD1-F1AE-47FE-AA23-EA9488625CBE}" type="presParOf" srcId="{754444D6-D85F-4221-A48F-E3602ADE4365}" destId="{79FE265D-85F6-4F26-A950-094EBB1498FF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2F50D-805A-458C-BEFE-BA25412DFBE6}">
      <dsp:nvSpPr>
        <dsp:cNvPr id="0" name=""/>
        <dsp:cNvSpPr/>
      </dsp:nvSpPr>
      <dsp:spPr>
        <a:xfrm>
          <a:off x="-9124057" y="-1394678"/>
          <a:ext cx="10866556" cy="10866556"/>
        </a:xfrm>
        <a:prstGeom prst="blockArc">
          <a:avLst>
            <a:gd name="adj1" fmla="val 18900000"/>
            <a:gd name="adj2" fmla="val 2700000"/>
            <a:gd name="adj3" fmla="val 19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5C14D9-8F33-4F45-AA68-C63C8A829506}">
      <dsp:nvSpPr>
        <dsp:cNvPr id="0" name=""/>
        <dsp:cNvSpPr/>
      </dsp:nvSpPr>
      <dsp:spPr>
        <a:xfrm>
          <a:off x="566615" y="367189"/>
          <a:ext cx="9032883" cy="734055"/>
        </a:xfrm>
        <a:prstGeom prst="rect">
          <a:avLst/>
        </a:prstGeom>
        <a:solidFill>
          <a:srgbClr val="4616F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657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bg1"/>
              </a:solidFill>
            </a:rPr>
            <a:t>создание условий для развития массовых и индивидуальных форм физкультурно-оздоровительной и спортивной работы в образовательной организации</a:t>
          </a:r>
        </a:p>
      </dsp:txBody>
      <dsp:txXfrm>
        <a:off x="566615" y="367189"/>
        <a:ext cx="9032883" cy="734055"/>
      </dsp:txXfrm>
    </dsp:sp>
    <dsp:sp modelId="{7A1094B6-39D3-4251-850B-B0DE1C97CDF5}">
      <dsp:nvSpPr>
        <dsp:cNvPr id="0" name=""/>
        <dsp:cNvSpPr/>
      </dsp:nvSpPr>
      <dsp:spPr>
        <a:xfrm>
          <a:off x="107830" y="275432"/>
          <a:ext cx="917569" cy="9175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44CEA-AB9D-4488-9A57-31D616CFE36E}">
      <dsp:nvSpPr>
        <dsp:cNvPr id="0" name=""/>
        <dsp:cNvSpPr/>
      </dsp:nvSpPr>
      <dsp:spPr>
        <a:xfrm>
          <a:off x="1339199" y="1437259"/>
          <a:ext cx="8368130" cy="734055"/>
        </a:xfrm>
        <a:prstGeom prst="rect">
          <a:avLst/>
        </a:prstGeom>
        <a:solidFill>
          <a:srgbClr val="4616F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657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solidFill>
                <a:schemeClr val="bg1"/>
              </a:solidFill>
            </a:rPr>
            <a:t>участие в спортивных соревнованиях различного уровня среди образовательных организаций</a:t>
          </a:r>
        </a:p>
      </dsp:txBody>
      <dsp:txXfrm>
        <a:off x="1339199" y="1437259"/>
        <a:ext cx="8368130" cy="734055"/>
      </dsp:txXfrm>
    </dsp:sp>
    <dsp:sp modelId="{F83D965F-C2DA-4E93-B4EA-84A16F292B93}">
      <dsp:nvSpPr>
        <dsp:cNvPr id="0" name=""/>
        <dsp:cNvSpPr/>
      </dsp:nvSpPr>
      <dsp:spPr>
        <a:xfrm>
          <a:off x="772584" y="1377162"/>
          <a:ext cx="917569" cy="9175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3AA4C-4175-44DD-8C44-6B854EB73DC5}">
      <dsp:nvSpPr>
        <dsp:cNvPr id="0" name=""/>
        <dsp:cNvSpPr/>
      </dsp:nvSpPr>
      <dsp:spPr>
        <a:xfrm>
          <a:off x="1595650" y="2569841"/>
          <a:ext cx="8003848" cy="734055"/>
        </a:xfrm>
        <a:prstGeom prst="rect">
          <a:avLst/>
        </a:prstGeom>
        <a:solidFill>
          <a:srgbClr val="4616F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657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solidFill>
                <a:schemeClr val="bg1"/>
              </a:solidFill>
            </a:rPr>
            <a:t>развитие волонтерского движения по пропаганде здорового образа жизни</a:t>
          </a:r>
        </a:p>
      </dsp:txBody>
      <dsp:txXfrm>
        <a:off x="1595650" y="2569841"/>
        <a:ext cx="8003848" cy="734055"/>
      </dsp:txXfrm>
    </dsp:sp>
    <dsp:sp modelId="{650B98C6-A6EF-466B-8181-CDBED01348F1}">
      <dsp:nvSpPr>
        <dsp:cNvPr id="0" name=""/>
        <dsp:cNvSpPr/>
      </dsp:nvSpPr>
      <dsp:spPr>
        <a:xfrm>
          <a:off x="1136865" y="2478084"/>
          <a:ext cx="917569" cy="9175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F50C5-F1E3-48CE-8D39-B236F330D70B}">
      <dsp:nvSpPr>
        <dsp:cNvPr id="0" name=""/>
        <dsp:cNvSpPr/>
      </dsp:nvSpPr>
      <dsp:spPr>
        <a:xfrm>
          <a:off x="1711962" y="3671572"/>
          <a:ext cx="7887536" cy="734055"/>
        </a:xfrm>
        <a:prstGeom prst="rect">
          <a:avLst/>
        </a:prstGeom>
        <a:solidFill>
          <a:srgbClr val="4616F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657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bg1"/>
              </a:solidFill>
            </a:rPr>
            <a:t>развитие традиционных и наиболее популярных в регионе основных видов спорта, привлечение обучающихся в объединения на общности интересов в команды по различным видам спорта</a:t>
          </a:r>
        </a:p>
      </dsp:txBody>
      <dsp:txXfrm>
        <a:off x="1711962" y="3671572"/>
        <a:ext cx="7887536" cy="734055"/>
      </dsp:txXfrm>
    </dsp:sp>
    <dsp:sp modelId="{BE66610A-14C6-43FD-BB97-97709735D9AC}">
      <dsp:nvSpPr>
        <dsp:cNvPr id="0" name=""/>
        <dsp:cNvSpPr/>
      </dsp:nvSpPr>
      <dsp:spPr>
        <a:xfrm>
          <a:off x="1253177" y="3579815"/>
          <a:ext cx="917569" cy="9175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1EC49-5D01-48BF-AB0C-A366E5DE90C2}">
      <dsp:nvSpPr>
        <dsp:cNvPr id="0" name=""/>
        <dsp:cNvSpPr/>
      </dsp:nvSpPr>
      <dsp:spPr>
        <a:xfrm>
          <a:off x="1595650" y="4773302"/>
          <a:ext cx="8003848" cy="734055"/>
        </a:xfrm>
        <a:prstGeom prst="rect">
          <a:avLst/>
        </a:prstGeom>
        <a:solidFill>
          <a:srgbClr val="4616F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657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solidFill>
                <a:schemeClr val="bg1"/>
              </a:solidFill>
            </a:rPr>
            <a:t>вовлечение обучающихся, в том числе с ограниченными возможностями здоровья в систематические занятия физической культурой и спортом</a:t>
          </a:r>
        </a:p>
      </dsp:txBody>
      <dsp:txXfrm>
        <a:off x="1595650" y="4773302"/>
        <a:ext cx="8003848" cy="734055"/>
      </dsp:txXfrm>
    </dsp:sp>
    <dsp:sp modelId="{A29E251A-1E52-4E79-A299-132643C5D403}">
      <dsp:nvSpPr>
        <dsp:cNvPr id="0" name=""/>
        <dsp:cNvSpPr/>
      </dsp:nvSpPr>
      <dsp:spPr>
        <a:xfrm>
          <a:off x="1136865" y="4681545"/>
          <a:ext cx="917569" cy="9175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AC817-6398-409A-91D1-EA3B9C0F9214}">
      <dsp:nvSpPr>
        <dsp:cNvPr id="0" name=""/>
        <dsp:cNvSpPr/>
      </dsp:nvSpPr>
      <dsp:spPr>
        <a:xfrm>
          <a:off x="1231369" y="5874224"/>
          <a:ext cx="8368130" cy="734055"/>
        </a:xfrm>
        <a:prstGeom prst="rect">
          <a:avLst/>
        </a:prstGeom>
        <a:solidFill>
          <a:srgbClr val="4616F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657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bg1"/>
              </a:solidFill>
            </a:rPr>
            <a:t>установление и развитие связей с другими студенческими спортивными клубами и организациями</a:t>
          </a:r>
        </a:p>
      </dsp:txBody>
      <dsp:txXfrm>
        <a:off x="1231369" y="5874224"/>
        <a:ext cx="8368130" cy="734055"/>
      </dsp:txXfrm>
    </dsp:sp>
    <dsp:sp modelId="{F5599935-2BA2-4684-8075-B4209F3EFE17}">
      <dsp:nvSpPr>
        <dsp:cNvPr id="0" name=""/>
        <dsp:cNvSpPr/>
      </dsp:nvSpPr>
      <dsp:spPr>
        <a:xfrm>
          <a:off x="772584" y="5782467"/>
          <a:ext cx="917569" cy="9175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7A241-9375-4742-96C1-BCB3D46DA1F0}">
      <dsp:nvSpPr>
        <dsp:cNvPr id="0" name=""/>
        <dsp:cNvSpPr/>
      </dsp:nvSpPr>
      <dsp:spPr>
        <a:xfrm>
          <a:off x="566615" y="6975954"/>
          <a:ext cx="9032883" cy="734055"/>
        </a:xfrm>
        <a:prstGeom prst="rect">
          <a:avLst/>
        </a:prstGeom>
        <a:solidFill>
          <a:srgbClr val="4616F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657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solidFill>
                <a:schemeClr val="bg1"/>
              </a:solidFill>
            </a:rPr>
            <a:t>расширение спектра предлагаемых услуг секционной и досуговой работы</a:t>
          </a:r>
        </a:p>
      </dsp:txBody>
      <dsp:txXfrm>
        <a:off x="566615" y="6975954"/>
        <a:ext cx="9032883" cy="734055"/>
      </dsp:txXfrm>
    </dsp:sp>
    <dsp:sp modelId="{2C46E2A9-69E8-4518-ABE6-DEA99239B333}">
      <dsp:nvSpPr>
        <dsp:cNvPr id="0" name=""/>
        <dsp:cNvSpPr/>
      </dsp:nvSpPr>
      <dsp:spPr>
        <a:xfrm>
          <a:off x="107830" y="6884197"/>
          <a:ext cx="917569" cy="9175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CF6DF-7043-4135-B6B2-4EF08AB538A7}">
      <dsp:nvSpPr>
        <dsp:cNvPr id="0" name=""/>
        <dsp:cNvSpPr/>
      </dsp:nvSpPr>
      <dsp:spPr>
        <a:xfrm rot="16200000">
          <a:off x="-1190376" y="1190376"/>
          <a:ext cx="5039775" cy="2659022"/>
        </a:xfrm>
        <a:prstGeom prst="flowChartManualOperation">
          <a:avLst/>
        </a:prstGeom>
        <a:solidFill>
          <a:srgbClr val="4616F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организации СПО создают на официальном сайте своей организации страницу (вкладку) «ССК» и размещают на ней документы о деятельности студенческих спортивных клубов, согласно утвержденному перечню</a:t>
          </a:r>
        </a:p>
      </dsp:txBody>
      <dsp:txXfrm rot="5400000">
        <a:off x="0" y="1007955"/>
        <a:ext cx="2659022" cy="3023865"/>
      </dsp:txXfrm>
    </dsp:sp>
    <dsp:sp modelId="{D7B94EAB-8F0D-46DD-B497-248A26E23A15}">
      <dsp:nvSpPr>
        <dsp:cNvPr id="0" name=""/>
        <dsp:cNvSpPr/>
      </dsp:nvSpPr>
      <dsp:spPr>
        <a:xfrm rot="16200000">
          <a:off x="1670782" y="1190376"/>
          <a:ext cx="5039775" cy="2659022"/>
        </a:xfrm>
        <a:prstGeom prst="flowChartManualOperation">
          <a:avLst/>
        </a:prstGeom>
        <a:solidFill>
          <a:srgbClr val="4616F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организации СПО регистрируются на Единой информационной площадке </a:t>
          </a: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«Физическая культура и спорт в образовании»</a:t>
          </a:r>
        </a:p>
      </dsp:txBody>
      <dsp:txXfrm rot="5400000">
        <a:off x="2861158" y="1007955"/>
        <a:ext cx="2659022" cy="3023865"/>
      </dsp:txXfrm>
    </dsp:sp>
    <dsp:sp modelId="{CB3AFB0E-9BBE-4593-BF13-9718AA1E7379}">
      <dsp:nvSpPr>
        <dsp:cNvPr id="0" name=""/>
        <dsp:cNvSpPr/>
      </dsp:nvSpPr>
      <dsp:spPr>
        <a:xfrm rot="16200000">
          <a:off x="4590605" y="1190376"/>
          <a:ext cx="5039775" cy="2659022"/>
        </a:xfrm>
        <a:prstGeom prst="flowChartManualOperation">
          <a:avLst/>
        </a:prstGeom>
        <a:solidFill>
          <a:srgbClr val="4616F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Образовательные организации СПО подают заявку через систему личного кабинета на регистрацию ССК в Едином перечне (реестре) ССК СПО</a:t>
          </a:r>
        </a:p>
      </dsp:txBody>
      <dsp:txXfrm rot="5400000">
        <a:off x="5780981" y="1007955"/>
        <a:ext cx="2659022" cy="3023865"/>
      </dsp:txXfrm>
    </dsp:sp>
    <dsp:sp modelId="{79FE265D-85F6-4F26-A950-094EBB1498FF}">
      <dsp:nvSpPr>
        <dsp:cNvPr id="0" name=""/>
        <dsp:cNvSpPr/>
      </dsp:nvSpPr>
      <dsp:spPr>
        <a:xfrm rot="16200000">
          <a:off x="7387680" y="1190376"/>
          <a:ext cx="5039775" cy="2659022"/>
        </a:xfrm>
        <a:prstGeom prst="flowChartManualOperation">
          <a:avLst/>
        </a:prstGeom>
        <a:solidFill>
          <a:srgbClr val="4616F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ФГБУ ФЦОМОФВ на основании представленных данных ССК формирует единый всероссийский перечень (реестр) студенческих спортивных клубов, и размещает его на своем официальном сайте в сети интернет </a:t>
          </a: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</a:t>
          </a: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://</a:t>
          </a:r>
          <a:r>
            <a:rPr lang="ru-RU" sz="16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фцомофв.рф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>
            <a:solidFill>
              <a:schemeClr val="bg1"/>
            </a:solidFill>
            <a:latin typeface="Bahnschrift SemiCondensed" panose="020B0502040204020203" pitchFamily="34" charset="0"/>
            <a:ea typeface="+mn-ea"/>
            <a:cs typeface="+mn-cs"/>
          </a:endParaRPr>
        </a:p>
      </dsp:txBody>
      <dsp:txXfrm rot="5400000">
        <a:off x="8578056" y="1007955"/>
        <a:ext cx="2659022" cy="3023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svg"/><Relationship Id="rId7" Type="http://schemas.openxmlformats.org/officeDocument/2006/relationships/diagramData" Target="../diagrams/data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image" Target="../media/image7.sv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sv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.svg"/><Relationship Id="rId7" Type="http://schemas.openxmlformats.org/officeDocument/2006/relationships/diagramData" Target="../diagrams/data2.xml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diagramDrawing" Target="../diagrams/drawing2.xml"/><Relationship Id="rId5" Type="http://schemas.openxmlformats.org/officeDocument/2006/relationships/image" Target="../media/image7.svg"/><Relationship Id="rId10" Type="http://schemas.openxmlformats.org/officeDocument/2006/relationships/diagramColors" Target="../diagrams/colors2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975" y="0"/>
            <a:ext cx="18609951" cy="1119980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876069" y="6951084"/>
            <a:ext cx="7466110" cy="2307216"/>
          </a:xfrm>
          <a:prstGeom prst="rect">
            <a:avLst/>
          </a:prstGeom>
          <a:solidFill>
            <a:srgbClr val="393BE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67000"/>
          </a:blip>
          <a:srcRect/>
          <a:stretch>
            <a:fillRect/>
          </a:stretch>
        </p:blipFill>
        <p:spPr>
          <a:xfrm rot="436196">
            <a:off x="6190766" y="-2861850"/>
            <a:ext cx="17035324" cy="1107296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876069" y="6941559"/>
            <a:ext cx="1473404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876069" y="9248775"/>
            <a:ext cx="1473404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2727" y="482004"/>
            <a:ext cx="1069103" cy="135182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44076" y="1779517"/>
            <a:ext cx="14599848" cy="274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>
                    <a:schemeClr val="accent1">
                      <a:alpha val="83000"/>
                    </a:scheme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ОТКРЫТИЕ СТУДЕНЧЕСКИХ СПОРТИВНЫХ КЛУБОВ В ОБРАЗОВАТЕЛЬНЫХ ОРГАНИЗАЦИЯХ РФ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252427" y="7601126"/>
            <a:ext cx="6335846" cy="998460"/>
            <a:chOff x="0" y="50737"/>
            <a:chExt cx="8447795" cy="133127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50737"/>
              <a:ext cx="8447795" cy="701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48"/>
                </a:lnSpc>
              </a:pPr>
              <a:r>
                <a:rPr lang="ru-RU" sz="3725" dirty="0">
                  <a:solidFill>
                    <a:srgbClr val="FFFFFF"/>
                  </a:solidFill>
                  <a:latin typeface="HK Grotesk Medium"/>
                </a:rPr>
                <a:t>31</a:t>
              </a:r>
              <a:r>
                <a:rPr lang="en-US" sz="3725" dirty="0">
                  <a:solidFill>
                    <a:srgbClr val="FFFFFF"/>
                  </a:solidFill>
                  <a:latin typeface="HK Grotesk Medium"/>
                </a:rPr>
                <a:t> </a:t>
              </a:r>
              <a:r>
                <a:rPr lang="en-US" sz="3725" dirty="0" err="1">
                  <a:solidFill>
                    <a:srgbClr val="FFFFFF"/>
                  </a:solidFill>
                  <a:latin typeface="HK Grotesk Medium"/>
                </a:rPr>
                <a:t>марта</a:t>
              </a:r>
              <a:r>
                <a:rPr lang="en-US" sz="3725" dirty="0">
                  <a:solidFill>
                    <a:srgbClr val="FFFFFF"/>
                  </a:solidFill>
                  <a:latin typeface="HK Grotesk Medium"/>
                </a:rPr>
                <a:t> 2022 г. </a:t>
              </a:r>
              <a:r>
                <a:rPr lang="ru-RU" sz="3725" dirty="0">
                  <a:solidFill>
                    <a:srgbClr val="FFFFFF"/>
                  </a:solidFill>
                  <a:latin typeface="HK Grotesk Medium"/>
                </a:rPr>
                <a:t>10</a:t>
              </a:r>
              <a:r>
                <a:rPr lang="en-US" sz="3725" dirty="0">
                  <a:solidFill>
                    <a:srgbClr val="FFFFFF"/>
                  </a:solidFill>
                  <a:latin typeface="HK Grotesk Medium"/>
                </a:rPr>
                <a:t>:00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74298"/>
              <a:ext cx="8447795" cy="407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1"/>
                </a:lnSpc>
              </a:pPr>
              <a:endParaRPr lang="en-US" sz="2199">
                <a:solidFill>
                  <a:srgbClr val="FFFFFF"/>
                </a:solidFill>
                <a:latin typeface="HK Grotesk Light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016328" y="7971694"/>
            <a:ext cx="6593782" cy="32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1"/>
              </a:lnSpc>
            </a:pPr>
            <a:r>
              <a:rPr lang="en-US" sz="2800" dirty="0">
                <a:solidFill>
                  <a:srgbClr val="FFFFFF"/>
                </a:solidFill>
                <a:latin typeface="HK Grotesk Light Bold"/>
              </a:rPr>
              <a:t>HTTPS://ЕИП-ФКИС.РФ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1830" y="668012"/>
            <a:ext cx="4077294" cy="3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424">
                <a:solidFill>
                  <a:srgbClr val="FFFFFF"/>
                </a:solidFill>
                <a:latin typeface="Jura Medium Bold"/>
              </a:rPr>
              <a:t>ФГБУ "ФЦОМОФВ"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72" y="0"/>
            <a:ext cx="18320085" cy="1043319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066800" y="120231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chemeClr val="bg1"/>
                </a:solidFill>
                <a:latin typeface="Jura Medium Bold"/>
              </a:rPr>
              <a:t>ФГБУ "ФЦОМОФВ</a:t>
            </a:r>
            <a:r>
              <a:rPr lang="en-US" sz="1925" dirty="0">
                <a:solidFill>
                  <a:srgbClr val="000000"/>
                </a:solidFill>
                <a:latin typeface="Jura Medium Bold"/>
              </a:rPr>
              <a:t>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32084" y="486141"/>
            <a:ext cx="18223832" cy="14516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Студенческий спортивный клуб в своей работе</a:t>
            </a:r>
          </a:p>
          <a:p>
            <a:pPr algn="ctr">
              <a:spcAft>
                <a:spcPts val="1000"/>
              </a:spcAft>
            </a:pP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2DDC0C-E775-437C-9085-623CCBDB502A}"/>
              </a:ext>
            </a:extLst>
          </p:cNvPr>
          <p:cNvSpPr txBox="1"/>
          <p:nvPr/>
        </p:nvSpPr>
        <p:spPr>
          <a:xfrm>
            <a:off x="6664236" y="322535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80340" algn="l"/>
              </a:tabLst>
            </a:pPr>
            <a:endParaRPr lang="ru-RU" sz="2400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80340" algn="l"/>
              </a:tabLst>
            </a:pPr>
            <a:endParaRPr lang="ru-RU" sz="2400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7" name="Блок-схема: ручной ввод 6">
            <a:extLst>
              <a:ext uri="{FF2B5EF4-FFF2-40B4-BE49-F238E27FC236}">
                <a16:creationId xmlns:a16="http://schemas.microsoft.com/office/drawing/2014/main" id="{0BC69D1D-9951-4063-B438-8D8289F6B914}"/>
              </a:ext>
            </a:extLst>
          </p:cNvPr>
          <p:cNvSpPr/>
          <p:nvPr/>
        </p:nvSpPr>
        <p:spPr>
          <a:xfrm>
            <a:off x="616127" y="3932652"/>
            <a:ext cx="4336874" cy="1451678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</a:rPr>
              <a:t>организует свою деятельность путем создания спортивных секций, групп и команд по видам спорта;</a:t>
            </a:r>
          </a:p>
        </p:txBody>
      </p:sp>
      <p:sp>
        <p:nvSpPr>
          <p:cNvPr id="12" name="Блок-схема: ручной ввод 11">
            <a:extLst>
              <a:ext uri="{FF2B5EF4-FFF2-40B4-BE49-F238E27FC236}">
                <a16:creationId xmlns:a16="http://schemas.microsoft.com/office/drawing/2014/main" id="{8EF55ABC-3F17-439F-9B94-9F3811C28BDD}"/>
              </a:ext>
            </a:extLst>
          </p:cNvPr>
          <p:cNvSpPr/>
          <p:nvPr/>
        </p:nvSpPr>
        <p:spPr>
          <a:xfrm>
            <a:off x="5469236" y="7054865"/>
            <a:ext cx="5732163" cy="1722586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</a:rPr>
              <a:t>реализует календарные планы спортивно-массовых, физкультурно-спортивных, оздоровительных и социально-значимых мероприятий, обеспечивая безопасность при проведении мероприятий в образовательной организации</a:t>
            </a:r>
          </a:p>
        </p:txBody>
      </p:sp>
      <p:sp>
        <p:nvSpPr>
          <p:cNvPr id="16" name="Блок-схема: ручной ввод 15">
            <a:extLst>
              <a:ext uri="{FF2B5EF4-FFF2-40B4-BE49-F238E27FC236}">
                <a16:creationId xmlns:a16="http://schemas.microsoft.com/office/drawing/2014/main" id="{93F2B2F0-4D2E-46E8-8ED4-7B5A929DC924}"/>
              </a:ext>
            </a:extLst>
          </p:cNvPr>
          <p:cNvSpPr/>
          <p:nvPr/>
        </p:nvSpPr>
        <p:spPr>
          <a:xfrm>
            <a:off x="521427" y="2034426"/>
            <a:ext cx="4431573" cy="1451678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</a:rPr>
              <a:t>планирует и проводит спортивно-массовую, </a:t>
            </a:r>
            <a:r>
              <a:rPr lang="ru-RU" sz="1600" dirty="0" err="1">
                <a:solidFill>
                  <a:schemeClr val="bg1"/>
                </a:solidFill>
                <a:latin typeface="Times New Roman"/>
                <a:ea typeface="Times New Roman"/>
              </a:rPr>
              <a:t>физкультурно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</a:rPr>
              <a:t>–оздоровительную, секционную и досуговую работу</a:t>
            </a:r>
          </a:p>
        </p:txBody>
      </p:sp>
      <p:sp>
        <p:nvSpPr>
          <p:cNvPr id="17" name="Блок-схема: ручной ввод 16">
            <a:extLst>
              <a:ext uri="{FF2B5EF4-FFF2-40B4-BE49-F238E27FC236}">
                <a16:creationId xmlns:a16="http://schemas.microsoft.com/office/drawing/2014/main" id="{4D98B734-4AF3-4729-B67D-1448C01C8D81}"/>
              </a:ext>
            </a:extLst>
          </p:cNvPr>
          <p:cNvSpPr/>
          <p:nvPr/>
        </p:nvSpPr>
        <p:spPr>
          <a:xfrm>
            <a:off x="521427" y="5830878"/>
            <a:ext cx="4431573" cy="1451678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</a:rPr>
              <a:t>осуществляет подготовку обучающихся к выполнению нормативов (тестов)  ВФСК ГТО;</a:t>
            </a:r>
          </a:p>
        </p:txBody>
      </p:sp>
      <p:sp>
        <p:nvSpPr>
          <p:cNvPr id="19" name="Блок-схема: ручной ввод 18">
            <a:extLst>
              <a:ext uri="{FF2B5EF4-FFF2-40B4-BE49-F238E27FC236}">
                <a16:creationId xmlns:a16="http://schemas.microsoft.com/office/drawing/2014/main" id="{85038591-F71F-4FD7-9A06-006C488797D5}"/>
              </a:ext>
            </a:extLst>
          </p:cNvPr>
          <p:cNvSpPr/>
          <p:nvPr/>
        </p:nvSpPr>
        <p:spPr>
          <a:xfrm>
            <a:off x="504297" y="7691881"/>
            <a:ext cx="4431573" cy="1451678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</a:rPr>
              <a:t>направляет команды для участия в соревнованиях различного уровняв соответствии с утвержденным планом</a:t>
            </a:r>
          </a:p>
        </p:txBody>
      </p:sp>
      <p:sp>
        <p:nvSpPr>
          <p:cNvPr id="20" name="Блок-схема: ручной ввод 19">
            <a:extLst>
              <a:ext uri="{FF2B5EF4-FFF2-40B4-BE49-F238E27FC236}">
                <a16:creationId xmlns:a16="http://schemas.microsoft.com/office/drawing/2014/main" id="{F0BB1C8A-E496-4723-8984-B3995D45ED26}"/>
              </a:ext>
            </a:extLst>
          </p:cNvPr>
          <p:cNvSpPr/>
          <p:nvPr/>
        </p:nvSpPr>
        <p:spPr>
          <a:xfrm>
            <a:off x="5388555" y="4749960"/>
            <a:ext cx="5812845" cy="1611292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</a:rPr>
              <a:t>представляет администрации образовательной организации предложения по совершенствованию материально-технической базы и развитию физической культуры и спорта в образовательной организации</a:t>
            </a:r>
          </a:p>
        </p:txBody>
      </p:sp>
      <p:sp>
        <p:nvSpPr>
          <p:cNvPr id="22" name="Блок-схема: ручной ввод 21">
            <a:extLst>
              <a:ext uri="{FF2B5EF4-FFF2-40B4-BE49-F238E27FC236}">
                <a16:creationId xmlns:a16="http://schemas.microsoft.com/office/drawing/2014/main" id="{E874ED59-753E-4052-87BB-065B9C273621}"/>
              </a:ext>
            </a:extLst>
          </p:cNvPr>
          <p:cNvSpPr/>
          <p:nvPr/>
        </p:nvSpPr>
        <p:spPr>
          <a:xfrm>
            <a:off x="5419931" y="2499511"/>
            <a:ext cx="5781469" cy="1451678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</a:rPr>
              <a:t>привлекает обучающихся в качестве волонтёров и судей к общественной деятельности как участников, организаторов проведения фестивалей, акций, физкультурно-спортивных и иных мероприятий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6FC3CE8-9A9A-4C5B-ACD0-776312F83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292942"/>
              </p:ext>
            </p:extLst>
          </p:nvPr>
        </p:nvGraphicFramePr>
        <p:xfrm>
          <a:off x="11764806" y="3942542"/>
          <a:ext cx="6283941" cy="3569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4928">
                  <a:extLst>
                    <a:ext uri="{9D8B030D-6E8A-4147-A177-3AD203B41FA5}">
                      <a16:colId xmlns:a16="http://schemas.microsoft.com/office/drawing/2014/main" val="3510652767"/>
                    </a:ext>
                  </a:extLst>
                </a:gridCol>
                <a:gridCol w="1299227">
                  <a:extLst>
                    <a:ext uri="{9D8B030D-6E8A-4147-A177-3AD203B41FA5}">
                      <a16:colId xmlns:a16="http://schemas.microsoft.com/office/drawing/2014/main" val="1105961634"/>
                    </a:ext>
                  </a:extLst>
                </a:gridCol>
                <a:gridCol w="1194893">
                  <a:extLst>
                    <a:ext uri="{9D8B030D-6E8A-4147-A177-3AD203B41FA5}">
                      <a16:colId xmlns:a16="http://schemas.microsoft.com/office/drawing/2014/main" val="3723317652"/>
                    </a:ext>
                  </a:extLst>
                </a:gridCol>
                <a:gridCol w="1194893">
                  <a:extLst>
                    <a:ext uri="{9D8B030D-6E8A-4147-A177-3AD203B41FA5}">
                      <a16:colId xmlns:a16="http://schemas.microsoft.com/office/drawing/2014/main" val="1754789003"/>
                    </a:ext>
                  </a:extLst>
                </a:gridCol>
              </a:tblGrid>
              <a:tr h="995072">
                <a:tc row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показателя (индикатора)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Значение показателя (индикатора)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805604"/>
                  </a:ext>
                </a:extLst>
              </a:tr>
              <a:tr h="816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2022 год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2023 год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2024 год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142001"/>
                  </a:ext>
                </a:extLst>
              </a:tr>
              <a:tr h="1758437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Доля образовательных организаций СПО, имеющих студенческий спортивный клуб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75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80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100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024589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A01C1EDB-AEFD-4553-9553-F4FA9FCF6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8416" y="3485342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240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77183"/>
            <a:ext cx="18609951" cy="11199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7000"/>
          </a:blip>
          <a:srcRect/>
          <a:stretch>
            <a:fillRect/>
          </a:stretch>
        </p:blipFill>
        <p:spPr>
          <a:xfrm rot="468390">
            <a:off x="6096563" y="-4522508"/>
            <a:ext cx="13915409" cy="904501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53220" y="1159918"/>
            <a:ext cx="4723838" cy="800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ru-RU" sz="5499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Кураторы</a:t>
            </a:r>
            <a:endParaRPr lang="en-US" sz="5499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 rot="-5400000">
            <a:off x="445336" y="5884827"/>
            <a:ext cx="11078099" cy="6126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00AC0EF5-FFB6-4990-85C4-7C6015BB05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423" y="-36212"/>
            <a:ext cx="621054" cy="385053"/>
          </a:xfrm>
          <a:prstGeom prst="rect">
            <a:avLst/>
          </a:prstGeom>
        </p:spPr>
      </p:pic>
      <p:sp>
        <p:nvSpPr>
          <p:cNvPr id="15" name="TextBox 24">
            <a:extLst>
              <a:ext uri="{FF2B5EF4-FFF2-40B4-BE49-F238E27FC236}">
                <a16:creationId xmlns:a16="http://schemas.microsoft.com/office/drawing/2014/main" id="{039228F8-D81C-4596-B9E9-4DF6C2790B77}"/>
              </a:ext>
            </a:extLst>
          </p:cNvPr>
          <p:cNvSpPr txBox="1"/>
          <p:nvPr/>
        </p:nvSpPr>
        <p:spPr>
          <a:xfrm>
            <a:off x="935140" y="50492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chemeClr val="bg1"/>
                </a:solidFill>
                <a:latin typeface="Jura Medium Bold"/>
              </a:rPr>
              <a:t>ФГБУ "ФЦОМОФВ</a:t>
            </a:r>
            <a:r>
              <a:rPr lang="en-US" sz="1925" dirty="0">
                <a:solidFill>
                  <a:srgbClr val="000000"/>
                </a:solidFill>
                <a:latin typeface="Jura Medium Bold"/>
              </a:rPr>
              <a:t>"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79D65DC3-CFB5-40BA-81A4-907AF2D970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508491" y="80655"/>
            <a:ext cx="821861" cy="1039198"/>
          </a:xfrm>
          <a:prstGeom prst="rect">
            <a:avLst/>
          </a:prstGeom>
        </p:spPr>
      </p:pic>
      <p:sp>
        <p:nvSpPr>
          <p:cNvPr id="28" name="TextBox 5">
            <a:extLst>
              <a:ext uri="{FF2B5EF4-FFF2-40B4-BE49-F238E27FC236}">
                <a16:creationId xmlns:a16="http://schemas.microsoft.com/office/drawing/2014/main" id="{B71C016A-F5E1-4732-8163-7E4B5171AF2A}"/>
              </a:ext>
            </a:extLst>
          </p:cNvPr>
          <p:cNvSpPr txBox="1"/>
          <p:nvPr/>
        </p:nvSpPr>
        <p:spPr>
          <a:xfrm>
            <a:off x="9589103" y="1533525"/>
            <a:ext cx="8336947" cy="4466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ru-RU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Бакашкина</a:t>
            </a: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Николаевна, заместитель директора по развитию</a:t>
            </a:r>
          </a:p>
          <a:p>
            <a:pPr>
              <a:lnSpc>
                <a:spcPts val="3900"/>
              </a:lnSpc>
            </a:pPr>
            <a:endParaRPr lang="ru-RU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900"/>
              </a:lnSpc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Леонова Екатерина Борисовна, руководитель отдела развития студенческого спорта</a:t>
            </a:r>
          </a:p>
          <a:p>
            <a:pPr>
              <a:lnSpc>
                <a:spcPts val="3900"/>
              </a:lnSpc>
            </a:pPr>
            <a:endParaRPr lang="ru-RU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900"/>
              </a:lnSpc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 Юрий Юрьевич, </a:t>
            </a:r>
          </a:p>
          <a:p>
            <a:pPr>
              <a:lnSpc>
                <a:spcPts val="3900"/>
              </a:lnSpc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отдела развития студенческого спорта</a:t>
            </a:r>
          </a:p>
          <a:p>
            <a:pPr>
              <a:lnSpc>
                <a:spcPts val="3900"/>
              </a:lnSpc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8">
            <a:extLst>
              <a:ext uri="{FF2B5EF4-FFF2-40B4-BE49-F238E27FC236}">
                <a16:creationId xmlns:a16="http://schemas.microsoft.com/office/drawing/2014/main" id="{3427DD62-14A8-4B59-87DF-B59DB78DB89B}"/>
              </a:ext>
            </a:extLst>
          </p:cNvPr>
          <p:cNvSpPr txBox="1"/>
          <p:nvPr/>
        </p:nvSpPr>
        <p:spPr>
          <a:xfrm>
            <a:off x="361950" y="2298390"/>
            <a:ext cx="480885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 СЕМИНАР</a:t>
            </a:r>
          </a:p>
          <a:p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>
                    <a:schemeClr val="accent1">
                      <a:alpha val="83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открытию ССК 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760735-FDBF-499F-8CF3-1143931BB012}"/>
              </a:ext>
            </a:extLst>
          </p:cNvPr>
          <p:cNvSpPr txBox="1"/>
          <p:nvPr/>
        </p:nvSpPr>
        <p:spPr>
          <a:xfrm>
            <a:off x="0" y="3631018"/>
            <a:ext cx="56053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Контактная информация отдела развития студенческого спорта: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Телефон: +7 (495) 360-72-46 (доб. 112)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Электронная почта: 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studsport@fcomofv.ru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798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32" y="-10026"/>
            <a:ext cx="18609951" cy="11199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7000"/>
          </a:blip>
          <a:srcRect/>
          <a:stretch>
            <a:fillRect/>
          </a:stretch>
        </p:blipFill>
        <p:spPr>
          <a:xfrm rot="468390">
            <a:off x="6038794" y="-4474532"/>
            <a:ext cx="13915409" cy="9045016"/>
          </a:xfrm>
          <a:prstGeom prst="rect">
            <a:avLst/>
          </a:prstGeom>
        </p:spPr>
      </p:pic>
      <p:pic>
        <p:nvPicPr>
          <p:cNvPr id="14" name="Picture 23">
            <a:extLst>
              <a:ext uri="{FF2B5EF4-FFF2-40B4-BE49-F238E27FC236}">
                <a16:creationId xmlns:a16="http://schemas.microsoft.com/office/drawing/2014/main" id="{00AC0EF5-FFB6-4990-85C4-7C6015BB05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7631" y="487505"/>
            <a:ext cx="621054" cy="385053"/>
          </a:xfrm>
          <a:prstGeom prst="rect">
            <a:avLst/>
          </a:prstGeom>
        </p:spPr>
      </p:pic>
      <p:sp>
        <p:nvSpPr>
          <p:cNvPr id="15" name="TextBox 24">
            <a:extLst>
              <a:ext uri="{FF2B5EF4-FFF2-40B4-BE49-F238E27FC236}">
                <a16:creationId xmlns:a16="http://schemas.microsoft.com/office/drawing/2014/main" id="{039228F8-D81C-4596-B9E9-4DF6C2790B77}"/>
              </a:ext>
            </a:extLst>
          </p:cNvPr>
          <p:cNvSpPr txBox="1"/>
          <p:nvPr/>
        </p:nvSpPr>
        <p:spPr>
          <a:xfrm>
            <a:off x="1905000" y="542872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chemeClr val="bg1"/>
                </a:solidFill>
                <a:latin typeface="Jura Medium Bold"/>
              </a:rPr>
              <a:t>ФГБУ "ФЦОМОФВ</a:t>
            </a:r>
            <a:r>
              <a:rPr lang="en-US" sz="1925">
                <a:solidFill>
                  <a:srgbClr val="000000"/>
                </a:solidFill>
                <a:latin typeface="Jura Medium Bold"/>
              </a:rPr>
              <a:t>"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79D65DC3-CFB5-40BA-81A4-907AF2D970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240701" y="126549"/>
            <a:ext cx="821861" cy="103919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DA57B85-575F-4B29-9A99-561796D1FFCB}"/>
              </a:ext>
            </a:extLst>
          </p:cNvPr>
          <p:cNvSpPr txBox="1">
            <a:spLocks/>
          </p:cNvSpPr>
          <p:nvPr/>
        </p:nvSpPr>
        <p:spPr>
          <a:xfrm>
            <a:off x="12032" y="1365074"/>
            <a:ext cx="18609951" cy="1089949"/>
          </a:xfrm>
          <a:prstGeom prst="rect">
            <a:avLst/>
          </a:prstGeom>
          <a:ln>
            <a:noFill/>
          </a:ln>
          <a:effectLst>
            <a:outerShdw blurRad="107950" dist="12700" dir="5400000"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Роль ССК в </a:t>
            </a:r>
            <a:r>
              <a: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системе образования</a:t>
            </a:r>
            <a:r>
              <a:rPr lang="ru-RU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br>
              <a:rPr lang="ru-RU" sz="6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B6B7EC-850D-44E3-957D-8C55EB6524DF}"/>
              </a:ext>
            </a:extLst>
          </p:cNvPr>
          <p:cNvSpPr txBox="1"/>
          <p:nvPr/>
        </p:nvSpPr>
        <p:spPr>
          <a:xfrm>
            <a:off x="533401" y="3536526"/>
            <a:ext cx="17529162" cy="6050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</a:rPr>
              <a:t>Снижение уровня физической подготовленности и здоровья молодежи является в настоящее время Одним из самых актуальных вопросов для руководства образовательных организаций, в этой связи необходимо поддерживать массовое спортивное движение среди обучающихся. В условиях повышенной учебной нагрузки и дефицита двигательной активности обучающихся особую актуальность приобретает необходимость эффективной организации физкультурно-оздоровительной работы, особенно во внеурочное время. 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/>
              <a:ea typeface="Calibri"/>
            </a:endParaRP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</a:rPr>
              <a:t>Студенческий спортивный клуб является наиболее эффективным средством, призванным осуществлять работу в разных направлениях и решать разноплановые и актуальные задачи по пропаганде здорового образа жизни, привлечению обучающихся к систематическим занятиям физической культурой и спортом, общефизической подготовке.</a:t>
            </a: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/>
              <a:ea typeface="Calibri"/>
            </a:endParaRP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</a:rPr>
              <a:t>Поддержка индивидуального физического и интеллектуального развития молодёжи; предоставление необходимого пространства и свободы для принятия самостоятельных решений, формирование мотивационно–ценностных ориентиров и повышение престижа  здорового образа жизни, физической культуры и спорта в молодёжной среде.</a:t>
            </a:r>
          </a:p>
        </p:txBody>
      </p:sp>
    </p:spTree>
    <p:extLst>
      <p:ext uri="{BB962C8B-B14F-4D97-AF65-F5344CB8AC3E}">
        <p14:creationId xmlns:p14="http://schemas.microsoft.com/office/powerpoint/2010/main" val="2095505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975" y="-494919"/>
            <a:ext cx="18448975" cy="107819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3000"/>
          </a:blip>
          <a:srcRect/>
          <a:stretch>
            <a:fillRect/>
          </a:stretch>
        </p:blipFill>
        <p:spPr>
          <a:xfrm>
            <a:off x="5066204" y="1028700"/>
            <a:ext cx="8155591" cy="82172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E3F9E9-424D-4849-885E-71433CF8B6D8}"/>
              </a:ext>
            </a:extLst>
          </p:cNvPr>
          <p:cNvSpPr txBox="1"/>
          <p:nvPr/>
        </p:nvSpPr>
        <p:spPr>
          <a:xfrm>
            <a:off x="762000" y="-375936"/>
            <a:ext cx="4077294" cy="3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424" dirty="0">
                <a:solidFill>
                  <a:srgbClr val="FFFFFF"/>
                </a:solidFill>
                <a:latin typeface="Jura Medium Bold"/>
              </a:rPr>
              <a:t>ФГБУ "ФЦОМОФВ"</a:t>
            </a:r>
          </a:p>
        </p:txBody>
      </p:sp>
      <p:pic>
        <p:nvPicPr>
          <p:cNvPr id="15" name="Picture 23">
            <a:extLst>
              <a:ext uri="{FF2B5EF4-FFF2-40B4-BE49-F238E27FC236}">
                <a16:creationId xmlns:a16="http://schemas.microsoft.com/office/drawing/2014/main" id="{A7DFBEF6-0E13-4335-8693-4864DC087F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4933" y="-415867"/>
            <a:ext cx="621054" cy="38505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82B427C-E040-4EE5-A051-C9A858BC70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297400" y="228651"/>
            <a:ext cx="884724" cy="1118686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145CA74-5B4D-4603-94D6-E0CCA12D63A6}"/>
              </a:ext>
            </a:extLst>
          </p:cNvPr>
          <p:cNvSpPr txBox="1">
            <a:spLocks/>
          </p:cNvSpPr>
          <p:nvPr/>
        </p:nvSpPr>
        <p:spPr>
          <a:xfrm>
            <a:off x="-125339" y="39557"/>
            <a:ext cx="18413339" cy="1307780"/>
          </a:xfrm>
          <a:prstGeom prst="rect">
            <a:avLst/>
          </a:prstGeom>
          <a:ln>
            <a:noFill/>
          </a:ln>
          <a:effectLst>
            <a:outerShdw blurRad="107950" dist="12700" dir="5400000"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Деятельность ССК осуществляется  на основании и в соответствии с нормативно-правовыми актами: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C1F93B80-F95A-4572-8688-885DF570A7B2}"/>
              </a:ext>
            </a:extLst>
          </p:cNvPr>
          <p:cNvSpPr txBox="1">
            <a:spLocks/>
          </p:cNvSpPr>
          <p:nvPr/>
        </p:nvSpPr>
        <p:spPr>
          <a:xfrm>
            <a:off x="1524000" y="1714500"/>
            <a:ext cx="16002000" cy="7315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Конституция Российской Федерации Статьи 43;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Федеральный закон от 29 декабря 2012 г № 273-ФЗ «Об образовании в Российской Федерации»;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Федеральный закон от 4 декабря 2007г. №329-ФЗ «О физической культуре в Российской Федерации» (с изм. и доп.);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Указ Президента РФ от 29 мая 2017 г. № 240 «Об объявлении в Российской Федерации Десятилетия детства»;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Перечень поручений Президента РФ по итогам заседания Совета по развитию физической культуры и спорта №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Пр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-2397 от 22 октября 2019;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Стратегия развития физической культуры и спорта в Российской Федерации на период до 2030 года, утверждена распоряжением Правительства Российской Федерации от 24 ноября 2020 года № 3081-р;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Межотраслевая программа развития студенческого спорта до 2024 года, утверждена приказом Минспорта России,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Минпросвещения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России и Минобрнауки России от 09 марта 2021 г. N 141/167/90;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Приказ Минобрнауки России от 23 марта 2020 года № 463 «Об утверждении порядка осуществления деятельности студенческих спортивных клубов (в том числе в виде общественных объединений), не являющихся юридическими лицами»;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082" y="-54670"/>
            <a:ext cx="18288001" cy="1031744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7085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900370" y="141281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chemeClr val="bg1"/>
                </a:solidFill>
                <a:latin typeface="Jura Medium Bold"/>
              </a:rPr>
              <a:t>ФГБУ "ФЦОМОФВ</a:t>
            </a:r>
            <a:r>
              <a:rPr lang="en-US" sz="1925" dirty="0">
                <a:solidFill>
                  <a:srgbClr val="000000"/>
                </a:solidFill>
                <a:latin typeface="Jura Medium Bold"/>
              </a:rPr>
              <a:t>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28704" y="532716"/>
            <a:ext cx="821861" cy="1039198"/>
          </a:xfrm>
          <a:prstGeom prst="rect">
            <a:avLst/>
          </a:prstGeom>
        </p:spPr>
      </p:pic>
      <p:graphicFrame>
        <p:nvGraphicFramePr>
          <p:cNvPr id="27" name="Схема 26">
            <a:extLst>
              <a:ext uri="{FF2B5EF4-FFF2-40B4-BE49-F238E27FC236}">
                <a16:creationId xmlns:a16="http://schemas.microsoft.com/office/drawing/2014/main" id="{E8CB321C-BE6D-4466-B916-15BBFF24D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556196"/>
              </p:ext>
            </p:extLst>
          </p:nvPr>
        </p:nvGraphicFramePr>
        <p:xfrm>
          <a:off x="8305800" y="1479927"/>
          <a:ext cx="9707330" cy="807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0" name="AutoShape 3">
            <a:extLst>
              <a:ext uri="{FF2B5EF4-FFF2-40B4-BE49-F238E27FC236}">
                <a16:creationId xmlns:a16="http://schemas.microsoft.com/office/drawing/2014/main" id="{9417DCE8-28A3-46C3-97DC-226E408FB8EC}"/>
              </a:ext>
            </a:extLst>
          </p:cNvPr>
          <p:cNvSpPr/>
          <p:nvPr/>
        </p:nvSpPr>
        <p:spPr>
          <a:xfrm>
            <a:off x="1217309" y="2707346"/>
            <a:ext cx="6707491" cy="3807753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90A05A-957E-48E3-A4FD-095B3F02D001}"/>
              </a:ext>
            </a:extLst>
          </p:cNvPr>
          <p:cNvSpPr txBox="1"/>
          <p:nvPr/>
        </p:nvSpPr>
        <p:spPr>
          <a:xfrm>
            <a:off x="1217309" y="2917187"/>
            <a:ext cx="6555091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600"/>
              </a:spcAft>
            </a:pPr>
            <a:r>
              <a:rPr lang="ru-RU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 Unicode MS"/>
              </a:rPr>
              <a:t>Спортивный клуб создается в целях привлечения обучающихся к систематическим занятиям физической культурой и массовым спортом, формирования у них потребности в здоровом образе жизни, развития студенческого самоуправления, а также развития и популяризации традиций региона</a:t>
            </a:r>
            <a:br>
              <a:rPr lang="ru-RU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 Unicode MS"/>
              </a:rPr>
            </a:br>
            <a:r>
              <a:rPr lang="ru-RU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 Unicode MS"/>
              </a:rPr>
              <a:t> в области физической культуры и спорта.</a:t>
            </a: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8D6C16CF-8511-469D-A006-DC7DA3CBB98B}"/>
              </a:ext>
            </a:extLst>
          </p:cNvPr>
          <p:cNvSpPr txBox="1">
            <a:spLocks/>
          </p:cNvSpPr>
          <p:nvPr/>
        </p:nvSpPr>
        <p:spPr>
          <a:xfrm>
            <a:off x="-2" y="466690"/>
            <a:ext cx="18288002" cy="1171250"/>
          </a:xfrm>
          <a:prstGeom prst="rect">
            <a:avLst/>
          </a:prstGeom>
          <a:ln>
            <a:noFill/>
          </a:ln>
          <a:effectLst>
            <a:outerShdw blurRad="107950" dist="12700" dir="5400000"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ЦЕЛИ И ЗАДАЧИ ССК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533" y="-16294"/>
            <a:ext cx="18288001" cy="1031744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7085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900370" y="141281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chemeClr val="bg1"/>
                </a:solidFill>
                <a:latin typeface="Jura Medium Bold"/>
              </a:rPr>
              <a:t>ФГБУ "ФЦОМОФВ</a:t>
            </a:r>
            <a:r>
              <a:rPr lang="en-US" sz="1925" dirty="0">
                <a:solidFill>
                  <a:srgbClr val="000000"/>
                </a:solidFill>
                <a:latin typeface="Jura Medium Bold"/>
              </a:rPr>
              <a:t>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28704" y="532716"/>
            <a:ext cx="821861" cy="1039198"/>
          </a:xfrm>
          <a:prstGeom prst="rect">
            <a:avLst/>
          </a:prstGeom>
        </p:spPr>
      </p:pic>
      <p:sp>
        <p:nvSpPr>
          <p:cNvPr id="40" name="AutoShape 3">
            <a:extLst>
              <a:ext uri="{FF2B5EF4-FFF2-40B4-BE49-F238E27FC236}">
                <a16:creationId xmlns:a16="http://schemas.microsoft.com/office/drawing/2014/main" id="{9417DCE8-28A3-46C3-97DC-226E408FB8EC}"/>
              </a:ext>
            </a:extLst>
          </p:cNvPr>
          <p:cNvSpPr/>
          <p:nvPr/>
        </p:nvSpPr>
        <p:spPr>
          <a:xfrm>
            <a:off x="647180" y="2476500"/>
            <a:ext cx="6156328" cy="3807753"/>
          </a:xfrm>
          <a:prstGeom prst="rect">
            <a:avLst/>
          </a:prstGeom>
          <a:solidFill>
            <a:srgbClr val="393BE4"/>
          </a:solidFill>
        </p:spPr>
        <p:txBody>
          <a:bodyPr/>
          <a:lstStyle/>
          <a:p>
            <a:pPr lvl="0"/>
            <a:r>
              <a:rPr lang="ru-RU" sz="3200" spc="-211" dirty="0">
                <a:solidFill>
                  <a:schemeClr val="bg1"/>
                </a:solidFill>
                <a:latin typeface="HK Grotesk Light Bold"/>
              </a:rPr>
              <a:t>Письмо </a:t>
            </a:r>
            <a:r>
              <a:rPr lang="ru-RU" sz="3200" spc="-211" dirty="0" err="1">
                <a:solidFill>
                  <a:schemeClr val="bg1"/>
                </a:solidFill>
                <a:latin typeface="HK Grotesk Light Bold"/>
              </a:rPr>
              <a:t>Минпросвещения</a:t>
            </a:r>
            <a:r>
              <a:rPr lang="ru-RU" sz="3200" spc="-211" dirty="0">
                <a:solidFill>
                  <a:schemeClr val="bg1"/>
                </a:solidFill>
                <a:latin typeface="HK Grotesk Light Bold"/>
              </a:rPr>
              <a:t> России от 16.03.2022 г. </a:t>
            </a:r>
          </a:p>
          <a:p>
            <a:pPr lvl="0"/>
            <a:r>
              <a:rPr lang="ru-RU" sz="3200" spc="-211" dirty="0">
                <a:solidFill>
                  <a:schemeClr val="bg1"/>
                </a:solidFill>
                <a:latin typeface="HK Grotesk Light Bold"/>
              </a:rPr>
              <a:t>№ ДГ-667/06 </a:t>
            </a:r>
          </a:p>
          <a:p>
            <a:pPr lvl="0"/>
            <a:r>
              <a:rPr lang="ru-RU" sz="3200" spc="-211" dirty="0">
                <a:solidFill>
                  <a:schemeClr val="bg1"/>
                </a:solidFill>
                <a:latin typeface="HK Grotesk Light Bold"/>
              </a:rPr>
              <a:t>«О формировании Единого всероссийского перечня (реестра) студенческих спортивных клубов»</a:t>
            </a:r>
          </a:p>
          <a:p>
            <a:endParaRPr lang="ru-RU" dirty="0"/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8D6C16CF-8511-469D-A006-DC7DA3CBB98B}"/>
              </a:ext>
            </a:extLst>
          </p:cNvPr>
          <p:cNvSpPr txBox="1">
            <a:spLocks/>
          </p:cNvSpPr>
          <p:nvPr/>
        </p:nvSpPr>
        <p:spPr>
          <a:xfrm>
            <a:off x="-2" y="466690"/>
            <a:ext cx="18288002" cy="1171250"/>
          </a:xfrm>
          <a:prstGeom prst="rect">
            <a:avLst/>
          </a:prstGeom>
          <a:ln>
            <a:noFill/>
          </a:ln>
          <a:effectLst>
            <a:outerShdw blurRad="107950" dist="12700" dir="5400000"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B9318C8-9C8C-48F0-B773-9A47EB44B40C}"/>
              </a:ext>
            </a:extLst>
          </p:cNvPr>
          <p:cNvGrpSpPr/>
          <p:nvPr/>
        </p:nvGrpSpPr>
        <p:grpSpPr>
          <a:xfrm>
            <a:off x="7970488" y="2019300"/>
            <a:ext cx="9144000" cy="7086600"/>
            <a:chOff x="6299044" y="2344145"/>
            <a:chExt cx="8196681" cy="544539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F799EA3-3C6C-459E-950E-9E5C9E60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044" y="2344145"/>
              <a:ext cx="3848327" cy="544539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FDDC40F-4F38-45B4-9650-C5E6F8D7F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7371" y="2344145"/>
              <a:ext cx="4348354" cy="544539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12D09B8-5802-4FEE-8122-2C4D865B324C}"/>
              </a:ext>
            </a:extLst>
          </p:cNvPr>
          <p:cNvSpPr txBox="1"/>
          <p:nvPr/>
        </p:nvSpPr>
        <p:spPr>
          <a:xfrm>
            <a:off x="4724400" y="568160"/>
            <a:ext cx="9235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/>
            <a:r>
              <a:rPr lang="ru-RU" sz="3200" spc="-193" dirty="0">
                <a:solidFill>
                  <a:srgbClr val="FFFFFF"/>
                </a:solidFill>
                <a:latin typeface="HK Grotesk Light Bold"/>
              </a:rPr>
              <a:t>Формирование Единого всероссийского перечня (реестра) студенческих спортивных клубов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57C4E8-9297-4C9E-8765-8B6BA4F2FA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6"/>
          <a:stretch/>
        </p:blipFill>
        <p:spPr>
          <a:xfrm>
            <a:off x="900370" y="6896100"/>
            <a:ext cx="5930537" cy="313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44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416" y="20705"/>
            <a:ext cx="18346211" cy="1031744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066800" y="120231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chemeClr val="bg1"/>
                </a:solidFill>
                <a:latin typeface="Jura Medium Bold"/>
              </a:rPr>
              <a:t>ФГБУ "ФЦОМОФВ</a:t>
            </a:r>
            <a:r>
              <a:rPr lang="en-US" sz="1925" dirty="0">
                <a:solidFill>
                  <a:srgbClr val="000000"/>
                </a:solidFill>
                <a:latin typeface="Jura Medium Bold"/>
              </a:rPr>
              <a:t>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32084" y="428944"/>
            <a:ext cx="18288002" cy="14516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Всероссийского перечня (реестра) ССК включает</a:t>
            </a:r>
          </a:p>
          <a:p>
            <a:pPr algn="ctr">
              <a:spcAft>
                <a:spcPts val="10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следующие этапы:</a:t>
            </a:r>
            <a:endParaRPr lang="ru-RU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5C08104A-4CF6-463D-BCBA-EF8979BFD5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773394"/>
              </p:ext>
            </p:extLst>
          </p:nvPr>
        </p:nvGraphicFramePr>
        <p:xfrm>
          <a:off x="342610" y="2060798"/>
          <a:ext cx="11239789" cy="5039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0AE8A30-8C5B-499D-A10C-8AC954570F6C}"/>
              </a:ext>
            </a:extLst>
          </p:cNvPr>
          <p:cNvSpPr txBox="1"/>
          <p:nvPr/>
        </p:nvSpPr>
        <p:spPr>
          <a:xfrm>
            <a:off x="6299995" y="6902808"/>
            <a:ext cx="49966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b="1" u="sng" dirty="0">
              <a:solidFill>
                <a:srgbClr val="FFFF00"/>
              </a:solidFill>
            </a:endParaRPr>
          </a:p>
          <a:p>
            <a:r>
              <a:rPr lang="ru-RU" sz="1600" b="1" u="sng" dirty="0">
                <a:solidFill>
                  <a:srgbClr val="FFFF00"/>
                </a:solidFill>
              </a:rPr>
              <a:t>Для ССК, созданных в виде общественных объединений, не являющихся юридическими лицами: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•Протокол съезда (конференции) или общего собрания образовательной организации о создании ССК;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•Устав ССК, принятый на съезде (конференции) или общим собрании образовательной организации. </a:t>
            </a:r>
          </a:p>
          <a:p>
            <a:endParaRPr lang="ru-RU" sz="1600" b="1" dirty="0">
              <a:solidFill>
                <a:srgbClr val="FFFF00"/>
              </a:solidFill>
            </a:endParaRPr>
          </a:p>
          <a:p>
            <a:r>
              <a:rPr lang="ru-RU" sz="1600" b="1" dirty="0">
                <a:solidFill>
                  <a:srgbClr val="FFFF00"/>
                </a:solidFill>
              </a:rPr>
              <a:t>Все вышеперечисленные документы размещаются в формате PDF.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357F8E-FCAD-4CE1-A054-8A30DD3808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35000" y="2431296"/>
            <a:ext cx="3047474" cy="35744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4380CC-6D9E-4E21-8884-81556B0C5321}"/>
              </a:ext>
            </a:extLst>
          </p:cNvPr>
          <p:cNvSpPr txBox="1"/>
          <p:nvPr/>
        </p:nvSpPr>
        <p:spPr>
          <a:xfrm>
            <a:off x="653138" y="7044941"/>
            <a:ext cx="499669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</a:rPr>
              <a:t>Перечень документов </a:t>
            </a:r>
          </a:p>
          <a:p>
            <a:endParaRPr lang="ru-RU" sz="1600" b="1" dirty="0">
              <a:solidFill>
                <a:srgbClr val="FFFF00"/>
              </a:solidFill>
            </a:endParaRPr>
          </a:p>
          <a:p>
            <a:r>
              <a:rPr lang="ru-RU" sz="1600" b="1" dirty="0">
                <a:solidFill>
                  <a:srgbClr val="FFFF00"/>
                </a:solidFill>
              </a:rPr>
              <a:t>1.Выданная образовательной организации лицензия на осуществление образовательной деятельности по виду образования «дополнительное образование детей и взрослых» (либо активная ссылка на страницу, где размещена лицензия);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2.План работы студенческого спортивного клуба (далее – ССК) на учебный год;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3.Календарный план спортивно-массовых мероприятий;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4.Расписание работы спортивных секций в ССК.</a:t>
            </a:r>
          </a:p>
          <a:p>
            <a:endParaRPr lang="ru-RU" sz="1600" b="1" u="sng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E28769-C417-44D9-BC5C-4670551EAFCC}"/>
              </a:ext>
            </a:extLst>
          </p:cNvPr>
          <p:cNvSpPr txBox="1"/>
          <p:nvPr/>
        </p:nvSpPr>
        <p:spPr>
          <a:xfrm>
            <a:off x="11944231" y="6902808"/>
            <a:ext cx="49966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b="1" u="sng" dirty="0">
              <a:solidFill>
                <a:srgbClr val="FFFF00"/>
              </a:solidFill>
            </a:endParaRPr>
          </a:p>
          <a:p>
            <a:r>
              <a:rPr lang="ru-RU" sz="1600" b="1" u="sng" dirty="0">
                <a:solidFill>
                  <a:srgbClr val="FFFF00"/>
                </a:solidFill>
              </a:rPr>
              <a:t>Для ССК, созданных в качестве структурных подразделений образовательных организаций</a:t>
            </a:r>
            <a:r>
              <a:rPr lang="ru-RU" sz="1600" b="1" dirty="0">
                <a:solidFill>
                  <a:srgbClr val="FFFF00"/>
                </a:solidFill>
              </a:rPr>
              <a:t>: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•Приказ о создании ССК;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•Положение о ССК.</a:t>
            </a:r>
          </a:p>
          <a:p>
            <a:endParaRPr lang="ru-RU" sz="1600" b="1" u="sng" dirty="0">
              <a:solidFill>
                <a:srgbClr val="FFFF00"/>
              </a:solidFill>
            </a:endParaRPr>
          </a:p>
          <a:p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FB401-FF5A-464D-8308-82761F1D00A1}"/>
              </a:ext>
            </a:extLst>
          </p:cNvPr>
          <p:cNvSpPr txBox="1"/>
          <p:nvPr/>
        </p:nvSpPr>
        <p:spPr>
          <a:xfrm>
            <a:off x="11944231" y="8683227"/>
            <a:ext cx="49966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b="1" dirty="0">
              <a:solidFill>
                <a:srgbClr val="FFFF00"/>
              </a:solidFill>
            </a:endParaRPr>
          </a:p>
          <a:p>
            <a:r>
              <a:rPr lang="ru-RU" sz="1600" b="1" dirty="0">
                <a:solidFill>
                  <a:srgbClr val="FFFF00"/>
                </a:solidFill>
              </a:rPr>
              <a:t>Все вышеперечисленные документы размещаются в формате PDF.</a:t>
            </a:r>
          </a:p>
        </p:txBody>
      </p:sp>
    </p:spTree>
    <p:extLst>
      <p:ext uri="{BB962C8B-B14F-4D97-AF65-F5344CB8AC3E}">
        <p14:creationId xmlns:p14="http://schemas.microsoft.com/office/powerpoint/2010/main" val="143182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54" y="-44724"/>
            <a:ext cx="18288001" cy="1031744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066800" y="120231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chemeClr val="bg1"/>
                </a:solidFill>
                <a:latin typeface="Jura Medium Bold"/>
              </a:rPr>
              <a:t>ФГБУ "</a:t>
            </a:r>
            <a:r>
              <a:rPr lang="en-US" sz="19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ФЦОМОФВ</a:t>
            </a:r>
            <a:r>
              <a:rPr lang="en-US" sz="1925" dirty="0">
                <a:solidFill>
                  <a:srgbClr val="000000"/>
                </a:solidFill>
                <a:latin typeface="Jura Medium Bold"/>
              </a:rPr>
              <a:t>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-32086" y="544693"/>
            <a:ext cx="18288002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СТУДЕНЧЕСКИЙ СПОРТИВНЫЙ КЛУБ В ОБРАЗОВАТЕЛЬНОЙ ОРГАНИЗАЦИИ СПО</a:t>
            </a:r>
            <a:endParaRPr lang="ru-RU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CF87D-3647-48A6-9C2D-4C858C3294FE}"/>
              </a:ext>
            </a:extLst>
          </p:cNvPr>
          <p:cNvSpPr txBox="1"/>
          <p:nvPr/>
        </p:nvSpPr>
        <p:spPr>
          <a:xfrm>
            <a:off x="914400" y="2388278"/>
            <a:ext cx="1516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kern="50" dirty="0">
                <a:solidFill>
                  <a:schemeClr val="bg1"/>
                </a:solidFill>
                <a:latin typeface="Times New Roman"/>
                <a:ea typeface="Arial Unicode MS"/>
              </a:rPr>
              <a:t>ССК</a:t>
            </a:r>
            <a:r>
              <a:rPr lang="ru-RU" sz="2800" kern="50" dirty="0">
                <a:solidFill>
                  <a:schemeClr val="bg1"/>
                </a:solidFill>
                <a:latin typeface="Times New Roman"/>
                <a:ea typeface="Arial Unicode MS"/>
                <a:cs typeface="+mn-cs"/>
              </a:rPr>
              <a:t>, создаваемые на базе образовательных организаций, реализующих образовательные программы организационно – правовых формах: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99DFF9-006D-4399-B005-9AA289692E81}"/>
              </a:ext>
            </a:extLst>
          </p:cNvPr>
          <p:cNvSpPr txBox="1"/>
          <p:nvPr/>
        </p:nvSpPr>
        <p:spPr>
          <a:xfrm>
            <a:off x="309954" y="3918691"/>
            <a:ext cx="7067537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виде структурного подразделения общеобразовательной организации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ACA7B-B8AA-4BC3-B958-88916386BF66}"/>
              </a:ext>
            </a:extLst>
          </p:cNvPr>
          <p:cNvSpPr txBox="1"/>
          <p:nvPr/>
        </p:nvSpPr>
        <p:spPr>
          <a:xfrm>
            <a:off x="10668000" y="3927687"/>
            <a:ext cx="7058089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общественного объединения без образования юридического лица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E473E-6321-4675-883D-22FD28BF1358}"/>
              </a:ext>
            </a:extLst>
          </p:cNvPr>
          <p:cNvSpPr txBox="1"/>
          <p:nvPr/>
        </p:nvSpPr>
        <p:spPr>
          <a:xfrm>
            <a:off x="342611" y="5405206"/>
            <a:ext cx="67570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Деятельность осуществляется в соответствии с законодательством Российской Федерации, регламентируется уставом и локальными актами соответствующей образовательной организации, в том числе утверждёнными руководителем образовательной организации Приказом о создании ССК и Положением о ССК.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E3CDF-368C-43A9-9736-60E10A8C0B45}"/>
              </a:ext>
            </a:extLst>
          </p:cNvPr>
          <p:cNvSpPr txBox="1"/>
          <p:nvPr/>
        </p:nvSpPr>
        <p:spPr>
          <a:xfrm>
            <a:off x="10815289" y="5405206"/>
            <a:ext cx="70952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Деятельность осуществляется в соответствии с законодательством Российской Федерации, в том числе в соответствии с Федеральным законом от 19 мая 1995 г. № 82-ФЗ «Об общественных объединениях», а также Протокол о создании ССК и Устав ССК, принятые на съезде (конференции) или общем собрании образовательной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267193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34927"/>
            <a:ext cx="18288001" cy="1031744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066800" y="120231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chemeClr val="bg1"/>
                </a:solidFill>
                <a:latin typeface="Jura Medium Bold"/>
              </a:rPr>
              <a:t>ФГБУ "</a:t>
            </a:r>
            <a:r>
              <a:rPr lang="en-US" sz="19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ФЦОМОФВ</a:t>
            </a:r>
            <a:r>
              <a:rPr lang="en-US" sz="1925" dirty="0">
                <a:solidFill>
                  <a:srgbClr val="000000"/>
                </a:solidFill>
                <a:latin typeface="Jura Medium Bold"/>
              </a:rPr>
              <a:t>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-32086" y="544693"/>
            <a:ext cx="18288002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kern="50" dirty="0">
                <a:solidFill>
                  <a:schemeClr val="bg1"/>
                </a:solidFill>
                <a:latin typeface="Times New Roman"/>
                <a:ea typeface="Arial Unicode MS"/>
              </a:rPr>
              <a:t>Сравнительная </a:t>
            </a:r>
            <a:r>
              <a:rPr lang="ru-RU" sz="4000" b="1" kern="50" dirty="0">
                <a:solidFill>
                  <a:schemeClr val="bg1"/>
                </a:solidFill>
                <a:latin typeface="Times New Roman"/>
              </a:rPr>
              <a:t>характеристика</a:t>
            </a:r>
            <a:r>
              <a:rPr lang="ru-RU" sz="4000" b="1" kern="50" dirty="0">
                <a:solidFill>
                  <a:schemeClr val="bg1"/>
                </a:solidFill>
                <a:latin typeface="Times New Roman"/>
                <a:ea typeface="Arial Unicode MS"/>
              </a:rPr>
              <a:t> организационно-правовых форм  студенческих спортивных клубов</a:t>
            </a:r>
            <a:endParaRPr lang="ru-RU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8C9B9F1-95C5-49FA-B653-6534D1454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249424"/>
              </p:ext>
            </p:extLst>
          </p:nvPr>
        </p:nvGraphicFramePr>
        <p:xfrm>
          <a:off x="653138" y="1864866"/>
          <a:ext cx="17320185" cy="8176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462">
                  <a:extLst>
                    <a:ext uri="{9D8B030D-6E8A-4147-A177-3AD203B41FA5}">
                      <a16:colId xmlns:a16="http://schemas.microsoft.com/office/drawing/2014/main" val="583445263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951887297"/>
                    </a:ext>
                  </a:extLst>
                </a:gridCol>
                <a:gridCol w="6314723">
                  <a:extLst>
                    <a:ext uri="{9D8B030D-6E8A-4147-A177-3AD203B41FA5}">
                      <a16:colId xmlns:a16="http://schemas.microsoft.com/office/drawing/2014/main" val="1058953064"/>
                    </a:ext>
                  </a:extLst>
                </a:gridCol>
              </a:tblGrid>
              <a:tr h="539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Структурное подразделение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Общественная организация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891044"/>
                  </a:ext>
                </a:extLst>
              </a:tr>
              <a:tr h="584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Юридическая основа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Arial Unicode MS"/>
                        </a:rPr>
                        <a:t>Федеральный закон от 29 декабря 2012 г № 273 – ФЗ «Об образовании в Российской Федерации» 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Федеральный закон от 19 мая 1995 г. № 82-ФЗ «Об общественных объединениях»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30921"/>
                  </a:ext>
                </a:extLst>
              </a:tr>
              <a:tr h="5397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Учредитель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Юридическое лицо 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образовательная организация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Юридические или физические лица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151977"/>
                  </a:ext>
                </a:extLst>
              </a:tr>
              <a:tr h="5397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Осуществление юридических прав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Положение о ССК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Устав ССК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910413"/>
                  </a:ext>
                </a:extLst>
              </a:tr>
              <a:tr h="1661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Принципы создания и деятельности ССК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Выделенное в установленном порядке подразделение, не обладающее признаками юридического лица и не являющееся обособленной частью организации, на которое возлагаются самостоятельные задачи, функции и ответственность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Свободная организация в определении своих внутренней структуры, целей, форм и методов деятельности. Деятельность должна быть гласной, а информация об учредительных и программных документах общедоступной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373457"/>
                  </a:ext>
                </a:extLst>
              </a:tr>
              <a:tr h="819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Участники ССК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Обучающиеся образовательной организации в соответствии с Уставом образовательной организации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Граждане, достигшие 14 лет.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Максимальный возраст участников ССК определяется Уставом ССК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044488"/>
                  </a:ext>
                </a:extLst>
              </a:tr>
              <a:tr h="2503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Символика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В праве иметь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В праве иметь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Символика общественных объединений не должна совпадать с государственной символикой РФ, государственной символикой субъектов РФ, символикой муниципальных образований, федеральных органов государственной власти, органов государственной власти субъектов РФ, Вооруженных Сил РФ, других войск, а также с символикой международных организаций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278101"/>
                  </a:ext>
                </a:extLst>
              </a:tr>
              <a:tr h="968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Реорганизация и ликвидация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По решению руководителя образовательной организации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По решению съезда (конференции) или общего собрания образовательной организации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600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385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211" y="-73097"/>
            <a:ext cx="18346211" cy="1043319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066800" y="120231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chemeClr val="bg1"/>
                </a:solidFill>
                <a:latin typeface="Jura Medium Bold"/>
              </a:rPr>
              <a:t>ФГБУ "ФЦОМОФВ</a:t>
            </a:r>
            <a:r>
              <a:rPr lang="en-US" sz="1925" dirty="0">
                <a:solidFill>
                  <a:srgbClr val="000000"/>
                </a:solidFill>
                <a:latin typeface="Jura Medium Bold"/>
              </a:rPr>
              <a:t>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1219200" y="486141"/>
            <a:ext cx="15331258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Управление деятельностью ССК</a:t>
            </a:r>
          </a:p>
        </p:txBody>
      </p:sp>
      <p:sp>
        <p:nvSpPr>
          <p:cNvPr id="7" name="Скругленный прямоугольник 11">
            <a:extLst>
              <a:ext uri="{FF2B5EF4-FFF2-40B4-BE49-F238E27FC236}">
                <a16:creationId xmlns:a16="http://schemas.microsoft.com/office/drawing/2014/main" id="{0EA60FEE-0380-41E0-886A-CC17D00B808B}"/>
              </a:ext>
            </a:extLst>
          </p:cNvPr>
          <p:cNvSpPr/>
          <p:nvPr/>
        </p:nvSpPr>
        <p:spPr>
          <a:xfrm>
            <a:off x="5740000" y="2902479"/>
            <a:ext cx="6324600" cy="788521"/>
          </a:xfrm>
          <a:prstGeom prst="roundRect">
            <a:avLst/>
          </a:prstGeom>
          <a:solidFill>
            <a:srgbClr val="46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>
                <a:solidFill>
                  <a:schemeClr val="bg1"/>
                </a:solidFill>
                <a:latin typeface="Times New Roman"/>
                <a:ea typeface="Times New Roman"/>
              </a:rPr>
              <a:t>Общее руководство деятельностью ССК осуществляет учредитель:</a:t>
            </a:r>
          </a:p>
        </p:txBody>
      </p:sp>
      <p:sp>
        <p:nvSpPr>
          <p:cNvPr id="9" name="Скругленный прямоугольник 9">
            <a:extLst>
              <a:ext uri="{FF2B5EF4-FFF2-40B4-BE49-F238E27FC236}">
                <a16:creationId xmlns:a16="http://schemas.microsoft.com/office/drawing/2014/main" id="{FE4F69C3-AE6B-4A07-8935-4738101F3D2F}"/>
              </a:ext>
            </a:extLst>
          </p:cNvPr>
          <p:cNvSpPr/>
          <p:nvPr/>
        </p:nvSpPr>
        <p:spPr>
          <a:xfrm>
            <a:off x="653138" y="3898786"/>
            <a:ext cx="5823862" cy="1075881"/>
          </a:xfrm>
          <a:prstGeom prst="roundRect">
            <a:avLst/>
          </a:prstGeom>
          <a:solidFill>
            <a:srgbClr val="46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</a:rPr>
              <a:t>Юридическое лицо - образовательная организация</a:t>
            </a:r>
          </a:p>
        </p:txBody>
      </p:sp>
      <p:sp>
        <p:nvSpPr>
          <p:cNvPr id="11" name="Скругленный прямоугольник 8">
            <a:extLst>
              <a:ext uri="{FF2B5EF4-FFF2-40B4-BE49-F238E27FC236}">
                <a16:creationId xmlns:a16="http://schemas.microsoft.com/office/drawing/2014/main" id="{176896FE-279E-4BBF-8C11-2A5E6038F2D2}"/>
              </a:ext>
            </a:extLst>
          </p:cNvPr>
          <p:cNvSpPr/>
          <p:nvPr/>
        </p:nvSpPr>
        <p:spPr>
          <a:xfrm>
            <a:off x="11126002" y="3898786"/>
            <a:ext cx="6025459" cy="1130432"/>
          </a:xfrm>
          <a:prstGeom prst="roundRect">
            <a:avLst/>
          </a:prstGeom>
          <a:solidFill>
            <a:srgbClr val="46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</a:rPr>
              <a:t>Юридические или физические лица </a:t>
            </a:r>
          </a:p>
        </p:txBody>
      </p:sp>
      <p:sp>
        <p:nvSpPr>
          <p:cNvPr id="13" name="Скругленный прямоугольник 4">
            <a:extLst>
              <a:ext uri="{FF2B5EF4-FFF2-40B4-BE49-F238E27FC236}">
                <a16:creationId xmlns:a16="http://schemas.microsoft.com/office/drawing/2014/main" id="{17E45666-BB96-4035-AD48-CDF6ED34EDCF}"/>
              </a:ext>
            </a:extLst>
          </p:cNvPr>
          <p:cNvSpPr/>
          <p:nvPr/>
        </p:nvSpPr>
        <p:spPr>
          <a:xfrm>
            <a:off x="653139" y="5312332"/>
            <a:ext cx="16518374" cy="622300"/>
          </a:xfrm>
          <a:prstGeom prst="roundRect">
            <a:avLst/>
          </a:prstGeom>
          <a:solidFill>
            <a:srgbClr val="46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/>
                <a:ea typeface="Times New Roman"/>
              </a:rPr>
              <a:t>Непосредственное руководство деятельностью ССК осуществляет руководитель ССК: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7">
            <a:extLst>
              <a:ext uri="{FF2B5EF4-FFF2-40B4-BE49-F238E27FC236}">
                <a16:creationId xmlns:a16="http://schemas.microsoft.com/office/drawing/2014/main" id="{B6C9D4CD-00E6-4322-89C7-7421DA627264}"/>
              </a:ext>
            </a:extLst>
          </p:cNvPr>
          <p:cNvSpPr/>
          <p:nvPr/>
        </p:nvSpPr>
        <p:spPr>
          <a:xfrm>
            <a:off x="653138" y="6333679"/>
            <a:ext cx="5823862" cy="1172019"/>
          </a:xfrm>
          <a:prstGeom prst="roundRect">
            <a:avLst/>
          </a:prstGeom>
          <a:solidFill>
            <a:srgbClr val="46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Times New Roman"/>
                <a:ea typeface="Times New Roman"/>
              </a:rPr>
              <a:t>Назначается директором образовательной организации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7" name="Скругленный прямоугольник 6">
            <a:extLst>
              <a:ext uri="{FF2B5EF4-FFF2-40B4-BE49-F238E27FC236}">
                <a16:creationId xmlns:a16="http://schemas.microsoft.com/office/drawing/2014/main" id="{61567F3A-0516-450E-8D65-486E062F4AB6}"/>
              </a:ext>
            </a:extLst>
          </p:cNvPr>
          <p:cNvSpPr/>
          <p:nvPr/>
        </p:nvSpPr>
        <p:spPr>
          <a:xfrm>
            <a:off x="11146054" y="6332828"/>
            <a:ext cx="6005407" cy="1172871"/>
          </a:xfrm>
          <a:prstGeom prst="roundRect">
            <a:avLst/>
          </a:prstGeom>
          <a:solidFill>
            <a:srgbClr val="46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Times New Roman"/>
                <a:ea typeface="Times New Roman"/>
              </a:rPr>
              <a:t>Назначается  решением съезда (конференции) или общего собрания образовательной организации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9" name="Скругленный прямоугольник 12">
            <a:extLst>
              <a:ext uri="{FF2B5EF4-FFF2-40B4-BE49-F238E27FC236}">
                <a16:creationId xmlns:a16="http://schemas.microsoft.com/office/drawing/2014/main" id="{3ECC48F3-9A6F-47DC-8493-90308004274A}"/>
              </a:ext>
            </a:extLst>
          </p:cNvPr>
          <p:cNvSpPr/>
          <p:nvPr/>
        </p:nvSpPr>
        <p:spPr>
          <a:xfrm>
            <a:off x="653138" y="7992555"/>
            <a:ext cx="16498324" cy="1659261"/>
          </a:xfrm>
          <a:prstGeom prst="roundRect">
            <a:avLst/>
          </a:prstGeom>
          <a:solidFill>
            <a:srgbClr val="46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</a:rPr>
              <a:t>Руководитель ССК, действуя от имени ССК, осуществляет общее руководство деятельностью ССК, представляет его интересы при взаимодействии с органами государственной власти, органами местного самоуправления, юридическими и физическими лицами.</a:t>
            </a:r>
            <a:endParaRPr lang="ru-RU" sz="2400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16" name="Скругленный прямоугольник 11">
            <a:extLst>
              <a:ext uri="{FF2B5EF4-FFF2-40B4-BE49-F238E27FC236}">
                <a16:creationId xmlns:a16="http://schemas.microsoft.com/office/drawing/2014/main" id="{C31B68B4-A4A5-43DC-B8B8-774606DFE136}"/>
              </a:ext>
            </a:extLst>
          </p:cNvPr>
          <p:cNvSpPr/>
          <p:nvPr/>
        </p:nvSpPr>
        <p:spPr>
          <a:xfrm>
            <a:off x="817347" y="1814648"/>
            <a:ext cx="6324600" cy="788521"/>
          </a:xfrm>
          <a:prstGeom prst="roundRect">
            <a:avLst/>
          </a:prstGeom>
          <a:solidFill>
            <a:srgbClr val="46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</a:rPr>
              <a:t>СТРУКТУРНОЕ ПОДРАЗДЕЛЕНИЕ</a:t>
            </a:r>
          </a:p>
        </p:txBody>
      </p:sp>
      <p:sp>
        <p:nvSpPr>
          <p:cNvPr id="18" name="Скругленный прямоугольник 11">
            <a:extLst>
              <a:ext uri="{FF2B5EF4-FFF2-40B4-BE49-F238E27FC236}">
                <a16:creationId xmlns:a16="http://schemas.microsoft.com/office/drawing/2014/main" id="{4709F604-F0B3-4C1B-9E1F-29AC984D92AE}"/>
              </a:ext>
            </a:extLst>
          </p:cNvPr>
          <p:cNvSpPr/>
          <p:nvPr/>
        </p:nvSpPr>
        <p:spPr>
          <a:xfrm>
            <a:off x="10813798" y="1830844"/>
            <a:ext cx="6324600" cy="788521"/>
          </a:xfrm>
          <a:prstGeom prst="roundRect">
            <a:avLst/>
          </a:prstGeom>
          <a:solidFill>
            <a:srgbClr val="461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</a:rPr>
              <a:t>ОБЩЕСТВЕННАЯ ОРГАНИЗАЦИЯ</a:t>
            </a:r>
          </a:p>
        </p:txBody>
      </p:sp>
    </p:spTree>
    <p:extLst>
      <p:ext uri="{BB962C8B-B14F-4D97-AF65-F5344CB8AC3E}">
        <p14:creationId xmlns:p14="http://schemas.microsoft.com/office/powerpoint/2010/main" val="2444838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1459</Words>
  <Application>Microsoft Office PowerPoint</Application>
  <PresentationFormat>Произвольный</PresentationFormat>
  <Paragraphs>136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Times New Roman</vt:lpstr>
      <vt:lpstr>Symbol</vt:lpstr>
      <vt:lpstr>HK Grotesk Light Bold</vt:lpstr>
      <vt:lpstr>Wingdings</vt:lpstr>
      <vt:lpstr>HK Grotesk Medium</vt:lpstr>
      <vt:lpstr>Bahnschrift SemiCondensed</vt:lpstr>
      <vt:lpstr>Arial</vt:lpstr>
      <vt:lpstr>Jura Medium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ФГБУ "ФЦОМОФВ"</dc:title>
  <dc:creator>Екатерина Леонова</dc:creator>
  <cp:lastModifiedBy>Екатерина Леонова</cp:lastModifiedBy>
  <cp:revision>24</cp:revision>
  <dcterms:created xsi:type="dcterms:W3CDTF">2006-08-16T00:00:00Z</dcterms:created>
  <dcterms:modified xsi:type="dcterms:W3CDTF">2022-03-31T09:04:41Z</dcterms:modified>
  <dc:identifier>DAE7maLDmIc</dc:identifier>
</cp:coreProperties>
</file>