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1" r:id="rId3"/>
    <p:sldId id="267" r:id="rId4"/>
    <p:sldId id="263" r:id="rId5"/>
    <p:sldId id="291" r:id="rId6"/>
    <p:sldId id="281" r:id="rId7"/>
    <p:sldId id="295" r:id="rId8"/>
    <p:sldId id="292" r:id="rId9"/>
    <p:sldId id="293" r:id="rId10"/>
    <p:sldId id="294" r:id="rId11"/>
    <p:sldId id="284" r:id="rId12"/>
    <p:sldId id="298" r:id="rId13"/>
    <p:sldId id="296" r:id="rId14"/>
    <p:sldId id="260" r:id="rId15"/>
    <p:sldId id="273" r:id="rId16"/>
    <p:sldId id="277" r:id="rId17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00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6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D4E8-0454-4954-B321-60625149641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6B72-1C28-4BB8-BFE4-4B9274C8BD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0268E-DF98-4774-8B2A-F4CE22C63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6919-A26E-4DB1-B6E6-167D0648B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9B164C02-033A-4B07-A812-DF808B9CD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7526-2579-4E8F-89B2-F1E86713E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A06F3-8638-4E70-AD89-629921EC4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C632A-A043-4535-9EB7-93FF3BEF0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0D38-2C46-47B8-B2DB-17FA743463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12A2-0E1C-48C1-B661-935C8F01E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5728-950B-4AA9-9C36-12D967AE9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62701-1755-4273-B3AF-A1CF9520A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3C067-8D6A-4442-8A67-67D4BC646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15" imgW="6450794" imgH="952045" progId="">
                  <p:embed/>
                </p:oleObj>
              </mc:Choice>
              <mc:Fallback>
                <p:oleObj name="Image" r:id="rId15" imgW="6450794" imgH="952045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1B9A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D528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248353DA-1A1A-4C88-AD82-725D7194C9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s://ru.wikipedia.org/w/index.php?title=%D0%92%D1%80%D0%B0%D1%87%D0%B5%D0%B1%D0%BD%D0%BE-%D1%84%D0%B8%D0%B7%D0%BA%D1%83%D0%BB%D1%8C%D1%82%D1%83%D1%80%D0%BD%D1%8B%D0%B9_%D0%B4%D0%B8%D1%81%D0%BF%D0%B0%D0%BD%D1%81%D0%B5%D1%80&amp;action=edit&amp;redlink=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.wikipedia.org/wiki/%D0%9B%D0%A4%D0%9A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500298" y="6000768"/>
            <a:ext cx="4786346" cy="381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ГБОУ Лицей №1828 «Сабурово»</a:t>
            </a:r>
            <a:endParaRPr lang="en-US" dirty="0"/>
          </a:p>
        </p:txBody>
      </p:sp>
      <p:pic>
        <p:nvPicPr>
          <p:cNvPr id="4" name="Picture 2" descr="D:\Документы\выпуск Буланкин\ВЫПУСКНОЙ Буланкин\IMG_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000372"/>
            <a:ext cx="353547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gray">
          <a:xfrm>
            <a:off x="3071802" y="500042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Назад в будущее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10-11 классы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1071546"/>
            <a:ext cx="2170113" cy="4572001"/>
            <a:chOff x="720" y="1296"/>
            <a:chExt cx="1367" cy="2880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421"/>
              <a:ext cx="1304" cy="82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dirty="0" smtClean="0">
                  <a:solidFill>
                    <a:srgbClr val="002060"/>
                  </a:solidFill>
                </a:rPr>
                <a:t>ВФСК ГТО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</a:rPr>
                <a:t>Атлетическая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</a:rPr>
                <a:t>гимнастика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</a:rPr>
                <a:t>Кроссовая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</a:rPr>
                <a:t>подготовка</a:t>
              </a:r>
            </a:p>
            <a:p>
              <a:endParaRPr lang="ru-RU" dirty="0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8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65" y="1656"/>
              <a:ext cx="129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Прикладная физическая подготовка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5982" y="1357298"/>
            <a:ext cx="2284413" cy="4035425"/>
            <a:chOff x="2163" y="1296"/>
            <a:chExt cx="1439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163" y="2241"/>
              <a:ext cx="1381" cy="10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Дыхательная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гимнастика,</a:t>
              </a:r>
            </a:p>
            <a:p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Фитбол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–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гимнастика,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Скандинавская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ходьба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53" y="147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07" y="1663"/>
              <a:ext cx="139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Оздоровительный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72000" y="1643050"/>
            <a:ext cx="2271713" cy="4035425"/>
            <a:chOff x="3692" y="1296"/>
            <a:chExt cx="1431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37" y="2601"/>
              <a:ext cx="1350" cy="6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Гандбол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Бадминтон,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Футбол,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Регби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700" y="1605"/>
              <a:ext cx="142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Другие </a:t>
              </a:r>
            </a:p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Спортивные  игры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786578" y="2071678"/>
            <a:ext cx="2170113" cy="4035425"/>
            <a:chOff x="3692" y="1296"/>
            <a:chExt cx="1367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601"/>
              <a:ext cx="1304" cy="6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Стретчинг</a:t>
              </a:r>
              <a:endPara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Калланетика</a:t>
              </a:r>
              <a:endPara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Ритмическая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гимнастика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736" y="1633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Современные системы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физического воспитания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/>
          <a:srcRect l="17098" t="19028" r="11854" b="33791"/>
          <a:stretch/>
        </p:blipFill>
        <p:spPr>
          <a:xfrm>
            <a:off x="4543859" y="5329897"/>
            <a:ext cx="1600407" cy="85021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/>
          <a:srcRect l="17191" t="8968" r="12387" b="35341"/>
          <a:stretch/>
        </p:blipFill>
        <p:spPr>
          <a:xfrm>
            <a:off x="2662095" y="5375628"/>
            <a:ext cx="1554412" cy="983403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6" name="5-конечная звезда 65"/>
          <p:cNvSpPr/>
          <p:nvPr/>
        </p:nvSpPr>
        <p:spPr bwMode="auto">
          <a:xfrm>
            <a:off x="5825967" y="5306084"/>
            <a:ext cx="250841" cy="195281"/>
          </a:xfrm>
          <a:prstGeom prst="star5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7" name="5-конечная звезда 66"/>
          <p:cNvSpPr/>
          <p:nvPr/>
        </p:nvSpPr>
        <p:spPr bwMode="auto">
          <a:xfrm>
            <a:off x="3928692" y="5483194"/>
            <a:ext cx="250841" cy="195281"/>
          </a:xfrm>
          <a:prstGeom prst="star5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9001156" cy="107154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Информационные и инновационные технологии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283" name="Group 3"/>
          <p:cNvGrpSpPr>
            <a:grpSpLocks/>
          </p:cNvGrpSpPr>
          <p:nvPr/>
        </p:nvGrpSpPr>
        <p:grpSpPr bwMode="auto">
          <a:xfrm>
            <a:off x="500034" y="1428736"/>
            <a:ext cx="8001056" cy="4500594"/>
            <a:chOff x="528" y="1200"/>
            <a:chExt cx="4752" cy="2352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gray">
            <a:xfrm>
              <a:off x="3504" y="1728"/>
              <a:ext cx="1776" cy="1824"/>
            </a:xfrm>
            <a:prstGeom prst="chevron">
              <a:avLst>
                <a:gd name="adj" fmla="val 16468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7285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7286" name="AutoShape 6"/>
            <p:cNvSpPr>
              <a:spLocks noChangeArrowheads="1"/>
            </p:cNvSpPr>
            <p:nvPr/>
          </p:nvSpPr>
          <p:spPr bwMode="gray">
            <a:xfrm>
              <a:off x="528" y="1728"/>
              <a:ext cx="1872" cy="1824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7287" name="AutoShape 7"/>
            <p:cNvSpPr>
              <a:spLocks noChangeArrowheads="1"/>
            </p:cNvSpPr>
            <p:nvPr/>
          </p:nvSpPr>
          <p:spPr bwMode="gray">
            <a:xfrm>
              <a:off x="672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7288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7289" name="AutoShape 9"/>
            <p:cNvSpPr>
              <a:spLocks noChangeArrowheads="1"/>
            </p:cNvSpPr>
            <p:nvPr/>
          </p:nvSpPr>
          <p:spPr bwMode="gray">
            <a:xfrm>
              <a:off x="3600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Рисунок 11" descr="E:\Camera Roll\Семинар 17 декабря\P12102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572008"/>
            <a:ext cx="1350740" cy="1066800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13" name="Рисунок 12" descr="F:\Новая папка\WIN_20151222_1042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643578"/>
            <a:ext cx="1571636" cy="928694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1000100" y="2571744"/>
            <a:ext cx="2143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Средство методической поддержки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учебного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процесса</a:t>
            </a:r>
            <a:r>
              <a:rPr lang="ru-RU" b="1" i="1" dirty="0" smtClean="0"/>
              <a:t>. 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714620"/>
            <a:ext cx="2428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этапе совершенствования техники упражнений  проведение  видеосъемки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 выполнении приемов и действий учащимися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4" cstate="print"/>
          <a:srcRect t="15700" r="39426" b="16155"/>
          <a:stretch/>
        </p:blipFill>
        <p:spPr>
          <a:xfrm>
            <a:off x="3643306" y="5143512"/>
            <a:ext cx="1405518" cy="1264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13821" t="15457" r="16894" b="28107"/>
          <a:stretch/>
        </p:blipFill>
        <p:spPr>
          <a:xfrm>
            <a:off x="142844" y="4572008"/>
            <a:ext cx="2857488" cy="186203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715008" y="2857496"/>
            <a:ext cx="2385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Квест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уроки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«История ВФСК ГТО»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«Герои –спортсмены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Великой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Отечественной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войны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818656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Неправильное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943" r="24888"/>
          <a:stretch/>
        </p:blipFill>
        <p:spPr>
          <a:xfrm>
            <a:off x="485008" y="2587101"/>
            <a:ext cx="2790848" cy="2944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580" y="1535113"/>
            <a:ext cx="2519263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/>
          <a:srcRect l="7101" t="961" r="16290" b="1"/>
          <a:stretch/>
        </p:blipFill>
        <p:spPr>
          <a:xfrm>
            <a:off x="5034512" y="2564903"/>
            <a:ext cx="2993871" cy="309634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rot="16200000" flipH="1">
            <a:off x="1393009" y="4250537"/>
            <a:ext cx="1000132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0" name="Picture 2" descr="http://elmall51.ru/pics/pics3/120579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688" cy="1203717"/>
          </a:xfrm>
          <a:prstGeom prst="rect">
            <a:avLst/>
          </a:prstGeom>
          <a:noFill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0"/>
            <a:ext cx="7358082" cy="85723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Планшеты  на уроке физической культуры –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миф или реальность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Квест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урок «История ВФСК ГТО»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9116" y="2808024"/>
            <a:ext cx="2324286" cy="1859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573" y="926944"/>
            <a:ext cx="2340260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034083"/>
            <a:ext cx="2093546" cy="1674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801459"/>
            <a:ext cx="2340260" cy="1872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9618" y="2808024"/>
            <a:ext cx="2413856" cy="1931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10987" y="965028"/>
            <a:ext cx="2266181" cy="18129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92012" y="4673667"/>
            <a:ext cx="2559134" cy="2047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5746" y="116632"/>
            <a:ext cx="2251343" cy="65293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71546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endParaRPr lang="en-US" b="1" dirty="0"/>
          </a:p>
          <a:p>
            <a:pPr lvl="1" algn="ctr">
              <a:lnSpc>
                <a:spcPct val="80000"/>
              </a:lnSpc>
            </a:pPr>
            <a:r>
              <a:rPr lang="ru-RU" sz="2800" dirty="0" smtClean="0"/>
              <a:t>До урока</a:t>
            </a:r>
            <a:endParaRPr lang="en-US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4500562" y="1071546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После  урока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безымянный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1584176" cy="188156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Picture 4" descr="безымянный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071678"/>
            <a:ext cx="936104" cy="187724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Picture 2" descr="безымянный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071678"/>
            <a:ext cx="1550559" cy="18228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5" descr="безымянный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071678"/>
            <a:ext cx="893671" cy="178948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4572008"/>
            <a:ext cx="857256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/>
            <a:r>
              <a:rPr lang="ru-RU" sz="1600" i="1" dirty="0" smtClean="0"/>
              <a:t>Контроль за </a:t>
            </a:r>
            <a:r>
              <a:rPr lang="ru-RU" sz="1600" i="1" dirty="0" smtClean="0"/>
              <a:t>физическим воспитанием детей раннего и дошкольного возраста вели врачи детских поликлиник и консультаций, а за школьниками — школьные врачи. К этим врачам родители школьников обращались родители по всем возникающим у них вопросам физического развития детей. Контроль по физическому воспитанию при каких-то заболеваниях и методов </a:t>
            </a:r>
            <a:r>
              <a:rPr lang="ru-RU" sz="1600" i="1" dirty="0" smtClean="0">
                <a:hlinkClick r:id="rId6" tooltip="ЛФК"/>
              </a:rPr>
              <a:t>ЛФК</a:t>
            </a:r>
            <a:r>
              <a:rPr lang="ru-RU" sz="1600" i="1" dirty="0" smtClean="0"/>
              <a:t> осуществляют </a:t>
            </a:r>
            <a:r>
              <a:rPr lang="ru-RU" sz="1600" i="1" dirty="0" smtClean="0">
                <a:hlinkClick r:id="rId7" tooltip="Врачебно-физкультурный диспансер (страница отсутствует)"/>
              </a:rPr>
              <a:t>ВФД</a:t>
            </a:r>
            <a:r>
              <a:rPr lang="ru-RU" sz="1600" i="1" dirty="0" smtClean="0"/>
              <a:t>. 1960-е годы</a:t>
            </a:r>
            <a:endParaRPr lang="ru-RU" sz="1600" i="1" dirty="0"/>
          </a:p>
        </p:txBody>
      </p:sp>
      <p:pic>
        <p:nvPicPr>
          <p:cNvPr id="16" name="Picture 3" descr="безымянный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2357430"/>
            <a:ext cx="2143140" cy="93640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/>
          <p:cNvSpPr>
            <a:spLocks noChangeArrowheads="1"/>
          </p:cNvSpPr>
          <p:nvPr/>
        </p:nvSpPr>
        <p:spPr bwMode="gray">
          <a:xfrm>
            <a:off x="6383160" y="2284522"/>
            <a:ext cx="977623" cy="123859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5295901" y="3433005"/>
            <a:ext cx="1620837" cy="228201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3656371" y="3413855"/>
            <a:ext cx="1611312" cy="23011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2065403" y="3413855"/>
            <a:ext cx="1563687" cy="2301161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00896" y="3445077"/>
            <a:ext cx="1620838" cy="226994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274432" y="2123979"/>
            <a:ext cx="5895975" cy="936625"/>
            <a:chOff x="624" y="1152"/>
            <a:chExt cx="4080" cy="720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0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5002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3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4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5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06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07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5008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09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0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1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12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85013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5014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5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6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5017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5018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85019" name="Rectangle 27"/>
          <p:cNvSpPr>
            <a:spLocks noChangeArrowheads="1"/>
          </p:cNvSpPr>
          <p:nvPr/>
        </p:nvSpPr>
        <p:spPr bwMode="gray">
          <a:xfrm>
            <a:off x="655013" y="2343123"/>
            <a:ext cx="29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5020" name="Rectangle 28"/>
          <p:cNvSpPr>
            <a:spLocks noChangeArrowheads="1"/>
          </p:cNvSpPr>
          <p:nvPr/>
        </p:nvSpPr>
        <p:spPr bwMode="gray">
          <a:xfrm>
            <a:off x="4126635" y="228452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5022" name="Rectangle 30"/>
          <p:cNvSpPr>
            <a:spLocks noChangeArrowheads="1"/>
          </p:cNvSpPr>
          <p:nvPr/>
        </p:nvSpPr>
        <p:spPr bwMode="gray">
          <a:xfrm>
            <a:off x="7067762" y="2368613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239388" y="3799976"/>
            <a:ext cx="16998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 smtClean="0"/>
              <a:t>Допуск</a:t>
            </a:r>
          </a:p>
          <a:p>
            <a:pPr algn="l"/>
            <a:r>
              <a:rPr lang="ru-RU" b="1" dirty="0" smtClean="0"/>
              <a:t> учащегося</a:t>
            </a:r>
          </a:p>
          <a:p>
            <a:pPr algn="l"/>
            <a:r>
              <a:rPr lang="ru-RU" b="1" dirty="0" smtClean="0"/>
              <a:t> к уроку</a:t>
            </a:r>
            <a:endParaRPr lang="en-US" b="1" dirty="0" smtClean="0"/>
          </a:p>
          <a:p>
            <a:pPr algn="l"/>
            <a:r>
              <a:rPr lang="ru-RU" b="1" dirty="0" smtClean="0"/>
              <a:t> физической </a:t>
            </a:r>
          </a:p>
          <a:p>
            <a:pPr algn="l"/>
            <a:r>
              <a:rPr lang="ru-RU" b="1" dirty="0" smtClean="0"/>
              <a:t>культуры</a:t>
            </a:r>
            <a:endParaRPr lang="en-US" b="1" dirty="0"/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2063024" y="3759442"/>
            <a:ext cx="1630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 smtClean="0"/>
              <a:t>Занятия по </a:t>
            </a:r>
          </a:p>
          <a:p>
            <a:pPr algn="l"/>
            <a:r>
              <a:rPr lang="ru-RU" b="1" dirty="0"/>
              <a:t>а</a:t>
            </a:r>
            <a:r>
              <a:rPr lang="ru-RU" b="1" dirty="0" smtClean="0"/>
              <a:t>даптивной</a:t>
            </a:r>
          </a:p>
          <a:p>
            <a:pPr algn="l"/>
            <a:r>
              <a:rPr lang="ru-RU" b="1" dirty="0"/>
              <a:t>ф</a:t>
            </a:r>
            <a:r>
              <a:rPr lang="ru-RU" b="1" dirty="0" smtClean="0"/>
              <a:t>изической </a:t>
            </a:r>
          </a:p>
          <a:p>
            <a:pPr algn="l"/>
            <a:r>
              <a:rPr lang="ru-RU" b="1" dirty="0" smtClean="0"/>
              <a:t>культуре</a:t>
            </a:r>
            <a:endParaRPr lang="en-US" b="1" dirty="0"/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3616763" y="3753685"/>
            <a:ext cx="18086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 smtClean="0"/>
              <a:t>Обучение</a:t>
            </a:r>
          </a:p>
          <a:p>
            <a:pPr algn="l"/>
            <a:r>
              <a:rPr lang="ru-RU" b="1" dirty="0" smtClean="0"/>
              <a:t>навыкам</a:t>
            </a:r>
          </a:p>
          <a:p>
            <a:pPr algn="l"/>
            <a:r>
              <a:rPr lang="ru-RU" sz="1600" b="1" dirty="0" smtClean="0"/>
              <a:t>эмоциональной</a:t>
            </a:r>
          </a:p>
          <a:p>
            <a:pPr algn="l"/>
            <a:r>
              <a:rPr lang="ru-RU" b="1" dirty="0" smtClean="0"/>
              <a:t>разгрузки</a:t>
            </a:r>
          </a:p>
          <a:p>
            <a:pPr algn="l"/>
            <a:r>
              <a:rPr lang="ru-RU" b="1" dirty="0" smtClean="0"/>
              <a:t>(релаксация)</a:t>
            </a:r>
            <a:endParaRPr lang="en-US" b="1" dirty="0"/>
          </a:p>
        </p:txBody>
      </p:sp>
      <p:sp>
        <p:nvSpPr>
          <p:cNvPr id="85026" name="Rectangle 34"/>
          <p:cNvSpPr>
            <a:spLocks noChangeArrowheads="1"/>
          </p:cNvSpPr>
          <p:nvPr/>
        </p:nvSpPr>
        <p:spPr bwMode="auto">
          <a:xfrm>
            <a:off x="5177795" y="3687210"/>
            <a:ext cx="185704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88950">
              <a:spcAft>
                <a:spcPts val="0"/>
              </a:spcAft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Восстановление</a:t>
            </a:r>
          </a:p>
          <a:p>
            <a:pPr algn="ctr" defTabSz="488950">
              <a:spcAft>
                <a:spcPts val="0"/>
              </a:spcAft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</a:p>
          <a:p>
            <a:pPr algn="ctr" defTabSz="488950">
              <a:spcAft>
                <a:spcPts val="0"/>
              </a:spcAf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физических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88950">
              <a:spcAft>
                <a:spcPts val="0"/>
              </a:spcAft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43042" y="0"/>
            <a:ext cx="7125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</a:schemeClr>
                </a:solidFill>
              </a:rPr>
              <a:t>Здоровье по концепции новых стандартов, понимается как совокупность нескольких составляющих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gray">
          <a:xfrm rot="3419336">
            <a:off x="7167292" y="2044171"/>
            <a:ext cx="874183" cy="97110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7019381" y="3423525"/>
            <a:ext cx="1620837" cy="236292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Rectangle 27"/>
          <p:cNvSpPr>
            <a:spLocks noChangeArrowheads="1"/>
          </p:cNvSpPr>
          <p:nvPr/>
        </p:nvSpPr>
        <p:spPr bwMode="gray">
          <a:xfrm>
            <a:off x="657837" y="2344026"/>
            <a:ext cx="29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gray">
          <a:xfrm>
            <a:off x="2291521" y="2314208"/>
            <a:ext cx="297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gray">
          <a:xfrm>
            <a:off x="5707018" y="229325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gray">
          <a:xfrm>
            <a:off x="7573536" y="228452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6800036" y="3723739"/>
            <a:ext cx="1999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22300">
              <a:spcAft>
                <a:spcPts val="0"/>
              </a:spcAft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Медицинское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урока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3" descr="D:\Научная работа\P100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1643074" cy="1232308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642910" y="5929330"/>
            <a:ext cx="79296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медицинского сопровождения являлся неотъемлемой частью всей системы физического воспитания в бывшем СССР                       1960 годы</a:t>
            </a:r>
            <a:endParaRPr lang="ru-RU" i="1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357422" y="6072206"/>
            <a:ext cx="47244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Verdana" pitchFamily="34" charset="0"/>
              </a:rPr>
              <a:t>Учитель физической культуры </a:t>
            </a:r>
            <a:r>
              <a:rPr lang="ru-RU" sz="1400" b="1" dirty="0" err="1" smtClean="0">
                <a:latin typeface="Verdana" pitchFamily="34" charset="0"/>
              </a:rPr>
              <a:t>Шеверницкая</a:t>
            </a:r>
            <a:r>
              <a:rPr lang="ru-RU" sz="1400" b="1" dirty="0" smtClean="0">
                <a:latin typeface="Verdana" pitchFamily="34" charset="0"/>
              </a:rPr>
              <a:t> М.А.</a:t>
            </a:r>
            <a:endParaRPr lang="en-US" sz="1400" b="1" dirty="0">
              <a:latin typeface="Verdana" pitchFamily="34" charset="0"/>
            </a:endParaRP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 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146" name="Picture 2" descr="&amp;Kcy;&amp;acy;&amp;rcy;&amp;tcy;&amp;icy;&amp;ncy;&amp;kcy;&amp;icy; &amp;pcy;&amp;ocy; &amp;zcy;&amp;acy;&amp;pcy;&amp;rcy;&amp;ocy;&amp;scy;&amp;ucy; &amp;ncy;&amp;ocy;&amp;scy;&amp;tcy;&amp;acy;&amp;lcy;&amp;softcy;&amp;gcy;&amp;icy;&amp;yacy; &amp;pcy;&amp;ocy; &amp;fcy;&amp;icy;&amp;zcy;&amp;kcy;&amp;ucy;&amp;lcy;&amp;softcy;&amp;tcy;&amp;ucy;&amp;rcy;&amp;iecy; &amp;vcy; &amp;Scy;&amp;Scy;&amp;S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736" y="404664"/>
            <a:ext cx="2429069" cy="1584176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63563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Меняются цели и содержание образования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spcBef>
                <a:spcPct val="0"/>
              </a:spcBef>
              <a:buClrTx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Залог здоровья- активное движение,</a:t>
            </a:r>
          </a:p>
          <a:p>
            <a:pPr marL="0" lvl="0" indent="0">
              <a:spcBef>
                <a:spcPct val="0"/>
              </a:spcBef>
              <a:buClrTx/>
              <a:buNone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него зависит умственное и физическое развитие детей первый помощник урок физкультуры в школе;</a:t>
            </a:r>
          </a:p>
          <a:p>
            <a:pPr marL="0" lvl="0" indent="0">
              <a:spcBef>
                <a:spcPct val="0"/>
              </a:spcBef>
              <a:buClrTx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Стратегическая задача – 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мотивировать детей к самостоятельным занятиям</a:t>
            </a:r>
          </a:p>
          <a:p>
            <a:pPr marL="0" lvl="0" indent="0">
              <a:spcBef>
                <a:spcPct val="0"/>
              </a:spcBef>
              <a:buClrTx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и методы повышения эффективности урока –это 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поиск учителя</a:t>
            </a:r>
          </a:p>
          <a:p>
            <a:pPr marL="0" lvl="0" indent="0">
              <a:spcBef>
                <a:spcPct val="0"/>
              </a:spcBef>
              <a:buClrTx/>
            </a:pPr>
            <a:r>
              <a:rPr lang="ru-RU" sz="1800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Активизировать процесс обучения  - </a:t>
            </a:r>
            <a:r>
              <a:rPr lang="ru-RU" sz="1800" b="1" dirty="0" smtClean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rPr>
              <a:t>дифференцировать нагрузку</a:t>
            </a:r>
          </a:p>
          <a:p>
            <a:pPr marL="0" lvl="0" indent="0">
              <a:spcBef>
                <a:spcPct val="0"/>
              </a:spcBef>
              <a:buClrTx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Многообразные двигательные формы на уроках </a:t>
            </a:r>
            <a:r>
              <a:rPr lang="ru-RU" sz="1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Сюжетные игры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</a:pPr>
            <a:endParaRPr lang="ru-RU" sz="1800" dirty="0" smtClean="0">
              <a:solidFill>
                <a:srgbClr val="1D528D"/>
              </a:solidFill>
            </a:endParaRPr>
          </a:p>
          <a:p>
            <a:pPr marL="0" lvl="0" indent="0">
              <a:spcBef>
                <a:spcPct val="0"/>
              </a:spcBef>
              <a:buClrTx/>
            </a:pPr>
            <a:endParaRPr lang="ru-RU" sz="1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</a:pPr>
            <a:endParaRPr lang="ru-RU" sz="1600" b="1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00562" y="928671"/>
            <a:ext cx="4643438" cy="592933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урок направлен на формирование и развитие  УУД, на достижение личностных результатов;</a:t>
            </a:r>
          </a:p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 строится в рамках </a:t>
            </a:r>
            <a:r>
              <a:rPr lang="ru-RU" sz="1800" b="1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подхода;</a:t>
            </a:r>
          </a:p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у учащихся способности самостоятельно  ставить учебную задачу;</a:t>
            </a:r>
          </a:p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Проектировать пути их реализации;</a:t>
            </a:r>
          </a:p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Контролировать и оценивать свои достижения;</a:t>
            </a:r>
          </a:p>
          <a:p>
            <a:pPr lvl="0"/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 работать с различными источниками информации</a:t>
            </a:r>
          </a:p>
          <a:p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Мотивирование к учебной деятельности осуществляется через включение учащихся в поисковую и исследовательскую деятельность.</a:t>
            </a: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black">
          <a:xfrm>
            <a:off x="1142976" y="285728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1985 год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 bwMode="black">
          <a:xfrm>
            <a:off x="5857884" y="285728"/>
            <a:ext cx="17859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2017 год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3525078" y="3657600"/>
            <a:ext cx="2342322" cy="30117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559887" y="3696429"/>
            <a:ext cx="2602632" cy="30117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endParaRPr lang="ru-RU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/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уроков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«Технологии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итбол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-гимнастики»,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«Корригирующей гимнастики», 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«Скандинавской ходьбы»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«Дыхательной гимнастики»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endParaRPr lang="ru-RU" sz="1400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l" eaLnBrk="0" hangingPunct="0"/>
            <a:endParaRPr lang="ru-RU" sz="1400" dirty="0">
              <a:solidFill>
                <a:schemeClr val="tx2"/>
              </a:solidFill>
              <a:latin typeface="Verdana" pitchFamily="34" charset="0"/>
            </a:endParaRPr>
          </a:p>
          <a:p>
            <a:pPr algn="l" eaLnBrk="0" hangingPunct="0"/>
            <a:endParaRPr lang="ru-RU" sz="1400" dirty="0" smtClean="0">
              <a:solidFill>
                <a:schemeClr val="tx2"/>
              </a:solidFill>
              <a:latin typeface="Verdana" pitchFamily="34" charset="0"/>
            </a:endParaRPr>
          </a:p>
          <a:p>
            <a:pPr algn="l" eaLnBrk="0" hangingPunct="0"/>
            <a:endParaRPr lang="ru-RU" sz="1400" dirty="0">
              <a:solidFill>
                <a:schemeClr val="tx2"/>
              </a:solidFill>
              <a:latin typeface="Verdana" pitchFamily="34" charset="0"/>
            </a:endParaRPr>
          </a:p>
          <a:p>
            <a:pPr algn="l" eaLnBrk="0" hangingPunct="0"/>
            <a:endParaRPr lang="en-US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248400" y="3657600"/>
            <a:ext cx="2212032" cy="301176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l" eaLnBrk="0" hangingPunct="0"/>
            <a:endParaRPr lang="en-US" sz="14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3151188" y="24526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561340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8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59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60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7886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8871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72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8876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7887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7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7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8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8881" name="Group 33"/>
          <p:cNvGrpSpPr>
            <a:grpSpLocks/>
          </p:cNvGrpSpPr>
          <p:nvPr/>
        </p:nvGrpSpPr>
        <p:grpSpPr bwMode="auto">
          <a:xfrm>
            <a:off x="6429388" y="2000240"/>
            <a:ext cx="1292225" cy="1277938"/>
            <a:chOff x="4166" y="1706"/>
            <a:chExt cx="1252" cy="1252"/>
          </a:xfrm>
        </p:grpSpPr>
        <p:sp>
          <p:nvSpPr>
            <p:cNvPr id="7888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8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888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8886" name="Text Box 38"/>
          <p:cNvSpPr txBox="1">
            <a:spLocks noChangeArrowheads="1"/>
          </p:cNvSpPr>
          <p:nvPr/>
        </p:nvSpPr>
        <p:spPr bwMode="gray">
          <a:xfrm>
            <a:off x="1071538" y="1500174"/>
            <a:ext cx="209935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C00000"/>
                </a:solidFill>
              </a:rPr>
              <a:t>Оздоровительное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8887" name="Text Box 39"/>
          <p:cNvSpPr txBox="1">
            <a:spLocks noChangeArrowheads="1"/>
          </p:cNvSpPr>
          <p:nvPr/>
        </p:nvSpPr>
        <p:spPr bwMode="gray">
          <a:xfrm>
            <a:off x="3786182" y="1428736"/>
            <a:ext cx="161210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dirty="0" smtClean="0">
                <a:solidFill>
                  <a:srgbClr val="C00000"/>
                </a:solidFill>
              </a:rPr>
              <a:t>Спортивное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8888" name="Text Box 40"/>
          <p:cNvSpPr txBox="1">
            <a:spLocks noChangeArrowheads="1"/>
          </p:cNvSpPr>
          <p:nvPr/>
        </p:nvSpPr>
        <p:spPr bwMode="gray">
          <a:xfrm>
            <a:off x="6000760" y="1500174"/>
            <a:ext cx="22871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C00000"/>
                </a:solidFill>
              </a:rPr>
              <a:t>Общеразвивающее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5078" y="3888353"/>
            <a:ext cx="258218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Модель уроков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спортивные игры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 eaLnBrk="0" hangingPunct="0"/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лорбол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бадминтон, гандбол, 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теннис,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русская лапта, тег-регби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7494" y="3865817"/>
            <a:ext cx="190571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/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Модель уроков</a:t>
            </a:r>
            <a:r>
              <a:rPr lang="ru-RU" dirty="0" smtClean="0">
                <a:solidFill>
                  <a:schemeClr val="tx2"/>
                </a:solidFill>
                <a:latin typeface="Verdana" pitchFamily="34" charset="0"/>
              </a:rPr>
              <a:t>:</a:t>
            </a:r>
          </a:p>
          <a:p>
            <a:pPr algn="l" eaLnBrk="0" hangingPunct="0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«Фитнес урок»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</a:p>
          <a:p>
            <a:pPr algn="l" eaLnBrk="0" hangingPunct="0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ВФСК ГТО»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28794" y="214290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Моделирование современного урока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Модульная программа урока физической культуры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214282" y="1143688"/>
            <a:ext cx="8715437" cy="5500376"/>
            <a:chOff x="624" y="698"/>
            <a:chExt cx="4416" cy="3126"/>
          </a:xfrm>
        </p:grpSpPr>
        <p:sp>
          <p:nvSpPr>
            <p:cNvPr id="74756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435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7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8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gray">
            <a:xfrm>
              <a:off x="2312" y="1841"/>
              <a:ext cx="108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Спортивные игры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gray">
            <a:xfrm>
              <a:off x="2399" y="2306"/>
              <a:ext cx="92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Гимнастика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61" name="Text Box 9"/>
            <p:cNvSpPr txBox="1">
              <a:spLocks noChangeArrowheads="1"/>
            </p:cNvSpPr>
            <p:nvPr/>
          </p:nvSpPr>
          <p:spPr bwMode="gray">
            <a:xfrm>
              <a:off x="2398" y="2565"/>
              <a:ext cx="894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Лыжная 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подготовка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62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3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229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142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Verdana" pitchFamily="34" charset="0"/>
                </a:rPr>
                <a:t>Модули</a:t>
              </a:r>
              <a:endParaRPr lang="en-US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1600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здоровительный</a:t>
              </a:r>
              <a:endParaRPr lang="en-US" sz="1600" dirty="0">
                <a:solidFill>
                  <a:srgbClr val="001D3A"/>
                </a:solidFill>
                <a:latin typeface="Arial" pitchFamily="34" charset="0"/>
                <a:cs typeface="Arial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1600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ародные игры</a:t>
              </a:r>
              <a:endParaRPr lang="en-US" sz="1600" dirty="0">
                <a:solidFill>
                  <a:srgbClr val="001D3A"/>
                </a:solidFill>
                <a:latin typeface="Arial" pitchFamily="34" charset="0"/>
                <a:cs typeface="Arial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Д</a:t>
              </a:r>
              <a:r>
                <a:rPr lang="ru-RU" sz="1600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ругие спортивные игры</a:t>
              </a:r>
              <a:endParaRPr lang="en-US" sz="1600" dirty="0">
                <a:solidFill>
                  <a:srgbClr val="001D3A"/>
                </a:solidFill>
                <a:latin typeface="Arial" pitchFamily="34" charset="0"/>
                <a:cs typeface="Arial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1600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овременные системы физического воспитания</a:t>
              </a:r>
              <a:endParaRPr lang="en-US" sz="1600" dirty="0">
                <a:solidFill>
                  <a:srgbClr val="001D3A"/>
                </a:solidFill>
                <a:latin typeface="Arial" pitchFamily="34" charset="0"/>
                <a:cs typeface="Arial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1600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рикладная физическая подготовка</a:t>
              </a:r>
              <a:endParaRPr lang="en-US" sz="1600" dirty="0">
                <a:solidFill>
                  <a:srgbClr val="001D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65" name="AutoShape 13"/>
            <p:cNvSpPr>
              <a:spLocks noChangeArrowheads="1"/>
            </p:cNvSpPr>
            <p:nvPr/>
          </p:nvSpPr>
          <p:spPr bwMode="auto">
            <a:xfrm>
              <a:off x="3809" y="941"/>
              <a:ext cx="1231" cy="288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4766" name="Text Box 14"/>
            <p:cNvSpPr txBox="1">
              <a:spLocks noChangeArrowheads="1"/>
            </p:cNvSpPr>
            <p:nvPr/>
          </p:nvSpPr>
          <p:spPr bwMode="auto">
            <a:xfrm>
              <a:off x="3846" y="982"/>
              <a:ext cx="114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001D3A"/>
                  </a:solidFill>
                  <a:latin typeface="Arial" pitchFamily="34" charset="0"/>
                  <a:cs typeface="Arial" pitchFamily="34" charset="0"/>
                </a:rPr>
                <a:t>Виды активности</a:t>
              </a:r>
              <a:endParaRPr lang="en-US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Народные </a:t>
              </a: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подвижные игры</a:t>
              </a:r>
              <a:endParaRPr lang="ru-RU" sz="1400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Лапта</a:t>
              </a:r>
              <a:endParaRPr lang="en-US" sz="1400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Дыхательная </a:t>
              </a:r>
              <a:r>
                <a:rPr lang="ru-RU" sz="12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гимнастика</a:t>
              </a:r>
              <a:endParaRPr lang="en-US" sz="1200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Фитбол-гимнастика</a:t>
              </a:r>
              <a:endParaRPr lang="en-US" sz="1400" dirty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Ритмическая </a:t>
              </a:r>
              <a:r>
                <a:rPr lang="ru-RU" sz="12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гимнастика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Атлетическая </a:t>
              </a:r>
              <a:r>
                <a:rPr lang="ru-RU" sz="12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гимнастика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Стретчинг</a:t>
              </a:r>
              <a:endParaRPr lang="ru-RU" sz="1400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Калланетика</a:t>
              </a:r>
              <a:endParaRPr lang="ru-RU" sz="1400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Бадминтон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Мини-футбол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Гандбол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Регби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err="1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Флорбол</a:t>
              </a:r>
              <a:endParaRPr lang="ru-RU" sz="1400" dirty="0" smtClean="0">
                <a:solidFill>
                  <a:srgbClr val="00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Настольный теннис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Скандинавская ходьба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Кроссовая подготовка</a:t>
              </a:r>
            </a:p>
            <a:p>
              <a:pPr algn="l" eaLnBrk="0" hangingPunct="0">
                <a:buSzPct val="60000"/>
                <a:buFontTx/>
                <a:buChar char="•"/>
              </a:pPr>
              <a:r>
                <a:rPr lang="ru-RU" sz="1400" dirty="0" smtClean="0">
                  <a:solidFill>
                    <a:srgbClr val="00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ВФСК ГТО</a:t>
              </a:r>
            </a:p>
            <a:p>
              <a:pPr algn="l" eaLnBrk="0" hangingPunct="0">
                <a:buSzPct val="60000"/>
              </a:pPr>
              <a:endParaRPr lang="ru-RU" sz="1400" dirty="0" smtClean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1891" y="698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Базовый раздел программы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2274" y="1084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0" name="Text Box 18"/>
            <p:cNvSpPr txBox="1">
              <a:spLocks noChangeArrowheads="1"/>
            </p:cNvSpPr>
            <p:nvPr/>
          </p:nvSpPr>
          <p:spPr bwMode="gray">
            <a:xfrm>
              <a:off x="1999" y="1104"/>
              <a:ext cx="43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1963" y="3337"/>
              <a:ext cx="1710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Вариативная и внеурочная </a:t>
              </a:r>
            </a:p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деятельность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>
              <a:off x="2322" y="1463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" name="Text Box 20"/>
          <p:cNvSpPr txBox="1">
            <a:spLocks noChangeArrowheads="1"/>
          </p:cNvSpPr>
          <p:nvPr/>
        </p:nvSpPr>
        <p:spPr bwMode="gray">
          <a:xfrm>
            <a:off x="3714744" y="2571744"/>
            <a:ext cx="1620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Легкая </a:t>
            </a:r>
          </a:p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атлетика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643998" cy="757226"/>
          </a:xfrm>
        </p:spPr>
        <p:txBody>
          <a:bodyPr/>
          <a:lstStyle/>
          <a:p>
            <a:pPr algn="l">
              <a:tabLst>
                <a:tab pos="539750" algn="l"/>
                <a:tab pos="1143000" algn="l"/>
              </a:tabLs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2000" b="1" dirty="0" smtClean="0">
                <a:solidFill>
                  <a:srgbClr val="9E0000"/>
                </a:solidFill>
              </a:rPr>
              <a:t>модули уроков физической </a:t>
            </a:r>
            <a:r>
              <a:rPr lang="ru-RU" sz="2000" b="1" dirty="0">
                <a:solidFill>
                  <a:srgbClr val="9E0000"/>
                </a:solidFill>
              </a:rPr>
              <a:t>культуры</a:t>
            </a:r>
            <a:r>
              <a:rPr lang="ru-RU" sz="1800" dirty="0">
                <a:solidFill>
                  <a:srgbClr val="9E0000"/>
                </a:solidFill>
              </a:rPr>
              <a:t/>
            </a:r>
            <a:br>
              <a:rPr lang="ru-RU" sz="1800" dirty="0">
                <a:solidFill>
                  <a:srgbClr val="9E0000"/>
                </a:solidFill>
              </a:rPr>
            </a:br>
            <a:endParaRPr lang="en-US" sz="2000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00298" y="2214554"/>
            <a:ext cx="5826125" cy="3343275"/>
            <a:chOff x="1514" y="1446"/>
            <a:chExt cx="3670" cy="2106"/>
          </a:xfrm>
        </p:grpSpPr>
        <p:sp>
          <p:nvSpPr>
            <p:cNvPr id="76817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828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6829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72549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32" name="Freeform 23"/>
          <p:cNvSpPr>
            <a:spLocks/>
          </p:cNvSpPr>
          <p:nvPr/>
        </p:nvSpPr>
        <p:spPr bwMode="gray">
          <a:xfrm>
            <a:off x="5786446" y="1571612"/>
            <a:ext cx="3000396" cy="642942"/>
          </a:xfrm>
          <a:custGeom>
            <a:avLst/>
            <a:gdLst/>
            <a:ahLst/>
            <a:cxnLst>
              <a:cxn ang="0">
                <a:pos x="1872" y="284"/>
              </a:cxn>
              <a:cxn ang="0">
                <a:pos x="0" y="284"/>
              </a:cxn>
              <a:cxn ang="0">
                <a:pos x="446" y="0"/>
              </a:cxn>
              <a:cxn ang="0">
                <a:pos x="2180" y="0"/>
              </a:cxn>
              <a:cxn ang="0">
                <a:pos x="1872" y="284"/>
              </a:cxn>
            </a:cxnLst>
            <a:rect l="0" t="0" r="r" b="b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Freeform 22"/>
          <p:cNvSpPr>
            <a:spLocks/>
          </p:cNvSpPr>
          <p:nvPr/>
        </p:nvSpPr>
        <p:spPr bwMode="gray">
          <a:xfrm rot="20716815">
            <a:off x="8204223" y="1646866"/>
            <a:ext cx="665172" cy="563872"/>
          </a:xfrm>
          <a:custGeom>
            <a:avLst/>
            <a:gdLst/>
            <a:ahLst/>
            <a:cxnLst>
              <a:cxn ang="0">
                <a:pos x="308" y="122"/>
              </a:cxn>
              <a:cxn ang="0">
                <a:pos x="0" y="444"/>
              </a:cxn>
              <a:cxn ang="0">
                <a:pos x="0" y="286"/>
              </a:cxn>
              <a:cxn ang="0">
                <a:pos x="308" y="0"/>
              </a:cxn>
              <a:cxn ang="0">
                <a:pos x="308" y="122"/>
              </a:cxn>
            </a:cxnLst>
            <a:rect l="0" t="0" r="r" b="b"/>
            <a:pathLst>
              <a:path w="308" h="444">
                <a:moveTo>
                  <a:pt x="308" y="122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2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35445" y="4786322"/>
            <a:ext cx="2723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Прикладная </a:t>
            </a:r>
          </a:p>
          <a:p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подготовка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00430" y="3857629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Современные системы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88950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физического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</a:p>
        </p:txBody>
      </p:sp>
      <p:sp>
        <p:nvSpPr>
          <p:cNvPr id="36" name="Прямоугольник 35"/>
          <p:cNvSpPr/>
          <p:nvPr/>
        </p:nvSpPr>
        <p:spPr>
          <a:xfrm rot="21206570">
            <a:off x="5899162" y="1761346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21251743">
            <a:off x="4499992" y="3071810"/>
            <a:ext cx="3072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88950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подвижные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21239988">
            <a:off x="5361159" y="2357430"/>
            <a:ext cx="2737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спортивные игры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05" name="Group 21"/>
          <p:cNvGrpSpPr>
            <a:grpSpLocks/>
          </p:cNvGrpSpPr>
          <p:nvPr/>
        </p:nvGrpSpPr>
        <p:grpSpPr bwMode="auto">
          <a:xfrm>
            <a:off x="1254917" y="2099519"/>
            <a:ext cx="6421442" cy="3708401"/>
            <a:chOff x="730" y="1289"/>
            <a:chExt cx="4045" cy="2336"/>
          </a:xfrm>
        </p:grpSpPr>
        <p:sp>
          <p:nvSpPr>
            <p:cNvPr id="93187" name="Oval 3"/>
            <p:cNvSpPr>
              <a:spLocks noChangeArrowheads="1"/>
            </p:cNvSpPr>
            <p:nvPr/>
          </p:nvSpPr>
          <p:spPr bwMode="gray">
            <a:xfrm>
              <a:off x="1271" y="2790"/>
              <a:ext cx="3504" cy="83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ru-RU"/>
            </a:p>
          </p:txBody>
        </p:sp>
        <p:sp>
          <p:nvSpPr>
            <p:cNvPr id="93188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0" name="Arc 6"/>
            <p:cNvSpPr>
              <a:spLocks/>
            </p:cNvSpPr>
            <p:nvPr/>
          </p:nvSpPr>
          <p:spPr bwMode="gray">
            <a:xfrm rot="20601703">
              <a:off x="2611" y="1315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1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2" name="Arc 8"/>
            <p:cNvSpPr>
              <a:spLocks/>
            </p:cNvSpPr>
            <p:nvPr/>
          </p:nvSpPr>
          <p:spPr bwMode="gray">
            <a:xfrm rot="20601703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3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4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3195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6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3197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2431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198" name="Text Box 14"/>
            <p:cNvSpPr txBox="1">
              <a:spLocks noChangeArrowheads="1"/>
            </p:cNvSpPr>
            <p:nvPr/>
          </p:nvSpPr>
          <p:spPr bwMode="gray">
            <a:xfrm>
              <a:off x="2070" y="1289"/>
              <a:ext cx="107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Спортивных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зала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199" name="Text Box 15"/>
            <p:cNvSpPr txBox="1">
              <a:spLocks noChangeArrowheads="1"/>
            </p:cNvSpPr>
            <p:nvPr/>
          </p:nvSpPr>
          <p:spPr bwMode="gray">
            <a:xfrm>
              <a:off x="730" y="2309"/>
              <a:ext cx="123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 настольного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Тенниса;</a:t>
              </a:r>
            </a:p>
            <a:p>
              <a:pPr algn="ctr" eaLnBrk="0" hangingPunct="0"/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00" name="Text Box 16"/>
            <p:cNvSpPr txBox="1">
              <a:spLocks noChangeArrowheads="1"/>
            </p:cNvSpPr>
            <p:nvPr/>
          </p:nvSpPr>
          <p:spPr bwMode="gray">
            <a:xfrm>
              <a:off x="3456" y="2221"/>
              <a:ext cx="1041" cy="3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Тренажерный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01" name="Text Box 17"/>
            <p:cNvSpPr txBox="1">
              <a:spLocks noChangeArrowheads="1"/>
            </p:cNvSpPr>
            <p:nvPr/>
          </p:nvSpPr>
          <p:spPr bwMode="gray">
            <a:xfrm>
              <a:off x="3195" y="2586"/>
              <a:ext cx="95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Лыжная база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02" name="Text Box 18"/>
            <p:cNvSpPr txBox="1">
              <a:spLocks noChangeArrowheads="1"/>
            </p:cNvSpPr>
            <p:nvPr/>
          </p:nvSpPr>
          <p:spPr bwMode="gray">
            <a:xfrm>
              <a:off x="845" y="1723"/>
              <a:ext cx="1543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Хореографический </a:t>
              </a:r>
              <a:endPara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зал</a:t>
              </a:r>
              <a:endPara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203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320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Спортивная база Лицея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725814">
            <a:off x="2840717" y="3341713"/>
            <a:ext cx="2986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39750" algn="l"/>
                <a:tab pos="114300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Лицея </a:t>
            </a:r>
          </a:p>
          <a:p>
            <a:pPr lvl="0" algn="ctr">
              <a:tabLst>
                <a:tab pos="539750" algn="l"/>
                <a:tab pos="1143000" algn="l"/>
              </a:tabLst>
              <a:defRPr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Приспособленные </a:t>
            </a:r>
          </a:p>
          <a:p>
            <a:pPr lvl="0" algn="ctr">
              <a:tabLst>
                <a:tab pos="539750" algn="l"/>
                <a:tab pos="1143000" algn="l"/>
              </a:tabLst>
              <a:defRPr/>
            </a:pPr>
            <a:r>
              <a:rPr lang="ru-R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помещения</a:t>
            </a:r>
            <a:endPara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gray">
          <a:xfrm>
            <a:off x="5347304" y="2536796"/>
            <a:ext cx="165258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стадион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gray">
          <a:xfrm>
            <a:off x="2386333" y="4618636"/>
            <a:ext cx="244541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</a:t>
            </a:r>
          </a:p>
          <a:p>
            <a:pPr algn="ctr" eaLnBrk="0" hangingPunct="0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абинеты шахмат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9" descr="C:\Documents and Settings\marinash\Рабочий стол\Минько фото\мо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1478" y="1771787"/>
            <a:ext cx="1714512" cy="128710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" descr="C:\Documents and Settings\maman\Рабочий стол\фото 11 класс\DSC_0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95" y="1522413"/>
            <a:ext cx="1188466" cy="795585"/>
          </a:xfrm>
          <a:prstGeom prst="round2Diag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9" name="Picture 6" descr="F:\DCIM\100CASIO\CIMG1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884" y="4549032"/>
            <a:ext cx="1362764" cy="1022073"/>
          </a:xfrm>
          <a:prstGeom prst="plaque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  <p:pic>
        <p:nvPicPr>
          <p:cNvPr id="30" name="Picture 7" descr="C:\Documents and Settings\maman\Рабочий стол\фото 11 класс\CIMG1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4510" y="1189287"/>
            <a:ext cx="1129764" cy="700295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31" name="Picture 20" descr="C:\Documents and Settings\maman\Рабочий стол\Минько 1\IMG_2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8222" y="5163992"/>
            <a:ext cx="1248742" cy="936286"/>
          </a:xfrm>
          <a:prstGeom prst="roundRect">
            <a:avLst/>
          </a:prstGeom>
          <a:ln w="38100" cap="rnd">
            <a:solidFill>
              <a:schemeClr val="bg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1-4 классы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6344" y="1000108"/>
            <a:ext cx="2178050" cy="4572001"/>
            <a:chOff x="715" y="1296"/>
            <a:chExt cx="1372" cy="2880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376"/>
              <a:ext cx="1304" cy="8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«Салки»,  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«Жмурки»,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«Пятнашки»,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«Считалки»,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«Золотые ворота»,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«Не боимся мы кота»,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«У медведя во бору»,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</a:t>
              </a:r>
              <a:r>
                <a:rPr lang="ru-RU" sz="16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Совушка</a:t>
              </a:r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»,</a:t>
              </a:r>
            </a:p>
            <a:p>
              <a:r>
                <a:rPr lang="ru-RU" dirty="0" smtClean="0"/>
                <a:t> «Оса». Салки</a:t>
              </a:r>
            </a:p>
            <a:p>
              <a:r>
                <a:rPr lang="ru-RU" dirty="0" smtClean="0"/>
                <a:t>Шахматы</a:t>
              </a:r>
              <a:endParaRPr lang="ru-RU" dirty="0"/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8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15" y="1620"/>
              <a:ext cx="1333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</a:rPr>
                <a:t>Народные подвижные  игры     </a:t>
              </a:r>
            </a:p>
            <a:p>
              <a:pPr algn="l"/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428860" y="1428736"/>
            <a:ext cx="2252663" cy="4035425"/>
            <a:chOff x="2208" y="1296"/>
            <a:chExt cx="1419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253" y="2331"/>
              <a:ext cx="1304" cy="9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Корригирующая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гимнастика,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Дыхательная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гимнастика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Скандинавская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ходьба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53" y="147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32" y="1662"/>
              <a:ext cx="139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Оздоровительный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72003" y="1643050"/>
            <a:ext cx="2214564" cy="4035425"/>
            <a:chOff x="3692" y="1296"/>
            <a:chExt cx="1395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01" y="1501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6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37" y="2601"/>
              <a:ext cx="1350" cy="6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Бадминтон, 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мини-футбол</a:t>
              </a:r>
              <a:r>
                <a:rPr lang="ru-RU" b="1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1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698" y="1589"/>
              <a:ext cx="133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Другие </a:t>
              </a:r>
            </a:p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Спортивные игры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623067" y="2071678"/>
            <a:ext cx="2333626" cy="4035425"/>
            <a:chOff x="3589" y="1296"/>
            <a:chExt cx="1470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ВФСК ГТО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Шахматы</a:t>
              </a:r>
              <a:endPara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589" y="1633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Современные системы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физического воспитания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5-7 классы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857232"/>
            <a:ext cx="2214563" cy="4572001"/>
            <a:chOff x="692" y="1296"/>
            <a:chExt cx="1395" cy="2880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692" y="1746"/>
              <a:ext cx="1304" cy="15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Лапта</a:t>
              </a:r>
              <a:endParaRPr lang="ru-RU" sz="1600" dirty="0" smtClean="0"/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 своим флажкам»,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«Класс, смирно!»,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«Запрещенное движение»,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«У ребят порядок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строгий», </a:t>
              </a:r>
            </a:p>
            <a:p>
              <a:pPr algn="ctr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«Передал </a:t>
              </a:r>
              <a:r>
                <a:rPr lang="ru-RU" dirty="0" smtClean="0">
                  <a:solidFill>
                    <a:schemeClr val="tx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садись»,</a:t>
              </a:r>
              <a:endParaRPr lang="ru-RU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8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692" y="1705"/>
              <a:ext cx="129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2060"/>
                  </a:solidFill>
                </a:rPr>
                <a:t>Народные подвижные   игры</a:t>
              </a:r>
              <a:endParaRPr lang="ru-RU" sz="16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338374" y="1428736"/>
            <a:ext cx="2338389" cy="4035425"/>
            <a:chOff x="2151" y="1296"/>
            <a:chExt cx="1473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151" y="1484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170" y="2420"/>
              <a:ext cx="1374" cy="8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Корригирующая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гимнастика,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Дыхательная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гимнастика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Скандинавская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ходьба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12" y="1481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29" y="1662"/>
              <a:ext cx="139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Оздоровительный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65650" y="1643050"/>
            <a:ext cx="2198688" cy="4035425"/>
            <a:chOff x="3688" y="1296"/>
            <a:chExt cx="1385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692" y="2376"/>
              <a:ext cx="1350" cy="85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Бадминтон,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Мини-футбол,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Настольный теннис,</a:t>
              </a:r>
            </a:p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Флорбол</a:t>
              </a:r>
              <a:endPara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Хоккей на снегу</a:t>
              </a:r>
              <a:endPara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688" y="1578"/>
              <a:ext cx="1385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Другие </a:t>
              </a:r>
            </a:p>
            <a:p>
              <a:pPr algn="l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спортивные игры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786578" y="2071678"/>
            <a:ext cx="2170113" cy="4035425"/>
            <a:chOff x="3692" y="1296"/>
            <a:chExt cx="1367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ВФСК ГТО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741" y="1629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Современные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системы физического воспитания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15841" t="27127" r="13197" b="26992"/>
          <a:stretch/>
        </p:blipFill>
        <p:spPr>
          <a:xfrm>
            <a:off x="1959586" y="5300881"/>
            <a:ext cx="1842464" cy="952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18474" t="27659" r="14225" b="24669"/>
          <a:stretch/>
        </p:blipFill>
        <p:spPr>
          <a:xfrm>
            <a:off x="4067944" y="5618219"/>
            <a:ext cx="1876707" cy="1063467"/>
          </a:xfrm>
          <a:prstGeom prst="rect">
            <a:avLst/>
          </a:prstGeom>
        </p:spPr>
      </p:pic>
      <p:sp>
        <p:nvSpPr>
          <p:cNvPr id="11" name="Двенадцатиугольник 10"/>
          <p:cNvSpPr/>
          <p:nvPr/>
        </p:nvSpPr>
        <p:spPr bwMode="auto">
          <a:xfrm>
            <a:off x="5640506" y="5629264"/>
            <a:ext cx="296020" cy="168206"/>
          </a:xfrm>
          <a:prstGeom prst="dodecago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Двенадцатиугольник 65"/>
          <p:cNvSpPr/>
          <p:nvPr/>
        </p:nvSpPr>
        <p:spPr bwMode="auto">
          <a:xfrm>
            <a:off x="3500427" y="5300648"/>
            <a:ext cx="296020" cy="168206"/>
          </a:xfrm>
          <a:prstGeom prst="dodecagon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8-9 классы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1071546"/>
            <a:ext cx="2170113" cy="4572001"/>
            <a:chOff x="720" y="1296"/>
            <a:chExt cx="1367" cy="2880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AutoShape 6"/>
            <p:cNvSpPr>
              <a:spLocks noChangeArrowheads="1"/>
            </p:cNvSpPr>
            <p:nvPr/>
          </p:nvSpPr>
          <p:spPr bwMode="gray">
            <a:xfrm>
              <a:off x="752" y="2376"/>
              <a:ext cx="1304" cy="86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Атлетическая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гимнастика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Кроссовая </a:t>
              </a:r>
            </a:p>
            <a:p>
              <a:pPr algn="ctr"/>
              <a:r>
                <a:rPr lang="ru-RU" dirty="0" smtClean="0">
                  <a:solidFill>
                    <a:srgbClr val="002060"/>
                  </a:solidFill>
                </a:rPr>
                <a:t>подготовка</a:t>
              </a:r>
            </a:p>
          </p:txBody>
        </p:sp>
        <p:sp>
          <p:nvSpPr>
            <p:cNvPr id="9114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87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114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4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4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5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gray">
            <a:xfrm>
              <a:off x="721" y="1681"/>
              <a:ext cx="129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Прикладная                              физическая подготовка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5983" y="1285860"/>
            <a:ext cx="2333626" cy="4035425"/>
            <a:chOff x="2163" y="1296"/>
            <a:chExt cx="1470" cy="2542"/>
          </a:xfrm>
        </p:grpSpPr>
        <p:sp>
          <p:nvSpPr>
            <p:cNvPr id="9115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6" name="AutoShape 20"/>
            <p:cNvSpPr>
              <a:spLocks noChangeArrowheads="1"/>
            </p:cNvSpPr>
            <p:nvPr/>
          </p:nvSpPr>
          <p:spPr bwMode="gray">
            <a:xfrm>
              <a:off x="2222" y="1507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7" name="AutoShape 21"/>
            <p:cNvSpPr>
              <a:spLocks noChangeArrowheads="1"/>
            </p:cNvSpPr>
            <p:nvPr/>
          </p:nvSpPr>
          <p:spPr bwMode="gray">
            <a:xfrm>
              <a:off x="2163" y="2241"/>
              <a:ext cx="1408" cy="103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Атлетическая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гимнастика,</a:t>
              </a:r>
            </a:p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Фитбол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–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коррекция,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Скандинавская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ходьба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158" name="AutoShape 22"/>
            <p:cNvSpPr>
              <a:spLocks noChangeArrowheads="1"/>
            </p:cNvSpPr>
            <p:nvPr/>
          </p:nvSpPr>
          <p:spPr bwMode="gray">
            <a:xfrm>
              <a:off x="2253" y="1476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116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1165" name="Text Box 29"/>
            <p:cNvSpPr txBox="1">
              <a:spLocks noChangeArrowheads="1"/>
            </p:cNvSpPr>
            <p:nvPr/>
          </p:nvSpPr>
          <p:spPr bwMode="gray">
            <a:xfrm>
              <a:off x="2238" y="1659"/>
              <a:ext cx="139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Оздоровительный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6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6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4572000" y="1643050"/>
            <a:ext cx="2214563" cy="4035425"/>
            <a:chOff x="3692" y="1296"/>
            <a:chExt cx="1395" cy="2542"/>
          </a:xfrm>
        </p:grpSpPr>
        <p:sp>
          <p:nvSpPr>
            <p:cNvPr id="9116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71" name="AutoShape 35"/>
            <p:cNvSpPr>
              <a:spLocks noChangeArrowheads="1"/>
            </p:cNvSpPr>
            <p:nvPr/>
          </p:nvSpPr>
          <p:spPr bwMode="gray">
            <a:xfrm>
              <a:off x="3737" y="2331"/>
              <a:ext cx="1350" cy="9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Гандбол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Бадминтон,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Футбол</a:t>
              </a:r>
            </a:p>
            <a:p>
              <a:pPr algn="ctr"/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Флорбол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Хоккей на снегу</a:t>
              </a:r>
            </a:p>
            <a:p>
              <a:pPr algn="ctr"/>
              <a:endPara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7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117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117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117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117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1180" name="Text Box 44"/>
            <p:cNvSpPr txBox="1">
              <a:spLocks noChangeArrowheads="1"/>
            </p:cNvSpPr>
            <p:nvPr/>
          </p:nvSpPr>
          <p:spPr bwMode="gray">
            <a:xfrm>
              <a:off x="3764" y="1601"/>
              <a:ext cx="129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Другие </a:t>
              </a:r>
            </a:p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спортивные игры</a:t>
              </a:r>
              <a:endPara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18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8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786578" y="2071678"/>
            <a:ext cx="2208213" cy="4035425"/>
            <a:chOff x="3692" y="1296"/>
            <a:chExt cx="1391" cy="2542"/>
          </a:xfrm>
        </p:grpSpPr>
        <p:sp>
          <p:nvSpPr>
            <p:cNvPr id="5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52" name="AutoShape 35"/>
            <p:cNvSpPr>
              <a:spLocks noChangeArrowheads="1"/>
            </p:cNvSpPr>
            <p:nvPr/>
          </p:nvSpPr>
          <p:spPr bwMode="gray">
            <a:xfrm>
              <a:off x="3728" y="2675"/>
              <a:ext cx="1304" cy="5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ВФСК ГТО</a:t>
              </a:r>
              <a:b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Ритмическая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гимнастика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9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6" name="Text Box 44"/>
            <p:cNvSpPr txBox="1">
              <a:spLocks noChangeArrowheads="1"/>
            </p:cNvSpPr>
            <p:nvPr/>
          </p:nvSpPr>
          <p:spPr bwMode="gray">
            <a:xfrm>
              <a:off x="3787" y="1619"/>
              <a:ext cx="1296" cy="6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sz="16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Современные системы </a:t>
              </a: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физического воспитания</a:t>
              </a:r>
              <a:endPara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4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5974" t="16014" r="11582" b="23616"/>
          <a:stretch/>
        </p:blipFill>
        <p:spPr>
          <a:xfrm>
            <a:off x="1382951" y="4929198"/>
            <a:ext cx="2014799" cy="1343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17025" t="8993" r="13874" b="34675"/>
          <a:stretch/>
        </p:blipFill>
        <p:spPr>
          <a:xfrm>
            <a:off x="3454915" y="5703588"/>
            <a:ext cx="1693149" cy="1104228"/>
          </a:xfrm>
          <a:prstGeom prst="rect">
            <a:avLst/>
          </a:prstGeom>
        </p:spPr>
      </p:pic>
      <p:sp>
        <p:nvSpPr>
          <p:cNvPr id="67" name="5-конечная звезда 66"/>
          <p:cNvSpPr/>
          <p:nvPr/>
        </p:nvSpPr>
        <p:spPr bwMode="auto">
          <a:xfrm>
            <a:off x="4897223" y="5769366"/>
            <a:ext cx="250841" cy="195281"/>
          </a:xfrm>
          <a:prstGeom prst="star5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синие разводы</Template>
  <TotalTime>1685</TotalTime>
  <Words>686</Words>
  <Application>Microsoft Office PowerPoint</Application>
  <PresentationFormat>Экран (4:3)</PresentationFormat>
  <Paragraphs>287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синие разводы</vt:lpstr>
      <vt:lpstr>Image</vt:lpstr>
      <vt:lpstr>Презентация PowerPoint</vt:lpstr>
      <vt:lpstr>Меняются цели и содержание образования</vt:lpstr>
      <vt:lpstr>Презентация PowerPoint</vt:lpstr>
      <vt:lpstr>Модульная программа урока физической культуры</vt:lpstr>
      <vt:lpstr>       Основные модули уроков физической культуры </vt:lpstr>
      <vt:lpstr>Спортивная база Лицея</vt:lpstr>
      <vt:lpstr>1-4 классы</vt:lpstr>
      <vt:lpstr>5-7 классы</vt:lpstr>
      <vt:lpstr>8-9 классы</vt:lpstr>
      <vt:lpstr>10-11 классы</vt:lpstr>
      <vt:lpstr>Информационные и инновационные технологии </vt:lpstr>
      <vt:lpstr>Планшеты  на уроке физической культуры –  это миф или реальность</vt:lpstr>
      <vt:lpstr>Квест урок «История ВФСК ГТО»</vt:lpstr>
      <vt:lpstr>Здоровье </vt:lpstr>
      <vt:lpstr>Презентация PowerPoint</vt:lpstr>
      <vt:lpstr>Презентация PowerPoint</vt:lpstr>
    </vt:vector>
  </TitlesOfParts>
  <Company>ГОУ ЦО №1828 "Сабурово"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1828</dc:creator>
  <cp:lastModifiedBy>maman</cp:lastModifiedBy>
  <cp:revision>133</cp:revision>
  <dcterms:created xsi:type="dcterms:W3CDTF">2017-04-09T21:56:32Z</dcterms:created>
  <dcterms:modified xsi:type="dcterms:W3CDTF">2017-04-12T04:37:16Z</dcterms:modified>
</cp:coreProperties>
</file>