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8" r:id="rId3"/>
    <p:sldId id="311" r:id="rId4"/>
    <p:sldId id="308" r:id="rId5"/>
    <p:sldId id="312" r:id="rId6"/>
    <p:sldId id="314" r:id="rId7"/>
    <p:sldId id="262" r:id="rId8"/>
    <p:sldId id="302" r:id="rId9"/>
    <p:sldId id="28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108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65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6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51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4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33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7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56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8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451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586B75A-687E-405C-8A0B-8D00578BA2C3}" type="datetimeFigureOut">
              <a:rPr lang="en-US" smtClean="0"/>
              <a:pPr/>
              <a:t>12/26/2019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5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1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06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DDi-BfuUO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KDDi-BfuUOM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hyperlink" Target="https://youtu.be/KDDi-BfuUOM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youtu.be/h7ZCDgo2OUE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youtu.be/h7ZCDgo2OUE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hyperlink" Target="https://youtu.be/KDDi-BfuUOM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7.jpg"/><Relationship Id="rId7" Type="http://schemas.openxmlformats.org/officeDocument/2006/relationships/hyperlink" Target="https://youtu.be/KDDi-BfuUOM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1092;&#1094;&#1086;&#1084;&#1086;&#1092;&#1074;.&#1088;&#1092;/activities/soveschaniya/page444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&#1092;&#1094;&#1086;&#1084;&#1086;&#1092;&#1074;.&#1088;&#1092;/news/post/394/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://&#1092;&#1094;&#1086;&#1084;&#1086;&#1092;&#1074;.&#1088;&#1092;/activities/soveschaniya/page445/" TargetMode="External"/><Relationship Id="rId12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KDDi-BfuUOM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DDi-BfuUOM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0035F73-0420-4638-9719-B003B0C21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1" y="-1215"/>
            <a:ext cx="12179649" cy="634329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2AAAC1-D044-4600-A491-67515A85A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658" y="1543242"/>
            <a:ext cx="10708416" cy="277782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</a:rPr>
              <a:t>СЕЛЕКТОРНОЕ СОВЕЩАНИЕ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000" dirty="0">
                <a:solidFill>
                  <a:srgbClr val="002060"/>
                </a:solidFill>
              </a:rPr>
              <a:t>Тема: </a:t>
            </a:r>
            <a:r>
              <a:rPr lang="ru-RU" sz="3200" dirty="0">
                <a:solidFill>
                  <a:srgbClr val="002060"/>
                </a:solidFill>
              </a:rPr>
              <a:t>«Новые возможности развития физической культуры и спорта в системе образования Российской Федерации</a:t>
            </a:r>
            <a:r>
              <a:rPr lang="ru-RU" sz="3200" dirty="0" smtClean="0">
                <a:solidFill>
                  <a:srgbClr val="002060"/>
                </a:solidFill>
              </a:rPr>
              <a:t>»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835A712-8210-41A7-84C0-F9A79028F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926" y="6450552"/>
            <a:ext cx="11076496" cy="38435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25.</a:t>
            </a:r>
            <a:r>
              <a:rPr lang="en-US" sz="1800" b="1" dirty="0" smtClean="0">
                <a:solidFill>
                  <a:schemeClr val="bg1"/>
                </a:solidFill>
              </a:rPr>
              <a:t>1</a:t>
            </a:r>
            <a:r>
              <a:rPr lang="ru-RU" sz="1800" b="1" dirty="0" smtClean="0">
                <a:solidFill>
                  <a:schemeClr val="bg1"/>
                </a:solidFill>
              </a:rPr>
              <a:t>2.2019 </a:t>
            </a:r>
            <a:r>
              <a:rPr lang="ru-RU" sz="1800" b="1" dirty="0">
                <a:solidFill>
                  <a:schemeClr val="bg1"/>
                </a:solidFill>
              </a:rPr>
              <a:t>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Ссылка: </a:t>
            </a:r>
            <a:r>
              <a:rPr lang="ru-RU" dirty="0"/>
              <a:t>: </a:t>
            </a:r>
            <a:r>
              <a:rPr lang="ru-RU" u="sng" dirty="0">
                <a:hlinkClick r:id="rId3"/>
              </a:rPr>
              <a:t>https://youtu.be/KDDi-BfuUOM</a:t>
            </a:r>
            <a:r>
              <a:rPr lang="en-US" dirty="0"/>
              <a:t> 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FB7679-7226-4F8F-88E4-5C5083689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463" y="23097"/>
            <a:ext cx="975327" cy="109768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D688BC2-D60D-45C7-86AB-78358D73D90C}"/>
              </a:ext>
            </a:extLst>
          </p:cNvPr>
          <p:cNvSpPr/>
          <p:nvPr/>
        </p:nvSpPr>
        <p:spPr>
          <a:xfrm>
            <a:off x="2907928" y="1028650"/>
            <a:ext cx="6151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DF96A02-66A5-42C5-83DC-953BE5A88B7A}"/>
              </a:ext>
            </a:extLst>
          </p:cNvPr>
          <p:cNvSpPr/>
          <p:nvPr/>
        </p:nvSpPr>
        <p:spPr>
          <a:xfrm>
            <a:off x="2215860" y="1450498"/>
            <a:ext cx="7415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ФГБУ «ФЕДЕРАЛЬНЫЙ ЦЕНТР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ОРГАНИЗАЦИОННО-МЕТОДИЧЕСКОГО ОБЕСПЕЧЕНИЯ ФИЗИЧЕСКОГО ВОСПИТАНИЯ»</a:t>
            </a:r>
            <a:endParaRPr lang="ru-RU" dirty="0"/>
          </a:p>
        </p:txBody>
      </p:sp>
      <p:pic>
        <p:nvPicPr>
          <p:cNvPr id="7" name="Picture 3" descr="ЛОГО 1">
            <a:extLst>
              <a:ext uri="{FF2B5EF4-FFF2-40B4-BE49-F238E27FC236}">
                <a16:creationId xmlns:a16="http://schemas.microsoft.com/office/drawing/2014/main" xmlns="" id="{D5EFBB4C-6416-4CFF-A4C8-9CBD90E85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45" y="1397982"/>
            <a:ext cx="490230" cy="6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56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AB435F3-5ADF-4FB0-9C3A-A0416C102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99" y="1795379"/>
            <a:ext cx="11312701" cy="458025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488DCD98-65BD-4A18-A7BF-D12FA894A893}"/>
              </a:ext>
            </a:extLst>
          </p:cNvPr>
          <p:cNvGrpSpPr/>
          <p:nvPr/>
        </p:nvGrpSpPr>
        <p:grpSpPr>
          <a:xfrm>
            <a:off x="0" y="12088"/>
            <a:ext cx="12192000" cy="1783292"/>
            <a:chOff x="0" y="12088"/>
            <a:chExt cx="12192000" cy="178329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390F1461-4513-4214-A1C9-89FFC02DE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088"/>
              <a:ext cx="12192000" cy="1783292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16500D4B-5AB5-4BAA-B369-99E7E2C7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516" y="248270"/>
              <a:ext cx="760537" cy="85594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D6A48BD6-B8F3-4B2B-A2A0-38F41E229AE2}"/>
                </a:ext>
              </a:extLst>
            </p:cNvPr>
            <p:cNvSpPr/>
            <p:nvPr/>
          </p:nvSpPr>
          <p:spPr>
            <a:xfrm>
              <a:off x="2847855" y="110119"/>
              <a:ext cx="61518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cs typeface="Times New Roman" panose="02020603050405020304" pitchFamily="18" charset="0"/>
                </a:rPr>
                <a:t>МИНИСТЕРСТВО ПРОСВЕЩЕНИЯ РОССИЙСКОЙ ФЕДЕРАЦИИ</a:t>
              </a:r>
              <a:endParaRPr lang="ru-RU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441525E9-08F2-4474-8E48-A56BACA0BC67}"/>
                </a:ext>
              </a:extLst>
            </p:cNvPr>
            <p:cNvSpPr/>
            <p:nvPr/>
          </p:nvSpPr>
          <p:spPr>
            <a:xfrm>
              <a:off x="2286743" y="490649"/>
              <a:ext cx="74158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ФГБУ «ФЕДЕРАЛЬНЫЙ ЦЕНТР</a:t>
              </a:r>
              <a:r>
                <a:rPr lang="en-US" b="1" dirty="0">
                  <a:solidFill>
                    <a:srgbClr val="002060"/>
                  </a:solidFill>
                </a:rPr>
                <a:t> </a:t>
              </a:r>
              <a:r>
                <a:rPr lang="ru-RU" b="1" dirty="0">
                  <a:solidFill>
                    <a:srgbClr val="002060"/>
                  </a:solidFill>
                </a:rPr>
                <a:t>ОРГАНИЗАЦИОННО-МЕТОДИЧЕСКОГО ОБЕСПЕЧЕНИЯ ФИЗИЧЕСКОГО ВОСПИТАНИЯ»</a:t>
              </a:r>
              <a:endParaRPr lang="ru-RU" dirty="0"/>
            </a:p>
          </p:txBody>
        </p:sp>
        <p:pic>
          <p:nvPicPr>
            <p:cNvPr id="7" name="Picture 3" descr="ЛОГО 1">
              <a:extLst>
                <a:ext uri="{FF2B5EF4-FFF2-40B4-BE49-F238E27FC236}">
                  <a16:creationId xmlns:a16="http://schemas.microsoft.com/office/drawing/2014/main" xmlns="" id="{902F2459-30F5-44D7-A142-3D3040487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740" y="796405"/>
              <a:ext cx="490230" cy="610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96464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2DE70965-06D4-4280-B64F-5334A53F1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191" y="1087438"/>
            <a:ext cx="2329037" cy="691428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</a:rPr>
              <a:t>Повестка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B903645F-8541-4ABF-81CA-0FCC76431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810285"/>
              </p:ext>
            </p:extLst>
          </p:nvPr>
        </p:nvGraphicFramePr>
        <p:xfrm>
          <a:off x="1017295" y="1867443"/>
          <a:ext cx="9189048" cy="4040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89048">
                  <a:extLst>
                    <a:ext uri="{9D8B030D-6E8A-4147-A177-3AD203B41FA5}">
                      <a16:colId xmlns:a16="http://schemas.microsoft.com/office/drawing/2014/main" xmlns="" val="3066883133"/>
                    </a:ext>
                  </a:extLst>
                </a:gridCol>
              </a:tblGrid>
              <a:tr h="579072">
                <a:tc>
                  <a:txBody>
                    <a:bodyPr/>
                    <a:lstStyle/>
                    <a:p>
                      <a:pPr marL="18034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solidFill>
                          <a:srgbClr val="0A396C"/>
                        </a:solidFill>
                        <a:ea typeface="Times New Roman" panose="02020603050405020304" pitchFamily="18" charset="0"/>
                      </a:endParaRPr>
                    </a:p>
                    <a:p>
                      <a:pPr marL="18034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solidFill>
                          <a:srgbClr val="0A396C"/>
                        </a:solidFill>
                        <a:ea typeface="Times New Roman" panose="02020603050405020304" pitchFamily="18" charset="0"/>
                      </a:endParaRPr>
                    </a:p>
                    <a:p>
                      <a:pPr marL="18034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rgbClr val="0A396C"/>
                          </a:solidFill>
                          <a:ea typeface="Times New Roman" panose="02020603050405020304" pitchFamily="18" charset="0"/>
                        </a:rPr>
                        <a:t>Вступительное слово. </a:t>
                      </a:r>
                    </a:p>
                    <a:p>
                      <a:pPr marL="18034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A396C"/>
                          </a:solidFill>
                          <a:ea typeface="Calibri" panose="020F0502020204030204" pitchFamily="34" charset="0"/>
                        </a:rPr>
                        <a:t>Федченко Николай Семенович</a:t>
                      </a:r>
                      <a:r>
                        <a:rPr lang="ru-RU" sz="1200" b="0" dirty="0">
                          <a:solidFill>
                            <a:srgbClr val="0A396C"/>
                          </a:solidFill>
                          <a:ea typeface="Calibri" panose="020F0502020204030204" pitchFamily="34" charset="0"/>
                        </a:rPr>
                        <a:t>, директор ФГБУ «Федеральный центр организационно-методического обеспечения физического воспитания» Минпросвещения России, кандидат педагогических наук</a:t>
                      </a:r>
                    </a:p>
                    <a:p>
                      <a:pPr marL="18034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solidFill>
                          <a:srgbClr val="0A396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890" marR="478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8163597"/>
                  </a:ext>
                </a:extLst>
              </a:tr>
              <a:tr h="764109">
                <a:tc>
                  <a:txBody>
                    <a:bodyPr/>
                    <a:lstStyle/>
                    <a:p>
                      <a:pPr marL="180000" indent="0" algn="l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A396C"/>
                          </a:solidFill>
                          <a:effectLst/>
                        </a:rPr>
                        <a:t>1. Организация и проведение спортивно-массовых мероприятий в 2019-2020 учебном году. </a:t>
                      </a:r>
                      <a:endParaRPr lang="ru-RU" sz="1200" b="0" dirty="0">
                        <a:solidFill>
                          <a:srgbClr val="0A396C"/>
                        </a:solidFill>
                        <a:effectLst/>
                      </a:endParaRPr>
                    </a:p>
                    <a:p>
                      <a:pPr marL="180340" indent="0"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1" dirty="0" err="1" smtClean="0">
                          <a:solidFill>
                            <a:srgbClr val="0A396C"/>
                          </a:solidFill>
                          <a:ea typeface="Calibri" panose="020F0502020204030204" pitchFamily="34" charset="0"/>
                        </a:rPr>
                        <a:t>Широбоков</a:t>
                      </a:r>
                      <a:r>
                        <a:rPr lang="ru-RU" sz="1200" b="1" dirty="0" smtClean="0">
                          <a:solidFill>
                            <a:srgbClr val="0A396C"/>
                          </a:solidFill>
                          <a:ea typeface="Calibri" panose="020F0502020204030204" pitchFamily="34" charset="0"/>
                        </a:rPr>
                        <a:t> Борис Аркадьевич</a:t>
                      </a:r>
                      <a:r>
                        <a:rPr lang="ru-RU" sz="1200" b="0" dirty="0" smtClean="0">
                          <a:solidFill>
                            <a:srgbClr val="0A396C"/>
                          </a:solidFill>
                          <a:ea typeface="Calibri" panose="020F0502020204030204" pitchFamily="34" charset="0"/>
                        </a:rPr>
                        <a:t>, </a:t>
                      </a:r>
                      <a:r>
                        <a:rPr lang="ru-RU" sz="1200" b="0" dirty="0" smtClean="0">
                          <a:solidFill>
                            <a:srgbClr val="0A396C"/>
                          </a:solidFill>
                          <a:effectLst/>
                        </a:rPr>
                        <a:t>заместитель директора ФГБУ «ФЦОМОФВ»</a:t>
                      </a:r>
                    </a:p>
                    <a:p>
                      <a:pPr marL="180000" indent="0" algn="l"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rgbClr val="0A396C"/>
                        </a:solidFill>
                        <a:effectLst/>
                      </a:endParaRPr>
                    </a:p>
                  </a:txBody>
                  <a:tcPr marL="47890" marR="478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7262253"/>
                  </a:ext>
                </a:extLst>
              </a:tr>
              <a:tr h="849039">
                <a:tc>
                  <a:txBody>
                    <a:bodyPr/>
                    <a:lstStyle/>
                    <a:p>
                      <a:pPr marL="180340" indent="0" algn="just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0A396C"/>
                          </a:solidFill>
                          <a:effectLst/>
                        </a:rPr>
                        <a:t>2</a:t>
                      </a:r>
                      <a:r>
                        <a:rPr lang="ru-RU" sz="1200" b="0" dirty="0">
                          <a:solidFill>
                            <a:srgbClr val="0A396C"/>
                          </a:solidFill>
                          <a:effectLst/>
                        </a:rPr>
                        <a:t>. </a:t>
                      </a:r>
                      <a:r>
                        <a:rPr lang="ru-RU" sz="1200" b="0" dirty="0" smtClean="0">
                          <a:solidFill>
                            <a:srgbClr val="0A396C"/>
                          </a:solidFill>
                          <a:effectLst/>
                        </a:rPr>
                        <a:t>Об итогах проведения VI Всероссийского совещания работников дополнительного образования в 2019 году.</a:t>
                      </a:r>
                      <a:endParaRPr lang="ru-RU" sz="1200" b="0" dirty="0">
                        <a:solidFill>
                          <a:srgbClr val="0A396C"/>
                        </a:solidFill>
                        <a:effectLst/>
                      </a:endParaRPr>
                    </a:p>
                    <a:p>
                      <a:pPr marL="180340" indent="0"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1" dirty="0" err="1" smtClean="0">
                          <a:solidFill>
                            <a:srgbClr val="0A396C"/>
                          </a:solidFill>
                          <a:effectLst/>
                        </a:rPr>
                        <a:t>Грибачева</a:t>
                      </a:r>
                      <a:r>
                        <a:rPr lang="ru-RU" sz="1200" b="1" dirty="0" smtClean="0">
                          <a:solidFill>
                            <a:srgbClr val="0A396C"/>
                          </a:solidFill>
                          <a:effectLst/>
                        </a:rPr>
                        <a:t> Марина Анатольевна, </a:t>
                      </a:r>
                      <a:r>
                        <a:rPr lang="ru-RU" sz="1200" b="0" dirty="0" smtClean="0">
                          <a:solidFill>
                            <a:srgbClr val="0A396C"/>
                          </a:solidFill>
                          <a:effectLst/>
                        </a:rPr>
                        <a:t>заместитель директора, руководитель Федерального ресурсного центра развития дополнительного образования детей физкультурно-спортивной направленности, кандидат педагогических наук</a:t>
                      </a:r>
                    </a:p>
                    <a:p>
                      <a:pPr marL="180340" indent="0" algn="just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0A396C"/>
                        </a:solidFill>
                        <a:effectLst/>
                      </a:endParaRPr>
                    </a:p>
                  </a:txBody>
                  <a:tcPr marL="47890" marR="478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7854265"/>
                  </a:ext>
                </a:extLst>
              </a:tr>
              <a:tr h="559749">
                <a:tc>
                  <a:txBody>
                    <a:bodyPr/>
                    <a:lstStyle/>
                    <a:p>
                      <a:pPr marL="180340" indent="0"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0" dirty="0">
                          <a:solidFill>
                            <a:srgbClr val="0A396C"/>
                          </a:solidFill>
                          <a:effectLst/>
                        </a:rPr>
                        <a:t>3. </a:t>
                      </a:r>
                      <a:r>
                        <a:rPr lang="ru-RU" sz="1200" b="0" dirty="0" smtClean="0">
                          <a:solidFill>
                            <a:srgbClr val="0A396C"/>
                          </a:solidFill>
                          <a:effectLst/>
                        </a:rPr>
                        <a:t>Об итогах проведения II Всероссийского съезда учителей физической культуры.</a:t>
                      </a:r>
                      <a:r>
                        <a:rPr lang="ru-RU" sz="1200" b="0" dirty="0">
                          <a:solidFill>
                            <a:srgbClr val="0A396C"/>
                          </a:solidFill>
                          <a:effectLst/>
                        </a:rPr>
                        <a:t> </a:t>
                      </a:r>
                    </a:p>
                    <a:p>
                      <a:pPr marL="180340" indent="0"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b="1" dirty="0" smtClean="0">
                          <a:solidFill>
                            <a:srgbClr val="0A396C"/>
                          </a:solidFill>
                          <a:effectLst/>
                        </a:rPr>
                        <a:t>Анисимова  </a:t>
                      </a:r>
                      <a:r>
                        <a:rPr lang="ru-RU" sz="1200" b="1" dirty="0">
                          <a:solidFill>
                            <a:srgbClr val="0A396C"/>
                          </a:solidFill>
                          <a:effectLst/>
                        </a:rPr>
                        <a:t>Марина </a:t>
                      </a:r>
                      <a:r>
                        <a:rPr lang="ru-RU" sz="1200" b="1" dirty="0" smtClean="0">
                          <a:solidFill>
                            <a:srgbClr val="0A396C"/>
                          </a:solidFill>
                          <a:effectLst/>
                        </a:rPr>
                        <a:t>Вячеславовна, </a:t>
                      </a:r>
                      <a:r>
                        <a:rPr lang="ru-RU" sz="1200" b="0" dirty="0">
                          <a:solidFill>
                            <a:srgbClr val="0A396C"/>
                          </a:solidFill>
                          <a:effectLst/>
                        </a:rPr>
                        <a:t>заместитель </a:t>
                      </a:r>
                      <a:r>
                        <a:rPr lang="ru-RU" sz="1200" b="0" dirty="0" smtClean="0">
                          <a:solidFill>
                            <a:srgbClr val="0A396C"/>
                          </a:solidFill>
                          <a:effectLst/>
                        </a:rPr>
                        <a:t>директора ФГБУ «ФЦОМОФВ»</a:t>
                      </a:r>
                      <a:endParaRPr lang="ru-RU" sz="1200" b="0" dirty="0">
                        <a:solidFill>
                          <a:srgbClr val="0A396C"/>
                        </a:solidFill>
                        <a:effectLst/>
                      </a:endParaRPr>
                    </a:p>
                    <a:p>
                      <a:pPr indent="0" algn="just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endParaRPr lang="ru-RU" sz="1200" b="0" dirty="0">
                        <a:solidFill>
                          <a:srgbClr val="0A396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890" marR="478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35591250"/>
                  </a:ext>
                </a:extLst>
              </a:tr>
              <a:tr h="770342">
                <a:tc>
                  <a:txBody>
                    <a:bodyPr/>
                    <a:lstStyle/>
                    <a:p>
                      <a:pPr marL="18000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A396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Разное</a:t>
                      </a:r>
                    </a:p>
                    <a:p>
                      <a:pPr marL="18000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rgbClr val="0A396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8000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0A396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Ответы на вопросы</a:t>
                      </a:r>
                    </a:p>
                  </a:txBody>
                  <a:tcPr marL="47890" marR="478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3904734"/>
                  </a:ext>
                </a:extLst>
              </a:tr>
            </a:tbl>
          </a:graphicData>
        </a:graphic>
      </p:graphicFrame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E8AB8A40-C880-4433-81F0-9059403B0A18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25.12.2019 </a:t>
            </a:r>
            <a:r>
              <a:rPr lang="ru-RU" sz="1800" b="1" dirty="0">
                <a:solidFill>
                  <a:schemeClr val="bg1"/>
                </a:solidFill>
              </a:rPr>
              <a:t>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Ссылка  </a:t>
            </a:r>
            <a:r>
              <a:rPr lang="ru-RU" u="sng" dirty="0">
                <a:hlinkClick r:id="rId6"/>
              </a:rPr>
              <a:t>https://youtu.be/KDDi-BfuUOM</a:t>
            </a:r>
            <a:r>
              <a:rPr lang="en-US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477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A135334-11C3-4C9F-8144-01D9A63C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6500D4B-5AB5-4BAA-B369-99E7E2C7B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" y="117690"/>
            <a:ext cx="760537" cy="8559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6A48BD6-B8F3-4B2B-A2A0-38F41E229AE2}"/>
              </a:ext>
            </a:extLst>
          </p:cNvPr>
          <p:cNvSpPr/>
          <p:nvPr/>
        </p:nvSpPr>
        <p:spPr>
          <a:xfrm>
            <a:off x="553925" y="31802"/>
            <a:ext cx="2618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41525E9-08F2-4474-8E48-A56BACA0BC67}"/>
              </a:ext>
            </a:extLst>
          </p:cNvPr>
          <p:cNvSpPr/>
          <p:nvPr/>
        </p:nvSpPr>
        <p:spPr>
          <a:xfrm>
            <a:off x="786951" y="456667"/>
            <a:ext cx="2162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ФГБУ «ФЕДЕРАЛЬНЫЙ ЦЕНТР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ОРГАНИЗАЦИОННО-МЕТОДИЧЕСКОГО ОБЕСПЕЧЕНИЯ ФИЗИЧЕСКОГО ВОСПИТАНИЯ»</a:t>
            </a:r>
            <a:endParaRPr lang="ru-RU" sz="1200" dirty="0"/>
          </a:p>
        </p:txBody>
      </p:sp>
      <p:pic>
        <p:nvPicPr>
          <p:cNvPr id="7" name="Picture 3" descr="ЛОГО 1">
            <a:extLst>
              <a:ext uri="{FF2B5EF4-FFF2-40B4-BE49-F238E27FC236}">
                <a16:creationId xmlns:a16="http://schemas.microsoft.com/office/drawing/2014/main" xmlns="" id="{902F2459-30F5-44D7-A142-3D304048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080" y="31802"/>
            <a:ext cx="490230" cy="6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06F8BBC-1A13-4CDF-AF28-00DE0C30AFCE}"/>
              </a:ext>
            </a:extLst>
          </p:cNvPr>
          <p:cNvSpPr/>
          <p:nvPr/>
        </p:nvSpPr>
        <p:spPr>
          <a:xfrm>
            <a:off x="2838449" y="210445"/>
            <a:ext cx="872963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</a:rPr>
              <a:t>Организация и проведение спортивно-массовых мероприятий </a:t>
            </a:r>
            <a:endParaRPr lang="ru-RU" b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в </a:t>
            </a:r>
            <a:r>
              <a:rPr lang="ru-RU" b="1" dirty="0">
                <a:solidFill>
                  <a:srgbClr val="C00000"/>
                </a:solidFill>
              </a:rPr>
              <a:t>2019-2020 учебном </a:t>
            </a:r>
            <a:r>
              <a:rPr lang="ru-RU" b="1" dirty="0" smtClean="0">
                <a:solidFill>
                  <a:srgbClr val="C00000"/>
                </a:solidFill>
              </a:rPr>
              <a:t>году</a:t>
            </a:r>
          </a:p>
          <a:p>
            <a:pPr lvl="0" algn="ctr"/>
            <a:endParaRPr lang="ru-RU" sz="1400" b="1" dirty="0" smtClean="0">
              <a:solidFill>
                <a:srgbClr val="002060"/>
              </a:solidFill>
            </a:endParaRPr>
          </a:p>
          <a:p>
            <a:pPr marL="180000" algn="r"/>
            <a:r>
              <a:rPr lang="ru-RU" sz="1400" b="1" dirty="0" err="1" smtClean="0">
                <a:solidFill>
                  <a:srgbClr val="002060"/>
                </a:solidFill>
              </a:rPr>
              <a:t>Широбоков</a:t>
            </a:r>
            <a:r>
              <a:rPr lang="ru-RU" sz="1400" b="1" dirty="0" smtClean="0">
                <a:solidFill>
                  <a:srgbClr val="002060"/>
                </a:solidFill>
              </a:rPr>
              <a:t> Борис Аркадьевич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>
                <a:solidFill>
                  <a:srgbClr val="0A396C"/>
                </a:solidFill>
              </a:rPr>
              <a:t>заместитель директора ФГБУ «ФЦОМОФВ»</a:t>
            </a:r>
          </a:p>
          <a:p>
            <a:pPr marL="180000" algn="r"/>
            <a:endParaRPr lang="ru-RU" sz="1400" dirty="0">
              <a:solidFill>
                <a:srgbClr val="002060"/>
              </a:solidFill>
            </a:endParaRPr>
          </a:p>
          <a:p>
            <a:pPr marL="180340" lvl="0" algn="r" defTabSz="914400">
              <a:defRPr/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2558B3F-B76B-4253-BE23-A87D247B8C0A}"/>
              </a:ext>
            </a:extLst>
          </p:cNvPr>
          <p:cNvSpPr/>
          <p:nvPr/>
        </p:nvSpPr>
        <p:spPr>
          <a:xfrm>
            <a:off x="1047006" y="1748413"/>
            <a:ext cx="98361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На основании Всероссийского сводного календарного плана физкультурных и спортивных мероприятий, направленных на развитие физической культуры и спорта в общеобразовательных организациях, профессиональных образовательных организациях и образовательных организациях высшего образования на 2019/2020 </a:t>
            </a:r>
            <a:r>
              <a:rPr lang="ru-RU" sz="1400" b="1" dirty="0" smtClean="0">
                <a:solidFill>
                  <a:srgbClr val="C00000"/>
                </a:solidFill>
              </a:rPr>
              <a:t>годы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9B2E167-3B29-4BEB-AAA4-58F2920611E6}"/>
              </a:ext>
            </a:extLst>
          </p:cNvPr>
          <p:cNvSpPr/>
          <p:nvPr/>
        </p:nvSpPr>
        <p:spPr>
          <a:xfrm>
            <a:off x="4110035" y="2426040"/>
            <a:ext cx="4083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A396C"/>
                </a:solidFill>
              </a:rPr>
              <a:t>ФГБУ «ФЦОМОФВ» </a:t>
            </a:r>
            <a:endParaRPr lang="ru-RU" b="1" dirty="0" smtClean="0">
              <a:solidFill>
                <a:srgbClr val="0A396C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0A396C"/>
                </a:solidFill>
              </a:rPr>
              <a:t>организует </a:t>
            </a:r>
            <a:r>
              <a:rPr lang="ru-RU" b="1" dirty="0">
                <a:solidFill>
                  <a:srgbClr val="0A396C"/>
                </a:solidFill>
              </a:rPr>
              <a:t>и проводит</a:t>
            </a:r>
            <a:endParaRPr lang="ru-RU" dirty="0">
              <a:solidFill>
                <a:srgbClr val="0A396C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7441BA7-370F-4A72-AA20-8D58413C4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032" y="3104959"/>
            <a:ext cx="1572187" cy="187487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7D03D33-1DEB-4EA7-BA21-ED882502D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04" y="3203545"/>
            <a:ext cx="1431249" cy="1715530"/>
          </a:xfrm>
          <a:prstGeom prst="rect">
            <a:avLst/>
          </a:prstGeom>
        </p:spPr>
      </p:pic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xmlns="" id="{E8AB8A40-C880-4433-81F0-9059403B0A18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25.12.2019 </a:t>
            </a:r>
            <a:r>
              <a:rPr lang="ru-RU" sz="1800" b="1" dirty="0">
                <a:solidFill>
                  <a:schemeClr val="bg1"/>
                </a:solidFill>
              </a:rPr>
              <a:t>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Ссылка  </a:t>
            </a:r>
            <a:r>
              <a:rPr lang="ru-RU" u="sng" dirty="0">
                <a:hlinkClick r:id="rId7"/>
              </a:rPr>
              <a:t>https://youtu.be/KDDi-BfuUOM</a:t>
            </a:r>
            <a:r>
              <a:rPr lang="en-US" dirty="0"/>
              <a:t> 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39932" y="5331318"/>
            <a:ext cx="9129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A396C"/>
                </a:solidFill>
              </a:rPr>
              <a:t>В соответствии с Всероссийским сводным календарным планом физкультурных и спортивных мероприятий все спортивные мероприятия проводятся в четыре этапа </a:t>
            </a:r>
            <a:r>
              <a:rPr lang="ru-RU" b="1" dirty="0">
                <a:solidFill>
                  <a:srgbClr val="0A396C"/>
                </a:solidFill>
              </a:rPr>
              <a:t>(школьный, муниципальный, региональный, всероссийский). 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6151844" y="3333691"/>
            <a:ext cx="1740451" cy="1646140"/>
            <a:chOff x="5568838" y="2917332"/>
            <a:chExt cx="1889797" cy="1889797"/>
          </a:xfrm>
        </p:grpSpPr>
        <p:pic>
          <p:nvPicPr>
            <p:cNvPr id="26" name="Picture 4" descr="C:\Users\nsale\Desktop\Лого Игр ШСК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838" y="2917332"/>
              <a:ext cx="1889797" cy="188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Овал 27"/>
            <p:cNvSpPr/>
            <p:nvPr/>
          </p:nvSpPr>
          <p:spPr>
            <a:xfrm>
              <a:off x="6252462" y="4110180"/>
              <a:ext cx="578644" cy="3452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     </a:t>
              </a:r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8193654" y="3291102"/>
            <a:ext cx="2248280" cy="1688729"/>
            <a:chOff x="130273" y="4291443"/>
            <a:chExt cx="2248280" cy="1688729"/>
          </a:xfrm>
        </p:grpSpPr>
        <p:pic>
          <p:nvPicPr>
            <p:cNvPr id="30" name="Picture 3" descr="D:\ПРЕЗЕНТАЦИИ БАКАШКИНА\фоны\img150408157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56" y="4753596"/>
              <a:ext cx="1624856" cy="1226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130273" y="4291443"/>
              <a:ext cx="2248280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0A396C"/>
                  </a:solidFill>
                </a:rPr>
                <a:t>СПАРТАКИАДА </a:t>
              </a:r>
            </a:p>
            <a:p>
              <a:pPr algn="ctr"/>
              <a:r>
                <a:rPr lang="ru-RU" sz="1400" b="1" dirty="0" smtClean="0">
                  <a:solidFill>
                    <a:srgbClr val="0A396C"/>
                  </a:solidFill>
                </a:rPr>
                <a:t>среди </a:t>
              </a:r>
              <a:r>
                <a:rPr lang="ru-RU" sz="1400" b="1" dirty="0">
                  <a:solidFill>
                    <a:srgbClr val="0A396C"/>
                  </a:solidFill>
                </a:rPr>
                <a:t>обучающихся организаций дополнительного образования физкультурно-спортивной направленности</a:t>
              </a:r>
              <a:r>
                <a:rPr lang="ru-RU" sz="1400" dirty="0">
                  <a:solidFill>
                    <a:srgbClr val="0A396C"/>
                  </a:solidFill>
                </a:rPr>
                <a:t> </a:t>
              </a:r>
            </a:p>
          </p:txBody>
        </p:sp>
      </p:grpSp>
      <p:sp>
        <p:nvSpPr>
          <p:cNvPr id="32" name="Стрелка: шеврон 18">
            <a:extLst>
              <a:ext uri="{FF2B5EF4-FFF2-40B4-BE49-F238E27FC236}">
                <a16:creationId xmlns:a16="http://schemas.microsoft.com/office/drawing/2014/main" xmlns="" id="{B6C9FB26-FFA9-4D16-AAF8-384E2CDFA3A8}"/>
              </a:ext>
            </a:extLst>
          </p:cNvPr>
          <p:cNvSpPr/>
          <p:nvPr/>
        </p:nvSpPr>
        <p:spPr>
          <a:xfrm rot="10800000">
            <a:off x="980610" y="3072371"/>
            <a:ext cx="742128" cy="1827505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Стрелка: шеврон 18">
            <a:extLst>
              <a:ext uri="{FF2B5EF4-FFF2-40B4-BE49-F238E27FC236}">
                <a16:creationId xmlns:a16="http://schemas.microsoft.com/office/drawing/2014/main" xmlns="" id="{B6C9FB26-FFA9-4D16-AAF8-384E2CDFA3A8}"/>
              </a:ext>
            </a:extLst>
          </p:cNvPr>
          <p:cNvSpPr/>
          <p:nvPr/>
        </p:nvSpPr>
        <p:spPr>
          <a:xfrm>
            <a:off x="10432596" y="2950110"/>
            <a:ext cx="742128" cy="1827505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062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A135334-11C3-4C9F-8144-01D9A63C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6500D4B-5AB5-4BAA-B369-99E7E2C7B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" y="117690"/>
            <a:ext cx="760537" cy="8559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6A48BD6-B8F3-4B2B-A2A0-38F41E229AE2}"/>
              </a:ext>
            </a:extLst>
          </p:cNvPr>
          <p:cNvSpPr/>
          <p:nvPr/>
        </p:nvSpPr>
        <p:spPr>
          <a:xfrm>
            <a:off x="553925" y="31802"/>
            <a:ext cx="2618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41525E9-08F2-4474-8E48-A56BACA0BC67}"/>
              </a:ext>
            </a:extLst>
          </p:cNvPr>
          <p:cNvSpPr/>
          <p:nvPr/>
        </p:nvSpPr>
        <p:spPr>
          <a:xfrm>
            <a:off x="786951" y="456667"/>
            <a:ext cx="2162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ФГБУ «ФЕДЕРАЛЬНЫЙ ЦЕНТР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ОРГАНИЗАЦИОННО-МЕТОДИЧЕСКОГО ОБЕСПЕЧЕНИЯ ФИЗИЧЕСКОГО ВОСПИТАНИЯ»</a:t>
            </a:r>
            <a:endParaRPr lang="ru-RU" sz="1200" dirty="0"/>
          </a:p>
        </p:txBody>
      </p:sp>
      <p:pic>
        <p:nvPicPr>
          <p:cNvPr id="7" name="Picture 3" descr="ЛОГО 1">
            <a:extLst>
              <a:ext uri="{FF2B5EF4-FFF2-40B4-BE49-F238E27FC236}">
                <a16:creationId xmlns:a16="http://schemas.microsoft.com/office/drawing/2014/main" xmlns="" id="{902F2459-30F5-44D7-A142-3D304048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080" y="31802"/>
            <a:ext cx="490230" cy="6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9" name="Стрелка: шеврон 18">
            <a:extLst>
              <a:ext uri="{FF2B5EF4-FFF2-40B4-BE49-F238E27FC236}">
                <a16:creationId xmlns:a16="http://schemas.microsoft.com/office/drawing/2014/main" xmlns="" id="{B6C9FB26-FFA9-4D16-AAF8-384E2CDFA3A8}"/>
              </a:ext>
            </a:extLst>
          </p:cNvPr>
          <p:cNvSpPr/>
          <p:nvPr/>
        </p:nvSpPr>
        <p:spPr>
          <a:xfrm>
            <a:off x="3544308" y="1981139"/>
            <a:ext cx="694753" cy="111167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3741194-69CC-476F-9E5A-A352F9FE7F82}"/>
              </a:ext>
            </a:extLst>
          </p:cNvPr>
          <p:cNvSpPr/>
          <p:nvPr/>
        </p:nvSpPr>
        <p:spPr>
          <a:xfrm>
            <a:off x="1891953" y="2852404"/>
            <a:ext cx="1652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4-25 сентября  2020 </a:t>
            </a:r>
            <a:r>
              <a:rPr lang="ru-RU" b="1" dirty="0">
                <a:solidFill>
                  <a:srgbClr val="C00000"/>
                </a:solidFill>
              </a:rPr>
              <a:t>г.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168D2D3-5D3C-4B3D-975E-242E56E046D3}"/>
              </a:ext>
            </a:extLst>
          </p:cNvPr>
          <p:cNvSpPr/>
          <p:nvPr/>
        </p:nvSpPr>
        <p:spPr>
          <a:xfrm>
            <a:off x="4383740" y="1929075"/>
            <a:ext cx="74866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Программа Президентских состязаний</a:t>
            </a:r>
            <a:r>
              <a:rPr lang="ru-RU" sz="1600" b="1" dirty="0">
                <a:solidFill>
                  <a:srgbClr val="0A396C"/>
                </a:solidFill>
              </a:rPr>
              <a:t> состоит из: </a:t>
            </a:r>
          </a:p>
          <a:p>
            <a:r>
              <a:rPr lang="ru-RU" sz="1600" b="1" u="sng" dirty="0">
                <a:solidFill>
                  <a:srgbClr val="0A396C"/>
                </a:solidFill>
              </a:rPr>
              <a:t>ОБЯЗАТЕЛЬНОЙ ПРОГРАММЫ</a:t>
            </a:r>
            <a:r>
              <a:rPr lang="ru-RU" sz="1600" b="1" dirty="0">
                <a:solidFill>
                  <a:srgbClr val="0A396C"/>
                </a:solidFill>
              </a:rPr>
              <a:t>: спортивное многоборье, теоретический и творческий конкурсы, эстафетный </a:t>
            </a:r>
            <a:r>
              <a:rPr lang="ru-RU" sz="1600" b="1" dirty="0" smtClean="0">
                <a:solidFill>
                  <a:srgbClr val="0A396C"/>
                </a:solidFill>
              </a:rPr>
              <a:t>бег.</a:t>
            </a:r>
          </a:p>
          <a:p>
            <a:r>
              <a:rPr lang="ru-RU" sz="1600" b="1" u="sng" dirty="0" smtClean="0">
                <a:solidFill>
                  <a:srgbClr val="0A396C"/>
                </a:solidFill>
              </a:rPr>
              <a:t>ДОПОЛНИТЕЛЬНОЙ </a:t>
            </a:r>
            <a:r>
              <a:rPr lang="ru-RU" sz="1600" b="1" u="sng" dirty="0">
                <a:solidFill>
                  <a:srgbClr val="0A396C"/>
                </a:solidFill>
              </a:rPr>
              <a:t>ПРОГРАММЫ</a:t>
            </a:r>
            <a:r>
              <a:rPr lang="ru-RU" sz="1600" b="1" dirty="0">
                <a:solidFill>
                  <a:srgbClr val="0A396C"/>
                </a:solidFill>
              </a:rPr>
              <a:t>: бадминтон, баскетбол 3х3, самозащита без оружия (элементы самбо), плавание, шахматы, футбол 5х5 (городские класс-команды) и 3х3 (сельские класс-команды).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7344C08E-E19C-4FC7-92A8-CE057DEEB9C4}"/>
              </a:ext>
            </a:extLst>
          </p:cNvPr>
          <p:cNvSpPr/>
          <p:nvPr/>
        </p:nvSpPr>
        <p:spPr>
          <a:xfrm>
            <a:off x="4383740" y="3915880"/>
            <a:ext cx="71156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Программа Президентских спортивных игр </a:t>
            </a:r>
            <a:r>
              <a:rPr lang="ru-RU" sz="1600" b="1" dirty="0">
                <a:solidFill>
                  <a:srgbClr val="0A396C"/>
                </a:solidFill>
              </a:rPr>
              <a:t>состоит из:</a:t>
            </a:r>
          </a:p>
          <a:p>
            <a:r>
              <a:rPr lang="ru-RU" sz="1600" b="1" u="sng" dirty="0">
                <a:solidFill>
                  <a:srgbClr val="0A396C"/>
                </a:solidFill>
              </a:rPr>
              <a:t>ОБЯЗАТЕЛЬНОЙ ПРОГРАММЫ</a:t>
            </a:r>
            <a:r>
              <a:rPr lang="ru-RU" sz="1600" b="1" dirty="0">
                <a:solidFill>
                  <a:srgbClr val="0A396C"/>
                </a:solidFill>
              </a:rPr>
              <a:t>: баскетбол 3х3, легкая атлетика, настольный теннис, волейбол и </a:t>
            </a:r>
            <a:r>
              <a:rPr lang="ru-RU" sz="1600" b="1" dirty="0" smtClean="0">
                <a:solidFill>
                  <a:srgbClr val="0A396C"/>
                </a:solidFill>
              </a:rPr>
              <a:t>плавание. </a:t>
            </a:r>
            <a:endParaRPr lang="ru-RU" sz="1600" b="1" dirty="0">
              <a:solidFill>
                <a:srgbClr val="0A396C"/>
              </a:solidFill>
            </a:endParaRPr>
          </a:p>
          <a:p>
            <a:r>
              <a:rPr lang="ru-RU" sz="1600" b="1" u="sng" dirty="0">
                <a:solidFill>
                  <a:srgbClr val="0A396C"/>
                </a:solidFill>
              </a:rPr>
              <a:t>ДОПОЛНИТЕЛЬНОЙ ПРОГРАММЫ</a:t>
            </a:r>
            <a:r>
              <a:rPr lang="ru-RU" sz="1600" b="1" dirty="0">
                <a:solidFill>
                  <a:srgbClr val="0A396C"/>
                </a:solidFill>
              </a:rPr>
              <a:t>: гандбол, регби (дисциплина «регби-пляжное»), спортивный туризм, футбол 7х7 и самбо.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BCB05119-01CE-4140-8C57-0CBEDEE989DB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06.11.2019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Ссылка  </a:t>
            </a: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://youtu.be/h7ZCDgo2OUE</a:t>
            </a:r>
            <a:r>
              <a:rPr lang="en-US" dirty="0"/>
              <a:t> </a:t>
            </a:r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EC2ABF1-4073-454B-A061-F66A8325A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961" y="2076906"/>
            <a:ext cx="1180337" cy="76647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55A0741A-BC62-45FB-838F-BFCD5FCFE2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474" t="2715" r="22438" b="4914"/>
          <a:stretch/>
        </p:blipFill>
        <p:spPr>
          <a:xfrm>
            <a:off x="2272615" y="3915880"/>
            <a:ext cx="1142938" cy="109493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7441BA7-370F-4A72-AA20-8D58413C4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536" y="1925678"/>
            <a:ext cx="1395995" cy="16647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02600" y="5694039"/>
            <a:ext cx="9753600" cy="6463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Возраст участников финального этапа Президентских состязаний и Президентских спортивных игр будет определен жеребьевкой, которая пройдет в он-лай режиме в марте 2020 года.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57D03D33-1DEB-4EA7-BA21-ED882502D8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45" y="3915880"/>
            <a:ext cx="1364946" cy="171553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F3741194-69CC-476F-9E5A-A352F9FE7F82}"/>
              </a:ext>
            </a:extLst>
          </p:cNvPr>
          <p:cNvSpPr/>
          <p:nvPr/>
        </p:nvSpPr>
        <p:spPr>
          <a:xfrm>
            <a:off x="2012271" y="5010814"/>
            <a:ext cx="1652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7-28 сентября   2020г</a:t>
            </a:r>
            <a:r>
              <a:rPr lang="ru-RU" b="1" dirty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1" name="Стрелка: шеврон 18">
            <a:extLst>
              <a:ext uri="{FF2B5EF4-FFF2-40B4-BE49-F238E27FC236}">
                <a16:creationId xmlns:a16="http://schemas.microsoft.com/office/drawing/2014/main" xmlns="" id="{B6C9FB26-FFA9-4D16-AAF8-384E2CDFA3A8}"/>
              </a:ext>
            </a:extLst>
          </p:cNvPr>
          <p:cNvSpPr/>
          <p:nvPr/>
        </p:nvSpPr>
        <p:spPr>
          <a:xfrm>
            <a:off x="3598096" y="3945119"/>
            <a:ext cx="694753" cy="111167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606F8BBC-1A13-4CDF-AF28-00DE0C30AFCE}"/>
              </a:ext>
            </a:extLst>
          </p:cNvPr>
          <p:cNvSpPr/>
          <p:nvPr/>
        </p:nvSpPr>
        <p:spPr>
          <a:xfrm>
            <a:off x="2838449" y="210445"/>
            <a:ext cx="872963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</a:rPr>
              <a:t>Организация и проведение спортивно-массовых мероприятий </a:t>
            </a:r>
            <a:endParaRPr lang="ru-RU" b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в </a:t>
            </a:r>
            <a:r>
              <a:rPr lang="ru-RU" b="1" dirty="0">
                <a:solidFill>
                  <a:srgbClr val="C00000"/>
                </a:solidFill>
              </a:rPr>
              <a:t>2019-2020 учебном </a:t>
            </a:r>
            <a:r>
              <a:rPr lang="ru-RU" b="1" dirty="0" smtClean="0">
                <a:solidFill>
                  <a:srgbClr val="C00000"/>
                </a:solidFill>
              </a:rPr>
              <a:t>году</a:t>
            </a:r>
          </a:p>
          <a:p>
            <a:pPr lvl="0" algn="ctr"/>
            <a:endParaRPr lang="ru-RU" sz="1400" b="1" dirty="0" smtClean="0">
              <a:solidFill>
                <a:srgbClr val="002060"/>
              </a:solidFill>
            </a:endParaRPr>
          </a:p>
          <a:p>
            <a:pPr marL="180000" algn="r"/>
            <a:r>
              <a:rPr lang="ru-RU" sz="1400" b="1" dirty="0" err="1" smtClean="0">
                <a:solidFill>
                  <a:srgbClr val="002060"/>
                </a:solidFill>
              </a:rPr>
              <a:t>Широбоков</a:t>
            </a:r>
            <a:r>
              <a:rPr lang="ru-RU" sz="1400" b="1" dirty="0" smtClean="0">
                <a:solidFill>
                  <a:srgbClr val="002060"/>
                </a:solidFill>
              </a:rPr>
              <a:t> Борис Аркадьевич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>
                <a:solidFill>
                  <a:srgbClr val="0A396C"/>
                </a:solidFill>
              </a:rPr>
              <a:t>заместитель директора ФГБУ «ФЦОМОФВ»</a:t>
            </a:r>
          </a:p>
          <a:p>
            <a:pPr marL="180000" algn="r"/>
            <a:endParaRPr lang="ru-RU" sz="1400" dirty="0">
              <a:solidFill>
                <a:srgbClr val="002060"/>
              </a:solidFill>
            </a:endParaRPr>
          </a:p>
          <a:p>
            <a:pPr marL="180340" lvl="0" algn="r" defTabSz="914400">
              <a:defRPr/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457" y="1718550"/>
            <a:ext cx="22321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всероссийский </a:t>
            </a:r>
            <a:r>
              <a:rPr lang="ru-RU" sz="1600" b="1" dirty="0" smtClean="0">
                <a:solidFill>
                  <a:srgbClr val="C00000"/>
                </a:solidFill>
              </a:rPr>
              <a:t>этап</a:t>
            </a:r>
            <a:r>
              <a:rPr lang="ru-RU" sz="1600" dirty="0" smtClean="0">
                <a:solidFill>
                  <a:srgbClr val="C00000"/>
                </a:solidFill>
              </a:rPr>
              <a:t>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0457" y="3606565"/>
            <a:ext cx="22321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всероссийский </a:t>
            </a:r>
            <a:r>
              <a:rPr lang="ru-RU" sz="1600" b="1" dirty="0" smtClean="0">
                <a:solidFill>
                  <a:srgbClr val="C00000"/>
                </a:solidFill>
              </a:rPr>
              <a:t>этап</a:t>
            </a:r>
            <a:r>
              <a:rPr lang="ru-RU" sz="1600" dirty="0" smtClean="0">
                <a:solidFill>
                  <a:srgbClr val="C00000"/>
                </a:solidFill>
              </a:rPr>
              <a:t> 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A135334-11C3-4C9F-8144-01D9A63C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6500D4B-5AB5-4BAA-B369-99E7E2C7B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" y="117690"/>
            <a:ext cx="760537" cy="8559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6A48BD6-B8F3-4B2B-A2A0-38F41E229AE2}"/>
              </a:ext>
            </a:extLst>
          </p:cNvPr>
          <p:cNvSpPr/>
          <p:nvPr/>
        </p:nvSpPr>
        <p:spPr>
          <a:xfrm>
            <a:off x="553925" y="31802"/>
            <a:ext cx="2618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41525E9-08F2-4474-8E48-A56BACA0BC67}"/>
              </a:ext>
            </a:extLst>
          </p:cNvPr>
          <p:cNvSpPr/>
          <p:nvPr/>
        </p:nvSpPr>
        <p:spPr>
          <a:xfrm>
            <a:off x="786951" y="456667"/>
            <a:ext cx="2162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ФГБУ «ФЕДЕРАЛЬНЫЙ ЦЕНТР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ОРГАНИЗАЦИОННО-МЕТОДИЧЕСКОГО ОБЕСПЕЧЕНИЯ ФИЗИЧЕСКОГО ВОСПИТАНИЯ»</a:t>
            </a:r>
            <a:endParaRPr lang="ru-RU" sz="1200" dirty="0"/>
          </a:p>
        </p:txBody>
      </p:sp>
      <p:pic>
        <p:nvPicPr>
          <p:cNvPr id="7" name="Picture 3" descr="ЛОГО 1">
            <a:extLst>
              <a:ext uri="{FF2B5EF4-FFF2-40B4-BE49-F238E27FC236}">
                <a16:creationId xmlns:a16="http://schemas.microsoft.com/office/drawing/2014/main" xmlns="" id="{902F2459-30F5-44D7-A142-3D304048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080" y="31802"/>
            <a:ext cx="490230" cy="6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9" name="Стрелка: шеврон 18">
            <a:extLst>
              <a:ext uri="{FF2B5EF4-FFF2-40B4-BE49-F238E27FC236}">
                <a16:creationId xmlns:a16="http://schemas.microsoft.com/office/drawing/2014/main" xmlns="" id="{B6C9FB26-FFA9-4D16-AAF8-384E2CDFA3A8}"/>
              </a:ext>
            </a:extLst>
          </p:cNvPr>
          <p:cNvSpPr/>
          <p:nvPr/>
        </p:nvSpPr>
        <p:spPr>
          <a:xfrm>
            <a:off x="3532060" y="2153779"/>
            <a:ext cx="694753" cy="1466439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3741194-69CC-476F-9E5A-A352F9FE7F82}"/>
              </a:ext>
            </a:extLst>
          </p:cNvPr>
          <p:cNvSpPr/>
          <p:nvPr/>
        </p:nvSpPr>
        <p:spPr>
          <a:xfrm>
            <a:off x="2009496" y="2911170"/>
            <a:ext cx="1652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29 мая по 18 июня   2020 </a:t>
            </a:r>
            <a:r>
              <a:rPr lang="ru-RU" b="1" dirty="0">
                <a:solidFill>
                  <a:srgbClr val="C00000"/>
                </a:solidFill>
              </a:rPr>
              <a:t>г.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168D2D3-5D3C-4B3D-975E-242E56E046D3}"/>
              </a:ext>
            </a:extLst>
          </p:cNvPr>
          <p:cNvSpPr/>
          <p:nvPr/>
        </p:nvSpPr>
        <p:spPr>
          <a:xfrm>
            <a:off x="4383740" y="1929075"/>
            <a:ext cx="7486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В </a:t>
            </a:r>
            <a:r>
              <a:rPr lang="ru-RU" sz="1600" b="1" dirty="0">
                <a:solidFill>
                  <a:srgbClr val="C00000"/>
                </a:solidFill>
              </a:rPr>
              <a:t>программу Игр ШСК</a:t>
            </a:r>
            <a:r>
              <a:rPr lang="ru-RU" sz="1600" b="1" dirty="0">
                <a:solidFill>
                  <a:srgbClr val="0A396C"/>
                </a:solidFill>
              </a:rPr>
              <a:t> включены:</a:t>
            </a:r>
          </a:p>
          <a:p>
            <a:r>
              <a:rPr lang="ru-RU" sz="1600" b="1" dirty="0">
                <a:solidFill>
                  <a:srgbClr val="0A396C"/>
                </a:solidFill>
              </a:rPr>
              <a:t> </a:t>
            </a:r>
            <a:r>
              <a:rPr lang="ru-RU" sz="1600" b="1" u="sng" dirty="0">
                <a:solidFill>
                  <a:srgbClr val="0A396C"/>
                </a:solidFill>
              </a:rPr>
              <a:t>СПОРТИВНЫЕ ВИДЫ ПРОГРА</a:t>
            </a:r>
            <a:r>
              <a:rPr lang="ru-RU" sz="1600" b="1" dirty="0">
                <a:solidFill>
                  <a:srgbClr val="0A396C"/>
                </a:solidFill>
              </a:rPr>
              <a:t>ММЫ: бадминтон, баскетбол 3х3, легкая атлетика (эстафеты), настольный теннис, плавание, футбол 5х5;</a:t>
            </a:r>
          </a:p>
          <a:p>
            <a:r>
              <a:rPr lang="ru-RU" sz="1600" b="1" u="sng" dirty="0">
                <a:solidFill>
                  <a:srgbClr val="0A396C"/>
                </a:solidFill>
              </a:rPr>
              <a:t>КОНКУРСНЫЕ ВИДЫ ПРОГРАММЫ</a:t>
            </a:r>
            <a:r>
              <a:rPr lang="ru-RU" sz="1600" b="1" dirty="0">
                <a:solidFill>
                  <a:srgbClr val="0A396C"/>
                </a:solidFill>
              </a:rPr>
              <a:t>: домашнее задание «Видеоролики», «Спортивные </a:t>
            </a:r>
            <a:r>
              <a:rPr lang="ru-RU" sz="1600" b="1" dirty="0" err="1">
                <a:solidFill>
                  <a:srgbClr val="0A396C"/>
                </a:solidFill>
              </a:rPr>
              <a:t>батлы</a:t>
            </a:r>
            <a:r>
              <a:rPr lang="ru-RU" sz="1600" b="1" dirty="0">
                <a:solidFill>
                  <a:srgbClr val="0A396C"/>
                </a:solidFill>
              </a:rPr>
              <a:t>» и фотоконкурс «История наших игр». Возраст участников 14-15 лет.</a:t>
            </a:r>
          </a:p>
          <a:p>
            <a:endParaRPr lang="ru-RU" sz="1600" b="1" dirty="0">
              <a:solidFill>
                <a:srgbClr val="0A396C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7344C08E-E19C-4FC7-92A8-CE057DEEB9C4}"/>
              </a:ext>
            </a:extLst>
          </p:cNvPr>
          <p:cNvSpPr/>
          <p:nvPr/>
        </p:nvSpPr>
        <p:spPr>
          <a:xfrm>
            <a:off x="4268295" y="3614662"/>
            <a:ext cx="77175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В </a:t>
            </a:r>
            <a:r>
              <a:rPr lang="ru-RU" sz="1600" b="1" dirty="0">
                <a:solidFill>
                  <a:srgbClr val="C00000"/>
                </a:solidFill>
              </a:rPr>
              <a:t>программу Спартакиады</a:t>
            </a:r>
            <a:r>
              <a:rPr lang="ru-RU" sz="1600" b="1" dirty="0">
                <a:solidFill>
                  <a:srgbClr val="0A396C"/>
                </a:solidFill>
              </a:rPr>
              <a:t> включены: </a:t>
            </a:r>
            <a:endParaRPr lang="ru-RU" sz="1600" b="1" dirty="0" smtClean="0">
              <a:solidFill>
                <a:srgbClr val="0A396C"/>
              </a:solidFill>
            </a:endParaRPr>
          </a:p>
          <a:p>
            <a:r>
              <a:rPr lang="ru-RU" sz="1600" b="1" dirty="0" smtClean="0">
                <a:solidFill>
                  <a:srgbClr val="0A396C"/>
                </a:solidFill>
              </a:rPr>
              <a:t>баскетбол</a:t>
            </a:r>
            <a:r>
              <a:rPr lang="ru-RU" sz="1600" b="1" dirty="0">
                <a:solidFill>
                  <a:srgbClr val="0A396C"/>
                </a:solidFill>
              </a:rPr>
              <a:t>, волейбол, плавание, футбол 7х7, легкая атлетика и бокс. 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Финальный этап </a:t>
            </a:r>
            <a:r>
              <a:rPr lang="ru-RU" sz="1600" b="1" dirty="0" smtClean="0">
                <a:solidFill>
                  <a:srgbClr val="C00000"/>
                </a:solidFill>
              </a:rPr>
              <a:t>Спартакиады: </a:t>
            </a:r>
          </a:p>
          <a:p>
            <a:r>
              <a:rPr lang="ru-RU" sz="1600" b="1" dirty="0" smtClean="0">
                <a:solidFill>
                  <a:srgbClr val="0A396C"/>
                </a:solidFill>
              </a:rPr>
              <a:t>- </a:t>
            </a:r>
            <a:r>
              <a:rPr lang="ru-RU" sz="1600" b="1" dirty="0">
                <a:solidFill>
                  <a:srgbClr val="0A396C"/>
                </a:solidFill>
              </a:rPr>
              <a:t>баскетбол – с 10-18 июня 2020 г., г. Волгоград (девушки – 10 </a:t>
            </a:r>
            <a:r>
              <a:rPr lang="ru-RU" sz="1600" b="1" dirty="0" err="1">
                <a:solidFill>
                  <a:srgbClr val="0A396C"/>
                </a:solidFill>
              </a:rPr>
              <a:t>кл</a:t>
            </a:r>
            <a:r>
              <a:rPr lang="ru-RU" sz="1600" b="1" dirty="0">
                <a:solidFill>
                  <a:srgbClr val="0A396C"/>
                </a:solidFill>
              </a:rPr>
              <a:t>.),</a:t>
            </a:r>
          </a:p>
          <a:p>
            <a:r>
              <a:rPr lang="ru-RU" sz="1600" b="1" dirty="0">
                <a:solidFill>
                  <a:srgbClr val="0A396C"/>
                </a:solidFill>
              </a:rPr>
              <a:t>                       </a:t>
            </a:r>
            <a:r>
              <a:rPr lang="ru-RU" sz="1600" b="1" dirty="0" smtClean="0">
                <a:solidFill>
                  <a:srgbClr val="0A396C"/>
                </a:solidFill>
              </a:rPr>
              <a:t>  </a:t>
            </a:r>
            <a:r>
              <a:rPr lang="ru-RU" sz="1600" b="1" dirty="0">
                <a:solidFill>
                  <a:srgbClr val="0A396C"/>
                </a:solidFill>
              </a:rPr>
              <a:t>с 19-27 июня 2020 г., г. Волгоград (юноши – 10 </a:t>
            </a:r>
            <a:r>
              <a:rPr lang="ru-RU" sz="1600" b="1" dirty="0" err="1">
                <a:solidFill>
                  <a:srgbClr val="0A396C"/>
                </a:solidFill>
              </a:rPr>
              <a:t>кл</a:t>
            </a:r>
            <a:r>
              <a:rPr lang="ru-RU" sz="1600" b="1" dirty="0">
                <a:solidFill>
                  <a:srgbClr val="0A396C"/>
                </a:solidFill>
              </a:rPr>
              <a:t>.); </a:t>
            </a:r>
          </a:p>
          <a:p>
            <a:r>
              <a:rPr lang="ru-RU" sz="1600" b="1" dirty="0">
                <a:solidFill>
                  <a:srgbClr val="0A396C"/>
                </a:solidFill>
              </a:rPr>
              <a:t>- бокс – с 27 июня - 5 июля 2020 г., г. Ставрополь (юноши - 8 </a:t>
            </a:r>
            <a:r>
              <a:rPr lang="ru-RU" sz="1600" b="1" dirty="0" err="1">
                <a:solidFill>
                  <a:srgbClr val="0A396C"/>
                </a:solidFill>
              </a:rPr>
              <a:t>кл</a:t>
            </a:r>
            <a:r>
              <a:rPr lang="ru-RU" sz="1600" b="1" dirty="0">
                <a:solidFill>
                  <a:srgbClr val="0A396C"/>
                </a:solidFill>
              </a:rPr>
              <a:t>.); </a:t>
            </a:r>
          </a:p>
          <a:p>
            <a:r>
              <a:rPr lang="ru-RU" sz="1600" b="1" dirty="0">
                <a:solidFill>
                  <a:srgbClr val="0A396C"/>
                </a:solidFill>
              </a:rPr>
              <a:t>- легкая атлетика – с 29 июня - 3 июля 2020 г., г. Калуга (юноши и девушки – 7-8 </a:t>
            </a:r>
            <a:r>
              <a:rPr lang="ru-RU" sz="1600" b="1" dirty="0" err="1">
                <a:solidFill>
                  <a:srgbClr val="0A396C"/>
                </a:solidFill>
              </a:rPr>
              <a:t>кл</a:t>
            </a:r>
            <a:r>
              <a:rPr lang="ru-RU" sz="1600" b="1" dirty="0">
                <a:solidFill>
                  <a:srgbClr val="0A396C"/>
                </a:solidFill>
              </a:rPr>
              <a:t>.); </a:t>
            </a:r>
          </a:p>
          <a:p>
            <a:r>
              <a:rPr lang="ru-RU" sz="1600" b="1" dirty="0">
                <a:solidFill>
                  <a:srgbClr val="0A396C"/>
                </a:solidFill>
              </a:rPr>
              <a:t>- плавание – с 14-19 июня 2020 г. г. Липецк (юноши и девушки 7-8 </a:t>
            </a:r>
            <a:r>
              <a:rPr lang="ru-RU" sz="1600" b="1" dirty="0" err="1">
                <a:solidFill>
                  <a:srgbClr val="0A396C"/>
                </a:solidFill>
              </a:rPr>
              <a:t>кл</a:t>
            </a:r>
            <a:r>
              <a:rPr lang="ru-RU" sz="1600" b="1" dirty="0">
                <a:solidFill>
                  <a:srgbClr val="0A396C"/>
                </a:solidFill>
              </a:rPr>
              <a:t>.); </a:t>
            </a:r>
          </a:p>
          <a:p>
            <a:r>
              <a:rPr lang="ru-RU" sz="1600" b="1" dirty="0">
                <a:solidFill>
                  <a:srgbClr val="0A396C"/>
                </a:solidFill>
              </a:rPr>
              <a:t>- футбол 7х7 – с 24-29 июня 2020 г., г. Сочи (юноши - 7-8 </a:t>
            </a:r>
            <a:r>
              <a:rPr lang="ru-RU" sz="1600" b="1" dirty="0" err="1">
                <a:solidFill>
                  <a:srgbClr val="0A396C"/>
                </a:solidFill>
              </a:rPr>
              <a:t>кл</a:t>
            </a:r>
            <a:r>
              <a:rPr lang="ru-RU" sz="1600" b="1" dirty="0">
                <a:solidFill>
                  <a:srgbClr val="0A396C"/>
                </a:solidFill>
              </a:rPr>
              <a:t>.);</a:t>
            </a:r>
          </a:p>
          <a:p>
            <a:r>
              <a:rPr lang="ru-RU" sz="1600" b="1" dirty="0">
                <a:solidFill>
                  <a:srgbClr val="0A396C"/>
                </a:solidFill>
              </a:rPr>
              <a:t>- волейбол – с 10 июля – 10 июня 2020 г. по назначению (юноши и девушки -10 </a:t>
            </a:r>
            <a:r>
              <a:rPr lang="ru-RU" sz="1600" b="1" dirty="0" err="1">
                <a:solidFill>
                  <a:srgbClr val="0A396C"/>
                </a:solidFill>
              </a:rPr>
              <a:t>кл</a:t>
            </a:r>
            <a:r>
              <a:rPr lang="ru-RU" sz="1600" b="1" dirty="0">
                <a:solidFill>
                  <a:srgbClr val="0A396C"/>
                </a:solidFill>
              </a:rPr>
              <a:t>.).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xmlns="" id="{BCB05119-01CE-4140-8C57-0CBEDEE989DB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chemeClr val="bg1"/>
                </a:solidFill>
              </a:rPr>
              <a:t>06.11.2019 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Ссылка  </a:t>
            </a: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://youtu.be/h7ZCDgo2OUE</a:t>
            </a:r>
            <a:r>
              <a:rPr lang="en-US" dirty="0"/>
              <a:t> </a:t>
            </a:r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EC2ABF1-4073-454B-A061-F66A8325A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280" y="2137257"/>
            <a:ext cx="1180337" cy="766471"/>
          </a:xfrm>
          <a:prstGeom prst="rect">
            <a:avLst/>
          </a:prstGeom>
        </p:spPr>
      </p:pic>
      <p:sp>
        <p:nvSpPr>
          <p:cNvPr id="31" name="Стрелка: шеврон 18">
            <a:extLst>
              <a:ext uri="{FF2B5EF4-FFF2-40B4-BE49-F238E27FC236}">
                <a16:creationId xmlns:a16="http://schemas.microsoft.com/office/drawing/2014/main" xmlns="" id="{B6C9FB26-FFA9-4D16-AAF8-384E2CDFA3A8}"/>
              </a:ext>
            </a:extLst>
          </p:cNvPr>
          <p:cNvSpPr/>
          <p:nvPr/>
        </p:nvSpPr>
        <p:spPr>
          <a:xfrm>
            <a:off x="3558954" y="4050931"/>
            <a:ext cx="694753" cy="1596833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606F8BBC-1A13-4CDF-AF28-00DE0C30AFCE}"/>
              </a:ext>
            </a:extLst>
          </p:cNvPr>
          <p:cNvSpPr/>
          <p:nvPr/>
        </p:nvSpPr>
        <p:spPr>
          <a:xfrm>
            <a:off x="2838449" y="210445"/>
            <a:ext cx="872963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</a:rPr>
              <a:t>Организация и проведение спортивно-массовых мероприятий </a:t>
            </a:r>
            <a:endParaRPr lang="ru-RU" b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в </a:t>
            </a:r>
            <a:r>
              <a:rPr lang="ru-RU" b="1" dirty="0">
                <a:solidFill>
                  <a:srgbClr val="C00000"/>
                </a:solidFill>
              </a:rPr>
              <a:t>2019-2020 учебном </a:t>
            </a:r>
            <a:r>
              <a:rPr lang="ru-RU" b="1" dirty="0" smtClean="0">
                <a:solidFill>
                  <a:srgbClr val="C00000"/>
                </a:solidFill>
              </a:rPr>
              <a:t>году</a:t>
            </a:r>
          </a:p>
          <a:p>
            <a:pPr lvl="0" algn="ctr"/>
            <a:endParaRPr lang="ru-RU" sz="1400" b="1" dirty="0" smtClean="0">
              <a:solidFill>
                <a:srgbClr val="002060"/>
              </a:solidFill>
            </a:endParaRPr>
          </a:p>
          <a:p>
            <a:pPr marL="180000" algn="r"/>
            <a:r>
              <a:rPr lang="ru-RU" sz="1400" b="1" dirty="0" err="1" smtClean="0">
                <a:solidFill>
                  <a:srgbClr val="002060"/>
                </a:solidFill>
              </a:rPr>
              <a:t>Широбоков</a:t>
            </a:r>
            <a:r>
              <a:rPr lang="ru-RU" sz="1400" b="1" dirty="0" smtClean="0">
                <a:solidFill>
                  <a:srgbClr val="002060"/>
                </a:solidFill>
              </a:rPr>
              <a:t> Борис Аркадьевич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>
                <a:solidFill>
                  <a:srgbClr val="0A396C"/>
                </a:solidFill>
              </a:rPr>
              <a:t>заместитель директора ФГБУ «ФЦОМОФВ»</a:t>
            </a:r>
          </a:p>
          <a:p>
            <a:pPr marL="180000" algn="r"/>
            <a:endParaRPr lang="ru-RU" sz="1400" dirty="0">
              <a:solidFill>
                <a:srgbClr val="002060"/>
              </a:solidFill>
            </a:endParaRPr>
          </a:p>
          <a:p>
            <a:pPr marL="180340" lvl="0" algn="r" defTabSz="914400">
              <a:defRPr/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8009" y="1743537"/>
            <a:ext cx="22321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всероссийский </a:t>
            </a:r>
            <a:r>
              <a:rPr lang="ru-RU" sz="1600" b="1" dirty="0" smtClean="0">
                <a:solidFill>
                  <a:srgbClr val="C00000"/>
                </a:solidFill>
              </a:rPr>
              <a:t>этап</a:t>
            </a:r>
            <a:r>
              <a:rPr lang="ru-RU" sz="1600" dirty="0" smtClean="0">
                <a:solidFill>
                  <a:srgbClr val="C00000"/>
                </a:solidFill>
              </a:rPr>
              <a:t> </a:t>
            </a:r>
            <a:endParaRPr lang="ru-RU" sz="1600" dirty="0">
              <a:solidFill>
                <a:srgbClr val="C00000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30273" y="4291443"/>
            <a:ext cx="2248280" cy="1688729"/>
            <a:chOff x="130273" y="4291443"/>
            <a:chExt cx="2248280" cy="1688729"/>
          </a:xfrm>
        </p:grpSpPr>
        <p:pic>
          <p:nvPicPr>
            <p:cNvPr id="4099" name="Picture 3" descr="D:\ПРЕЗЕНТАЦИИ БАКАШКИНА\фоны\img150408157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56" y="4753596"/>
              <a:ext cx="1624856" cy="1226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130273" y="4291443"/>
              <a:ext cx="2248280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0A396C"/>
                  </a:solidFill>
                </a:rPr>
                <a:t>СПАРТАКИАДА </a:t>
              </a:r>
            </a:p>
            <a:p>
              <a:pPr algn="ctr"/>
              <a:r>
                <a:rPr lang="ru-RU" sz="1400" b="1" dirty="0" smtClean="0">
                  <a:solidFill>
                    <a:srgbClr val="0A396C"/>
                  </a:solidFill>
                </a:rPr>
                <a:t>среди </a:t>
              </a:r>
              <a:r>
                <a:rPr lang="ru-RU" sz="1400" b="1" dirty="0">
                  <a:solidFill>
                    <a:srgbClr val="0A396C"/>
                  </a:solidFill>
                </a:rPr>
                <a:t>обучающихся организаций дополнительного образования физкультурно-спортивной направленности</a:t>
              </a:r>
              <a:r>
                <a:rPr lang="ru-RU" sz="1400" dirty="0">
                  <a:solidFill>
                    <a:srgbClr val="0A396C"/>
                  </a:solidFill>
                </a:rPr>
                <a:t> 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03154" y="2135333"/>
            <a:ext cx="1748339" cy="1817556"/>
            <a:chOff x="5568838" y="2917332"/>
            <a:chExt cx="1889797" cy="1889797"/>
          </a:xfrm>
        </p:grpSpPr>
        <p:pic>
          <p:nvPicPr>
            <p:cNvPr id="28" name="Picture 4" descr="C:\Users\nsale\Desktop\Лого Игр ШСК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838" y="2917332"/>
              <a:ext cx="1889797" cy="188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Овал 33"/>
            <p:cNvSpPr/>
            <p:nvPr/>
          </p:nvSpPr>
          <p:spPr>
            <a:xfrm>
              <a:off x="6252462" y="4110180"/>
              <a:ext cx="578644" cy="3452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     </a:t>
              </a:r>
              <a:endParaRPr lang="ru-RU" dirty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420127" y="3952889"/>
            <a:ext cx="1748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финальный </a:t>
            </a:r>
            <a:r>
              <a:rPr lang="ru-RU" sz="1600" b="1" dirty="0">
                <a:solidFill>
                  <a:srgbClr val="C00000"/>
                </a:solidFill>
              </a:rPr>
              <a:t>этап 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36650" y="3952889"/>
            <a:ext cx="2142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A396C"/>
                </a:solidFill>
              </a:rPr>
              <a:t>в </a:t>
            </a:r>
            <a:r>
              <a:rPr lang="ru-RU" sz="1600" b="1" dirty="0" smtClean="0">
                <a:solidFill>
                  <a:srgbClr val="0A396C"/>
                </a:solidFill>
              </a:rPr>
              <a:t>Субъектах </a:t>
            </a:r>
            <a:r>
              <a:rPr lang="ru-RU" sz="1600" b="1" dirty="0">
                <a:solidFill>
                  <a:srgbClr val="0A396C"/>
                </a:solidFill>
              </a:rPr>
              <a:t>Российской </a:t>
            </a:r>
            <a:r>
              <a:rPr lang="ru-RU" sz="1600" b="1" dirty="0" smtClean="0">
                <a:solidFill>
                  <a:srgbClr val="0A396C"/>
                </a:solidFill>
              </a:rPr>
              <a:t>Федерации</a:t>
            </a:r>
            <a:endParaRPr lang="ru-RU" sz="1600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F3741194-69CC-476F-9E5A-A352F9FE7F82}"/>
              </a:ext>
            </a:extLst>
          </p:cNvPr>
          <p:cNvSpPr/>
          <p:nvPr/>
        </p:nvSpPr>
        <p:spPr>
          <a:xfrm>
            <a:off x="2122948" y="4873579"/>
            <a:ext cx="1652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10 июня по 10 июля   2020 </a:t>
            </a:r>
            <a:r>
              <a:rPr lang="ru-RU" b="1" dirty="0">
                <a:solidFill>
                  <a:srgbClr val="C00000"/>
                </a:solidFill>
              </a:rPr>
              <a:t>г.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4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A135334-11C3-4C9F-8144-01D9A63C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6500D4B-5AB5-4BAA-B369-99E7E2C7B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" y="117690"/>
            <a:ext cx="760537" cy="8559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6A48BD6-B8F3-4B2B-A2A0-38F41E229AE2}"/>
              </a:ext>
            </a:extLst>
          </p:cNvPr>
          <p:cNvSpPr/>
          <p:nvPr/>
        </p:nvSpPr>
        <p:spPr>
          <a:xfrm>
            <a:off x="553925" y="31802"/>
            <a:ext cx="2618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41525E9-08F2-4474-8E48-A56BACA0BC67}"/>
              </a:ext>
            </a:extLst>
          </p:cNvPr>
          <p:cNvSpPr/>
          <p:nvPr/>
        </p:nvSpPr>
        <p:spPr>
          <a:xfrm>
            <a:off x="786951" y="456667"/>
            <a:ext cx="2162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ФГБУ «ФЕДЕРАЛЬНЫЙ ЦЕНТР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ОРГАНИЗАЦИОННО-МЕТОДИЧЕСКОГО ОБЕСПЕЧЕНИЯ ФИЗИЧЕСКОГО ВОСПИТАНИЯ»</a:t>
            </a:r>
            <a:endParaRPr lang="ru-RU" sz="1200" dirty="0"/>
          </a:p>
        </p:txBody>
      </p:sp>
      <p:pic>
        <p:nvPicPr>
          <p:cNvPr id="7" name="Picture 3" descr="ЛОГО 1">
            <a:extLst>
              <a:ext uri="{FF2B5EF4-FFF2-40B4-BE49-F238E27FC236}">
                <a16:creationId xmlns:a16="http://schemas.microsoft.com/office/drawing/2014/main" xmlns="" id="{902F2459-30F5-44D7-A142-3D304048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080" y="31802"/>
            <a:ext cx="490230" cy="6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06F8BBC-1A13-4CDF-AF28-00DE0C30AFCE}"/>
              </a:ext>
            </a:extLst>
          </p:cNvPr>
          <p:cNvSpPr/>
          <p:nvPr/>
        </p:nvSpPr>
        <p:spPr>
          <a:xfrm>
            <a:off x="2838449" y="210445"/>
            <a:ext cx="872963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</a:rPr>
              <a:t>Организация и проведение спортивно-массовых мероприятий </a:t>
            </a:r>
            <a:endParaRPr lang="ru-RU" b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в </a:t>
            </a:r>
            <a:r>
              <a:rPr lang="ru-RU" b="1" dirty="0">
                <a:solidFill>
                  <a:srgbClr val="C00000"/>
                </a:solidFill>
              </a:rPr>
              <a:t>2019-2020 учебном </a:t>
            </a:r>
            <a:r>
              <a:rPr lang="ru-RU" b="1" dirty="0" smtClean="0">
                <a:solidFill>
                  <a:srgbClr val="C00000"/>
                </a:solidFill>
              </a:rPr>
              <a:t>году</a:t>
            </a:r>
          </a:p>
          <a:p>
            <a:pPr lvl="0" algn="ctr"/>
            <a:endParaRPr lang="ru-RU" sz="1400" b="1" dirty="0" smtClean="0">
              <a:solidFill>
                <a:srgbClr val="002060"/>
              </a:solidFill>
            </a:endParaRPr>
          </a:p>
          <a:p>
            <a:pPr marL="180000" algn="r"/>
            <a:r>
              <a:rPr lang="ru-RU" sz="1400" b="1" dirty="0" err="1" smtClean="0">
                <a:solidFill>
                  <a:srgbClr val="002060"/>
                </a:solidFill>
              </a:rPr>
              <a:t>Широбоков</a:t>
            </a:r>
            <a:r>
              <a:rPr lang="ru-RU" sz="1400" b="1" dirty="0" smtClean="0">
                <a:solidFill>
                  <a:srgbClr val="002060"/>
                </a:solidFill>
              </a:rPr>
              <a:t> Борис Аркадьевич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>
                <a:solidFill>
                  <a:srgbClr val="0A396C"/>
                </a:solidFill>
              </a:rPr>
              <a:t>заместитель директора ФГБУ «ФЦОМОФВ»</a:t>
            </a:r>
          </a:p>
          <a:p>
            <a:pPr marL="180000" algn="r"/>
            <a:endParaRPr lang="ru-RU" sz="1400" dirty="0">
              <a:solidFill>
                <a:srgbClr val="002060"/>
              </a:solidFill>
            </a:endParaRPr>
          </a:p>
          <a:p>
            <a:pPr marL="180340" lvl="0" algn="r" defTabSz="914400">
              <a:defRPr/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2558B3F-B76B-4253-BE23-A87D247B8C0A}"/>
              </a:ext>
            </a:extLst>
          </p:cNvPr>
          <p:cNvSpPr/>
          <p:nvPr/>
        </p:nvSpPr>
        <p:spPr>
          <a:xfrm>
            <a:off x="1047006" y="1748413"/>
            <a:ext cx="98361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</a:rPr>
              <a:t>Во исполнение перечня поручений по итогам заседания Совета при Президенте Российской Федерации по развитию физической культуры и спорта, прошедшего 10 октября 2019 года (п.1 «ж»), руководителям общеобразовательных организаций и органов местного самоуправления </a:t>
            </a:r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рекомендуется </a:t>
            </a:r>
            <a:r>
              <a:rPr lang="ru-RU" sz="1400" b="1" dirty="0">
                <a:solidFill>
                  <a:srgbClr val="C00000"/>
                </a:solidFill>
              </a:rPr>
              <a:t>проводить соревнования I и II этапов по игровым видам спорта по круговой </a:t>
            </a:r>
            <a:r>
              <a:rPr lang="ru-RU" sz="1400" b="1" dirty="0" err="1">
                <a:solidFill>
                  <a:srgbClr val="C00000"/>
                </a:solidFill>
              </a:rPr>
              <a:t>систе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1" name="Стрелка: шеврон 18">
            <a:extLst>
              <a:ext uri="{FF2B5EF4-FFF2-40B4-BE49-F238E27FC236}">
                <a16:creationId xmlns:a16="http://schemas.microsoft.com/office/drawing/2014/main" xmlns="" id="{B6C9FB26-FFA9-4D16-AAF8-384E2CDFA3A8}"/>
              </a:ext>
            </a:extLst>
          </p:cNvPr>
          <p:cNvSpPr/>
          <p:nvPr/>
        </p:nvSpPr>
        <p:spPr>
          <a:xfrm rot="10800000">
            <a:off x="553925" y="2872410"/>
            <a:ext cx="742128" cy="1827505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7441BA7-370F-4A72-AA20-8D58413C4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495" y="2824248"/>
            <a:ext cx="1395995" cy="166475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7D03D33-1DEB-4EA7-BA21-ED882502D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619" y="2984385"/>
            <a:ext cx="1364946" cy="1715530"/>
          </a:xfrm>
          <a:prstGeom prst="rect">
            <a:avLst/>
          </a:prstGeom>
        </p:spPr>
      </p:pic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xmlns="" id="{E8AB8A40-C880-4433-81F0-9059403B0A18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25.12.2019 </a:t>
            </a:r>
            <a:r>
              <a:rPr lang="ru-RU" sz="1800" b="1" dirty="0">
                <a:solidFill>
                  <a:schemeClr val="bg1"/>
                </a:solidFill>
              </a:rPr>
              <a:t>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Ссылка  </a:t>
            </a:r>
            <a:r>
              <a:rPr lang="ru-RU" u="sng" dirty="0">
                <a:hlinkClick r:id="rId7"/>
              </a:rPr>
              <a:t>https://youtu.be/KDDi-BfuUOM</a:t>
            </a:r>
            <a:r>
              <a:rPr lang="en-US" dirty="0"/>
              <a:t> 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87495" y="4961083"/>
            <a:ext cx="9129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A396C"/>
                </a:solidFill>
              </a:rPr>
              <a:t>до </a:t>
            </a:r>
            <a:r>
              <a:rPr lang="ru-RU" b="1" dirty="0">
                <a:solidFill>
                  <a:srgbClr val="0A396C"/>
                </a:solidFill>
              </a:rPr>
              <a:t>27 декабря 2019 года </a:t>
            </a:r>
          </a:p>
          <a:p>
            <a:pPr algn="ctr"/>
            <a:r>
              <a:rPr lang="ru-RU" dirty="0">
                <a:solidFill>
                  <a:srgbClr val="0A396C"/>
                </a:solidFill>
              </a:rPr>
              <a:t>Положения </a:t>
            </a:r>
            <a:r>
              <a:rPr lang="ru-RU" dirty="0" smtClean="0">
                <a:solidFill>
                  <a:srgbClr val="0A396C"/>
                </a:solidFill>
              </a:rPr>
              <a:t>вышеперечисленных спортивных </a:t>
            </a:r>
            <a:r>
              <a:rPr lang="ru-RU" dirty="0">
                <a:solidFill>
                  <a:srgbClr val="0A396C"/>
                </a:solidFill>
              </a:rPr>
              <a:t>мероприятий будут направлены в субъекты Российской Федерации и размещены на официальном сайте ФГБУ «ФЦОМОФВ</a:t>
            </a:r>
            <a:r>
              <a:rPr lang="ru-RU" dirty="0" smtClean="0">
                <a:solidFill>
                  <a:srgbClr val="0A396C"/>
                </a:solidFill>
              </a:rPr>
              <a:t>»</a:t>
            </a:r>
            <a:endParaRPr lang="ru-RU" dirty="0">
              <a:solidFill>
                <a:srgbClr val="0A396C"/>
              </a:solidFill>
            </a:endParaRPr>
          </a:p>
        </p:txBody>
      </p:sp>
      <p:sp>
        <p:nvSpPr>
          <p:cNvPr id="18" name="Стрелка: шеврон 18">
            <a:extLst>
              <a:ext uri="{FF2B5EF4-FFF2-40B4-BE49-F238E27FC236}">
                <a16:creationId xmlns:a16="http://schemas.microsoft.com/office/drawing/2014/main" xmlns="" id="{B6C9FB26-FFA9-4D16-AAF8-384E2CDFA3A8}"/>
              </a:ext>
            </a:extLst>
          </p:cNvPr>
          <p:cNvSpPr/>
          <p:nvPr/>
        </p:nvSpPr>
        <p:spPr>
          <a:xfrm>
            <a:off x="10360169" y="2847063"/>
            <a:ext cx="742128" cy="1827505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Группа 8"/>
          <p:cNvGrpSpPr/>
          <p:nvPr/>
        </p:nvGrpSpPr>
        <p:grpSpPr>
          <a:xfrm>
            <a:off x="5866646" y="2984384"/>
            <a:ext cx="1746785" cy="1771003"/>
            <a:chOff x="5568838" y="2917332"/>
            <a:chExt cx="1889797" cy="1889797"/>
          </a:xfrm>
        </p:grpSpPr>
        <p:pic>
          <p:nvPicPr>
            <p:cNvPr id="3076" name="Picture 4" descr="C:\Users\nsale\Desktop\Лого Игр ШСК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838" y="2917332"/>
              <a:ext cx="1889797" cy="188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Овал 1"/>
            <p:cNvSpPr/>
            <p:nvPr/>
          </p:nvSpPr>
          <p:spPr>
            <a:xfrm>
              <a:off x="6252462" y="4110180"/>
              <a:ext cx="578644" cy="3452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     </a:t>
              </a:r>
              <a:endParaRPr lang="ru-RU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951607" y="3066658"/>
            <a:ext cx="2248280" cy="1688729"/>
            <a:chOff x="130273" y="4291443"/>
            <a:chExt cx="2248280" cy="1688729"/>
          </a:xfrm>
        </p:grpSpPr>
        <p:pic>
          <p:nvPicPr>
            <p:cNvPr id="26" name="Picture 3" descr="D:\ПРЕЗЕНТАЦИИ БАКАШКИНА\фоны\img150408157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56" y="4753596"/>
              <a:ext cx="1624856" cy="1226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130273" y="4291443"/>
              <a:ext cx="2248280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0A396C"/>
                  </a:solidFill>
                </a:rPr>
                <a:t>СПАРТАКИАДА </a:t>
              </a:r>
            </a:p>
            <a:p>
              <a:pPr algn="ctr"/>
              <a:r>
                <a:rPr lang="ru-RU" sz="1400" b="1" dirty="0" smtClean="0">
                  <a:solidFill>
                    <a:srgbClr val="0A396C"/>
                  </a:solidFill>
                </a:rPr>
                <a:t>среди </a:t>
              </a:r>
              <a:r>
                <a:rPr lang="ru-RU" sz="1400" b="1" dirty="0">
                  <a:solidFill>
                    <a:srgbClr val="0A396C"/>
                  </a:solidFill>
                </a:rPr>
                <a:t>обучающихся организаций дополнительного образования физкультурно-спортивной направленности</a:t>
              </a:r>
              <a:r>
                <a:rPr lang="ru-RU" sz="1400" dirty="0">
                  <a:solidFill>
                    <a:srgbClr val="0A396C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71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xn--b1atfb1adk.xn--p1ai/files/ioe/photogallery/KVX9OYLOE32T8ZGYAKZ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155" y="3111179"/>
            <a:ext cx="3766166" cy="28138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C6A22FD-FA50-44A1-A329-4E35D1AD8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6500D4B-5AB5-4BAA-B369-99E7E2C7B3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" y="117690"/>
            <a:ext cx="760537" cy="8559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6A48BD6-B8F3-4B2B-A2A0-38F41E229AE2}"/>
              </a:ext>
            </a:extLst>
          </p:cNvPr>
          <p:cNvSpPr/>
          <p:nvPr/>
        </p:nvSpPr>
        <p:spPr>
          <a:xfrm>
            <a:off x="553925" y="31802"/>
            <a:ext cx="2618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41525E9-08F2-4474-8E48-A56BACA0BC67}"/>
              </a:ext>
            </a:extLst>
          </p:cNvPr>
          <p:cNvSpPr/>
          <p:nvPr/>
        </p:nvSpPr>
        <p:spPr>
          <a:xfrm>
            <a:off x="786951" y="456667"/>
            <a:ext cx="2162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ФГБУ «ФЕДЕРАЛЬНЫЙ ЦЕНТР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ОРГАНИЗАЦИОННО-МЕТОДИЧЕСКОГО ОБЕСПЕЧЕНИЯ ФИЗИЧЕСКОГО ВОСПИТАНИЯ»</a:t>
            </a:r>
            <a:endParaRPr lang="ru-RU" sz="1200" dirty="0"/>
          </a:p>
        </p:txBody>
      </p:sp>
      <p:pic>
        <p:nvPicPr>
          <p:cNvPr id="7" name="Picture 3" descr="ЛОГО 1">
            <a:extLst>
              <a:ext uri="{FF2B5EF4-FFF2-40B4-BE49-F238E27FC236}">
                <a16:creationId xmlns:a16="http://schemas.microsoft.com/office/drawing/2014/main" xmlns="" id="{902F2459-30F5-44D7-A142-3D304048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080" y="31802"/>
            <a:ext cx="490230" cy="6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3C68C103-41DE-48A3-A208-F866681B1DC5}"/>
              </a:ext>
            </a:extLst>
          </p:cNvPr>
          <p:cNvSpPr/>
          <p:nvPr/>
        </p:nvSpPr>
        <p:spPr>
          <a:xfrm>
            <a:off x="2779026" y="52255"/>
            <a:ext cx="90119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sz="1600" dirty="0">
                <a:solidFill>
                  <a:srgbClr val="C00000"/>
                </a:solidFill>
              </a:rPr>
              <a:t>Об итогах проведения VI Всероссийского совещания работников </a:t>
            </a:r>
            <a:endParaRPr lang="ru-RU" sz="1600" dirty="0" smtClean="0">
              <a:solidFill>
                <a:srgbClr val="C00000"/>
              </a:solidFill>
            </a:endParaRPr>
          </a:p>
          <a:p>
            <a:pPr marL="180000" algn="ctr"/>
            <a:r>
              <a:rPr lang="ru-RU" sz="1600" dirty="0" smtClean="0">
                <a:solidFill>
                  <a:srgbClr val="C00000"/>
                </a:solidFill>
              </a:rPr>
              <a:t>дополнительного </a:t>
            </a:r>
            <a:r>
              <a:rPr lang="ru-RU" sz="1600" dirty="0">
                <a:solidFill>
                  <a:srgbClr val="C00000"/>
                </a:solidFill>
              </a:rPr>
              <a:t>образования в 2019 </a:t>
            </a:r>
            <a:r>
              <a:rPr lang="ru-RU" sz="1600" dirty="0" smtClean="0">
                <a:solidFill>
                  <a:srgbClr val="C00000"/>
                </a:solidFill>
              </a:rPr>
              <a:t>году</a:t>
            </a:r>
            <a:endParaRPr lang="ru-RU" sz="1600" dirty="0">
              <a:solidFill>
                <a:srgbClr val="C00000"/>
              </a:solidFill>
            </a:endParaRPr>
          </a:p>
          <a:p>
            <a:pPr marL="180000" algn="r"/>
            <a:endParaRPr lang="ru-RU" sz="1400" b="1" dirty="0">
              <a:solidFill>
                <a:srgbClr val="0A396C"/>
              </a:solidFill>
            </a:endParaRPr>
          </a:p>
          <a:p>
            <a:pPr marL="180000" algn="r"/>
            <a:r>
              <a:rPr lang="ru-RU" sz="1400" b="1" dirty="0" err="1">
                <a:solidFill>
                  <a:srgbClr val="0A396C"/>
                </a:solidFill>
              </a:rPr>
              <a:t>Грибачева</a:t>
            </a:r>
            <a:r>
              <a:rPr lang="ru-RU" sz="1400" b="1" dirty="0">
                <a:solidFill>
                  <a:srgbClr val="0A396C"/>
                </a:solidFill>
              </a:rPr>
              <a:t> Марина Анатольевна, </a:t>
            </a:r>
            <a:r>
              <a:rPr lang="ru-RU" sz="1400" dirty="0">
                <a:solidFill>
                  <a:srgbClr val="0A396C"/>
                </a:solidFill>
              </a:rPr>
              <a:t>заместитель директора, руководитель Федерального ресурсного центра развития дополнительного образования детей физкультурно-спортивной направленности, кандидат педагогических наук.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27041" y="1881448"/>
            <a:ext cx="8891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VI ВСЕРОССИЙСКОЕ СОВЕЩАНИЕ РАБОТНИКОВ ДОПОЛНИТЕЛЬНОГО </a:t>
            </a:r>
            <a:r>
              <a:rPr lang="ru-RU" b="1" dirty="0" smtClean="0">
                <a:solidFill>
                  <a:srgbClr val="C00000"/>
                </a:solidFill>
              </a:rPr>
              <a:t>ОБРАЗОВАНИЯ </a:t>
            </a:r>
            <a:r>
              <a:rPr lang="ru-RU" dirty="0">
                <a:solidFill>
                  <a:srgbClr val="C00000"/>
                </a:solidFill>
              </a:rPr>
              <a:t>«Дополнительное образование – ключ к успеху каждого ребенка»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3741194-69CC-476F-9E5A-A352F9FE7F82}"/>
              </a:ext>
            </a:extLst>
          </p:cNvPr>
          <p:cNvSpPr/>
          <p:nvPr/>
        </p:nvSpPr>
        <p:spPr>
          <a:xfrm>
            <a:off x="1063377" y="2686067"/>
            <a:ext cx="1599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5 декабря   2019 </a:t>
            </a:r>
            <a:r>
              <a:rPr lang="ru-RU" b="1" dirty="0">
                <a:solidFill>
                  <a:srgbClr val="C00000"/>
                </a:solidFill>
              </a:rPr>
              <a:t>г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3741194-69CC-476F-9E5A-A352F9FE7F82}"/>
              </a:ext>
            </a:extLst>
          </p:cNvPr>
          <p:cNvSpPr/>
          <p:nvPr/>
        </p:nvSpPr>
        <p:spPr>
          <a:xfrm>
            <a:off x="4585400" y="2741847"/>
            <a:ext cx="2310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A396C"/>
                </a:solidFill>
              </a:rPr>
              <a:t>г. Москва </a:t>
            </a:r>
            <a:endParaRPr lang="ru-RU" dirty="0">
              <a:solidFill>
                <a:srgbClr val="0A396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3544" y="3779447"/>
            <a:ext cx="39967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396C"/>
                </a:solidFill>
              </a:rPr>
              <a:t>Всероссийский форум школьных спортивных клубов </a:t>
            </a:r>
            <a:endParaRPr lang="ru-RU" b="1" dirty="0" smtClean="0">
              <a:solidFill>
                <a:srgbClr val="0A396C"/>
              </a:solidFill>
            </a:endParaRPr>
          </a:p>
          <a:p>
            <a:pPr algn="ctr"/>
            <a:r>
              <a:rPr lang="ru-RU" dirty="0" smtClean="0">
                <a:solidFill>
                  <a:srgbClr val="0A396C"/>
                </a:solidFill>
              </a:rPr>
              <a:t>«</a:t>
            </a:r>
            <a:r>
              <a:rPr lang="ru-RU" dirty="0">
                <a:solidFill>
                  <a:srgbClr val="0A396C"/>
                </a:solidFill>
              </a:rPr>
              <a:t>Школьные спортивные клубы – социальная среда для гармоничного развития личности»</a:t>
            </a:r>
            <a:endParaRPr lang="ru-RU" dirty="0">
              <a:solidFill>
                <a:srgbClr val="0A396C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3741194-69CC-476F-9E5A-A352F9FE7F82}"/>
              </a:ext>
            </a:extLst>
          </p:cNvPr>
          <p:cNvSpPr/>
          <p:nvPr/>
        </p:nvSpPr>
        <p:spPr>
          <a:xfrm>
            <a:off x="4399394" y="2497427"/>
            <a:ext cx="2682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A396C"/>
                </a:solidFill>
              </a:rPr>
              <a:t>С 5  </a:t>
            </a:r>
            <a:r>
              <a:rPr lang="ru-RU" b="1" dirty="0" smtClean="0">
                <a:solidFill>
                  <a:srgbClr val="0A396C"/>
                </a:solidFill>
              </a:rPr>
              <a:t>по </a:t>
            </a:r>
            <a:r>
              <a:rPr lang="ru-RU" b="1" dirty="0" smtClean="0">
                <a:solidFill>
                  <a:srgbClr val="0A396C"/>
                </a:solidFill>
              </a:rPr>
              <a:t>6 декабря   2019 </a:t>
            </a:r>
            <a:r>
              <a:rPr lang="ru-RU" b="1" dirty="0">
                <a:solidFill>
                  <a:srgbClr val="0A396C"/>
                </a:solidFill>
              </a:rPr>
              <a:t>г</a:t>
            </a:r>
            <a:r>
              <a:rPr lang="ru-RU" b="1" dirty="0" smtClean="0">
                <a:solidFill>
                  <a:srgbClr val="0A396C"/>
                </a:solidFill>
              </a:rPr>
              <a:t>. </a:t>
            </a:r>
            <a:endParaRPr lang="ru-RU" dirty="0">
              <a:solidFill>
                <a:srgbClr val="0A396C"/>
              </a:solidFill>
            </a:endParaRPr>
          </a:p>
        </p:txBody>
      </p:sp>
      <p:sp>
        <p:nvSpPr>
          <p:cNvPr id="15" name="Стрелка: шеврон 18">
            <a:extLst>
              <a:ext uri="{FF2B5EF4-FFF2-40B4-BE49-F238E27FC236}">
                <a16:creationId xmlns:a16="http://schemas.microsoft.com/office/drawing/2014/main" xmlns="" id="{B6C9FB26-FFA9-4D16-AAF8-384E2CDFA3A8}"/>
              </a:ext>
            </a:extLst>
          </p:cNvPr>
          <p:cNvSpPr/>
          <p:nvPr/>
        </p:nvSpPr>
        <p:spPr>
          <a:xfrm rot="5400000">
            <a:off x="9589609" y="2348845"/>
            <a:ext cx="694753" cy="1877177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Прямоугольник 8"/>
          <p:cNvSpPr/>
          <p:nvPr/>
        </p:nvSpPr>
        <p:spPr>
          <a:xfrm>
            <a:off x="113544" y="5292241"/>
            <a:ext cx="37230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A396C"/>
                </a:solidFill>
              </a:rPr>
              <a:t>в </a:t>
            </a:r>
            <a:r>
              <a:rPr lang="ru-RU" sz="1400" dirty="0">
                <a:solidFill>
                  <a:srgbClr val="0A396C"/>
                </a:solidFill>
              </a:rPr>
              <a:t>работе Форуме, приняло участие </a:t>
            </a:r>
            <a:endParaRPr lang="ru-RU" sz="1400" dirty="0" smtClean="0">
              <a:solidFill>
                <a:srgbClr val="0A396C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108 </a:t>
            </a:r>
            <a:r>
              <a:rPr lang="ru-RU" sz="1400" b="1" dirty="0">
                <a:solidFill>
                  <a:srgbClr val="C00000"/>
                </a:solidFill>
              </a:rPr>
              <a:t>человек </a:t>
            </a:r>
            <a:r>
              <a:rPr lang="ru-RU" sz="1400" b="1" dirty="0" smtClean="0">
                <a:solidFill>
                  <a:srgbClr val="C00000"/>
                </a:solidFill>
              </a:rPr>
              <a:t>из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23 </a:t>
            </a:r>
            <a:r>
              <a:rPr lang="ru-RU" sz="1400" b="1" dirty="0">
                <a:solidFill>
                  <a:srgbClr val="C00000"/>
                </a:solidFill>
              </a:rPr>
              <a:t>субъектов Российской Федерации.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28321" y="3740199"/>
            <a:ext cx="39247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396C"/>
                </a:solidFill>
              </a:rPr>
              <a:t>Круглый стол </a:t>
            </a:r>
            <a:endParaRPr lang="ru-RU" b="1" dirty="0" smtClean="0">
              <a:solidFill>
                <a:srgbClr val="0A396C"/>
              </a:solidFill>
            </a:endParaRPr>
          </a:p>
          <a:p>
            <a:pPr algn="ctr"/>
            <a:r>
              <a:rPr lang="ru-RU" dirty="0" smtClean="0"/>
              <a:t> </a:t>
            </a:r>
            <a:r>
              <a:rPr lang="ru-RU" dirty="0">
                <a:solidFill>
                  <a:srgbClr val="0A396C"/>
                </a:solidFill>
              </a:rPr>
              <a:t>по теме: «Школьный спорт как механизм достижения целевых показателей федерального проекта «Успех каждого ребенка»</a:t>
            </a:r>
            <a:endParaRPr lang="ru-RU" dirty="0">
              <a:solidFill>
                <a:srgbClr val="0A396C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3741194-69CC-476F-9E5A-A352F9FE7F82}"/>
              </a:ext>
            </a:extLst>
          </p:cNvPr>
          <p:cNvSpPr/>
          <p:nvPr/>
        </p:nvSpPr>
        <p:spPr>
          <a:xfrm>
            <a:off x="9137413" y="2516873"/>
            <a:ext cx="1599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6 декабря   2019 </a:t>
            </a:r>
            <a:r>
              <a:rPr lang="ru-RU" b="1" dirty="0">
                <a:solidFill>
                  <a:srgbClr val="C00000"/>
                </a:solidFill>
              </a:rPr>
              <a:t>г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Стрелка: шеврон 18">
            <a:extLst>
              <a:ext uri="{FF2B5EF4-FFF2-40B4-BE49-F238E27FC236}">
                <a16:creationId xmlns:a16="http://schemas.microsoft.com/office/drawing/2014/main" xmlns="" id="{B6C9FB26-FFA9-4D16-AAF8-384E2CDFA3A8}"/>
              </a:ext>
            </a:extLst>
          </p:cNvPr>
          <p:cNvSpPr/>
          <p:nvPr/>
        </p:nvSpPr>
        <p:spPr>
          <a:xfrm rot="5400000">
            <a:off x="1493061" y="2401836"/>
            <a:ext cx="694753" cy="1877177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рямоугольник 15"/>
          <p:cNvSpPr/>
          <p:nvPr/>
        </p:nvSpPr>
        <p:spPr>
          <a:xfrm>
            <a:off x="8123821" y="5302444"/>
            <a:ext cx="34424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0A396C"/>
                </a:solidFill>
              </a:rPr>
              <a:t>в работе Круглого стола, приняло учас</a:t>
            </a:r>
            <a:r>
              <a:rPr lang="ru-RU" sz="1400" dirty="0" smtClean="0"/>
              <a:t>тие 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88 </a:t>
            </a:r>
            <a:r>
              <a:rPr lang="ru-RU" sz="1400" b="1" dirty="0">
                <a:solidFill>
                  <a:srgbClr val="C00000"/>
                </a:solidFill>
              </a:rPr>
              <a:t>человек </a:t>
            </a:r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из </a:t>
            </a:r>
            <a:r>
              <a:rPr lang="ru-RU" sz="1400" b="1" dirty="0">
                <a:solidFill>
                  <a:srgbClr val="C00000"/>
                </a:solidFill>
              </a:rPr>
              <a:t>27 субъектов Российской </a:t>
            </a:r>
            <a:r>
              <a:rPr lang="ru-RU" sz="1400" b="1" dirty="0" smtClean="0">
                <a:solidFill>
                  <a:srgbClr val="C00000"/>
                </a:solidFill>
              </a:rPr>
              <a:t>Федерации.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2531" y="5972006"/>
            <a:ext cx="250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6"/>
              </a:rPr>
              <a:t>Презентации спикеров </a:t>
            </a:r>
            <a:endParaRPr lang="ru-RU" dirty="0"/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xmlns="" id="{E8AB8A40-C880-4433-81F0-9059403B0A18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25.12.2019 </a:t>
            </a:r>
            <a:r>
              <a:rPr lang="ru-RU" sz="1800" b="1" dirty="0">
                <a:solidFill>
                  <a:schemeClr val="bg1"/>
                </a:solidFill>
              </a:rPr>
              <a:t>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Ссылка  </a:t>
            </a:r>
            <a:r>
              <a:rPr lang="ru-RU" u="sng" dirty="0">
                <a:hlinkClick r:id="rId7"/>
              </a:rPr>
              <a:t>https://youtu.be/KDDi-BfuUOM</a:t>
            </a:r>
            <a:r>
              <a:rPr lang="en-US" dirty="0"/>
              <a:t> 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8678950" y="6012088"/>
            <a:ext cx="250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6"/>
              </a:rPr>
              <a:t>Презентации спикеров </a:t>
            </a:r>
            <a:endParaRPr lang="ru-RU" dirty="0"/>
          </a:p>
        </p:txBody>
      </p:sp>
      <p:pic>
        <p:nvPicPr>
          <p:cNvPr id="26" name="Рисунок 25">
            <a:hlinkClick r:id="rId6"/>
            <a:extLst>
              <a:ext uri="{FF2B5EF4-FFF2-40B4-BE49-F238E27FC236}">
                <a16:creationId xmlns:a16="http://schemas.microsoft.com/office/drawing/2014/main" xmlns="" id="{AEBF0CD8-498C-4481-B0AD-A1F68E9B2E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5901" y="5925629"/>
            <a:ext cx="593727" cy="395818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2" y="1794689"/>
            <a:ext cx="1897063" cy="1072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http://xn--b1atfb1adk.xn--p1ai/files/ioe/images/I7IOF3RSE1WZYD6NW61P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647" y="1707264"/>
            <a:ext cx="1982353" cy="11327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6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143" y="3116895"/>
            <a:ext cx="3004178" cy="1572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C6A22FD-FA50-44A1-A329-4E35D1AD8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"/>
            <a:ext cx="12192000" cy="17425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6500D4B-5AB5-4BAA-B369-99E7E2C7B3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" y="117690"/>
            <a:ext cx="760537" cy="8559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6A48BD6-B8F3-4B2B-A2A0-38F41E229AE2}"/>
              </a:ext>
            </a:extLst>
          </p:cNvPr>
          <p:cNvSpPr/>
          <p:nvPr/>
        </p:nvSpPr>
        <p:spPr>
          <a:xfrm>
            <a:off x="553925" y="31802"/>
            <a:ext cx="2618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41525E9-08F2-4474-8E48-A56BACA0BC67}"/>
              </a:ext>
            </a:extLst>
          </p:cNvPr>
          <p:cNvSpPr/>
          <p:nvPr/>
        </p:nvSpPr>
        <p:spPr>
          <a:xfrm>
            <a:off x="786951" y="456667"/>
            <a:ext cx="2162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ФГБУ «ФЕДЕРАЛЬНЫЙ ЦЕНТР</a:t>
            </a:r>
            <a:r>
              <a:rPr lang="en-US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ОРГАНИЗАЦИОННО-МЕТОДИЧЕСКОГО ОБЕСПЕЧЕНИЯ ФИЗИЧЕСКОГО ВОСПИТАНИЯ»</a:t>
            </a:r>
            <a:endParaRPr lang="ru-RU" sz="1200" dirty="0"/>
          </a:p>
        </p:txBody>
      </p:sp>
      <p:pic>
        <p:nvPicPr>
          <p:cNvPr id="7" name="Picture 3" descr="ЛОГО 1">
            <a:extLst>
              <a:ext uri="{FF2B5EF4-FFF2-40B4-BE49-F238E27FC236}">
                <a16:creationId xmlns:a16="http://schemas.microsoft.com/office/drawing/2014/main" xmlns="" id="{902F2459-30F5-44D7-A142-3D304048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080" y="31802"/>
            <a:ext cx="490230" cy="61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3C68C103-41DE-48A3-A208-F866681B1DC5}"/>
              </a:ext>
            </a:extLst>
          </p:cNvPr>
          <p:cNvSpPr/>
          <p:nvPr/>
        </p:nvSpPr>
        <p:spPr>
          <a:xfrm>
            <a:off x="2779026" y="63144"/>
            <a:ext cx="90119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/>
            <a:r>
              <a:rPr lang="ru-RU" sz="2400" dirty="0">
                <a:solidFill>
                  <a:srgbClr val="C00000"/>
                </a:solidFill>
              </a:rPr>
              <a:t>Об итогах проведения </a:t>
            </a:r>
            <a:endParaRPr lang="ru-RU" sz="2400" dirty="0" smtClean="0">
              <a:solidFill>
                <a:srgbClr val="C00000"/>
              </a:solidFill>
            </a:endParaRPr>
          </a:p>
          <a:p>
            <a:pPr marL="180000" algn="ctr"/>
            <a:r>
              <a:rPr lang="ru-RU" sz="2400" dirty="0" smtClean="0">
                <a:solidFill>
                  <a:srgbClr val="C00000"/>
                </a:solidFill>
              </a:rPr>
              <a:t>II </a:t>
            </a:r>
            <a:r>
              <a:rPr lang="ru-RU" sz="2400" dirty="0">
                <a:solidFill>
                  <a:srgbClr val="C00000"/>
                </a:solidFill>
              </a:rPr>
              <a:t>Всероссийского съезда </a:t>
            </a:r>
            <a:r>
              <a:rPr lang="ru-RU" sz="2400" dirty="0" smtClean="0">
                <a:solidFill>
                  <a:srgbClr val="C00000"/>
                </a:solidFill>
              </a:rPr>
              <a:t>учителей </a:t>
            </a:r>
            <a:r>
              <a:rPr lang="ru-RU" sz="2400" dirty="0">
                <a:solidFill>
                  <a:srgbClr val="C00000"/>
                </a:solidFill>
              </a:rPr>
              <a:t>физической </a:t>
            </a:r>
            <a:r>
              <a:rPr lang="ru-RU" sz="2400" dirty="0" smtClean="0">
                <a:solidFill>
                  <a:srgbClr val="C00000"/>
                </a:solidFill>
              </a:rPr>
              <a:t>культуры</a:t>
            </a:r>
          </a:p>
          <a:p>
            <a:pPr marL="180000" algn="ctr"/>
            <a:endParaRPr lang="ru-RU" sz="1400" b="1" dirty="0">
              <a:solidFill>
                <a:srgbClr val="0A396C"/>
              </a:solidFill>
            </a:endParaRPr>
          </a:p>
          <a:p>
            <a:pPr marL="180000" algn="r"/>
            <a:r>
              <a:rPr lang="ru-RU" sz="1400" b="1" dirty="0" smtClean="0">
                <a:solidFill>
                  <a:srgbClr val="0A396C"/>
                </a:solidFill>
              </a:rPr>
              <a:t>Анисимова  </a:t>
            </a:r>
            <a:r>
              <a:rPr lang="ru-RU" sz="1400" b="1" dirty="0">
                <a:solidFill>
                  <a:srgbClr val="0A396C"/>
                </a:solidFill>
              </a:rPr>
              <a:t>Марина Вячеславовна</a:t>
            </a:r>
            <a:r>
              <a:rPr lang="ru-RU" sz="1400" dirty="0">
                <a:solidFill>
                  <a:srgbClr val="0A396C"/>
                </a:solidFill>
              </a:rPr>
              <a:t>, заместитель директора ФГБУ «ФЦОМОФВ»</a:t>
            </a:r>
          </a:p>
          <a:p>
            <a:pPr marL="180000" algn="r"/>
            <a:r>
              <a:rPr lang="ru-RU" sz="1400" dirty="0" smtClean="0">
                <a:solidFill>
                  <a:srgbClr val="0A396C"/>
                </a:solidFill>
              </a:rPr>
              <a:t>.</a:t>
            </a:r>
            <a:endParaRPr lang="ru-RU" sz="1400" dirty="0">
              <a:solidFill>
                <a:srgbClr val="0A396C"/>
              </a:solidFill>
            </a:endParaRPr>
          </a:p>
          <a:p>
            <a:pPr marL="180000" algn="r"/>
            <a:endParaRPr lang="ru-RU" sz="1400" dirty="0">
              <a:solidFill>
                <a:srgbClr val="0A396C"/>
              </a:solidFill>
            </a:endParaRP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E8AB8A40-C880-4433-81F0-9059403B0A18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25.12.2019 </a:t>
            </a:r>
            <a:r>
              <a:rPr lang="ru-RU" sz="1800" b="1" dirty="0">
                <a:solidFill>
                  <a:schemeClr val="bg1"/>
                </a:solidFill>
              </a:rPr>
              <a:t>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Ссылка  </a:t>
            </a:r>
            <a:r>
              <a:rPr lang="ru-RU" u="sng" dirty="0">
                <a:hlinkClick r:id="rId6"/>
              </a:rPr>
              <a:t>https://youtu.be/KDDi-BfuUOM</a:t>
            </a:r>
            <a:r>
              <a:rPr lang="en-US" dirty="0"/>
              <a:t> 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872168" y="5572848"/>
            <a:ext cx="5381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7"/>
              </a:rPr>
              <a:t>РЕЗОЛЮЦИЯ II ВСЕРОССИЙСКОГО СЪЕЗДА УЧИТЕЛЕЙ ФИЗИЧЕСКОЙ КУЛЬТУРЫ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74209" y="4857951"/>
            <a:ext cx="654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8"/>
              </a:rPr>
              <a:t>ПОСТ - РЕЛИЗ ПО ИТОГАМ II ВСЕРОССИЙСКОГО СЪЕЗДА УЧИТЕЛЕЙ ФИЗИЧЕСКОЙ КУЛЬТУРЫ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3741194-69CC-476F-9E5A-A352F9FE7F82}"/>
              </a:ext>
            </a:extLst>
          </p:cNvPr>
          <p:cNvSpPr/>
          <p:nvPr/>
        </p:nvSpPr>
        <p:spPr>
          <a:xfrm>
            <a:off x="126669" y="1662199"/>
            <a:ext cx="2822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С 11  </a:t>
            </a:r>
            <a:r>
              <a:rPr lang="ru-RU" b="1" dirty="0" smtClean="0">
                <a:solidFill>
                  <a:srgbClr val="C00000"/>
                </a:solidFill>
              </a:rPr>
              <a:t>по </a:t>
            </a:r>
            <a:r>
              <a:rPr lang="ru-RU" b="1" dirty="0" smtClean="0">
                <a:solidFill>
                  <a:srgbClr val="C00000"/>
                </a:solidFill>
              </a:rPr>
              <a:t>12 декабря 2019 </a:t>
            </a:r>
            <a:r>
              <a:rPr lang="ru-RU" b="1" dirty="0">
                <a:solidFill>
                  <a:srgbClr val="C00000"/>
                </a:solidFill>
              </a:rPr>
              <a:t>г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1702" y="4372738"/>
            <a:ext cx="361075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A396C"/>
                </a:solidFill>
              </a:rPr>
              <a:t>Съезд </a:t>
            </a:r>
            <a:r>
              <a:rPr lang="ru-RU" sz="1100" dirty="0">
                <a:solidFill>
                  <a:srgbClr val="0A396C"/>
                </a:solidFill>
              </a:rPr>
              <a:t>посетили </a:t>
            </a:r>
            <a:r>
              <a:rPr lang="ru-RU" sz="1100" b="1" dirty="0">
                <a:solidFill>
                  <a:srgbClr val="C00000"/>
                </a:solidFill>
              </a:rPr>
              <a:t>309 специалистов </a:t>
            </a:r>
            <a:endParaRPr lang="ru-RU" sz="1100" b="1" dirty="0" smtClean="0">
              <a:solidFill>
                <a:srgbClr val="C00000"/>
              </a:solidFill>
            </a:endParaRPr>
          </a:p>
          <a:p>
            <a:r>
              <a:rPr lang="ru-RU" sz="1100" dirty="0" smtClean="0">
                <a:solidFill>
                  <a:srgbClr val="0A396C"/>
                </a:solidFill>
              </a:rPr>
              <a:t>в </a:t>
            </a:r>
            <a:r>
              <a:rPr lang="ru-RU" sz="1100" dirty="0">
                <a:solidFill>
                  <a:srgbClr val="0A396C"/>
                </a:solidFill>
              </a:rPr>
              <a:t>области физической культуры и спорта </a:t>
            </a:r>
            <a:endParaRPr lang="ru-RU" sz="1100" dirty="0" smtClean="0">
              <a:solidFill>
                <a:srgbClr val="0A396C"/>
              </a:solidFill>
            </a:endParaRPr>
          </a:p>
          <a:p>
            <a:r>
              <a:rPr lang="ru-RU" sz="1100" dirty="0" smtClean="0">
                <a:solidFill>
                  <a:srgbClr val="0A396C"/>
                </a:solidFill>
              </a:rPr>
              <a:t>из </a:t>
            </a:r>
            <a:r>
              <a:rPr lang="ru-RU" sz="1100" b="1" dirty="0">
                <a:solidFill>
                  <a:srgbClr val="C00000"/>
                </a:solidFill>
              </a:rPr>
              <a:t>69 субъектов Российской Федерации</a:t>
            </a:r>
            <a:r>
              <a:rPr lang="ru-RU" sz="1100" dirty="0">
                <a:solidFill>
                  <a:srgbClr val="0A396C"/>
                </a:solidFill>
              </a:rPr>
              <a:t>. </a:t>
            </a:r>
            <a:endParaRPr lang="ru-RU" sz="1100" dirty="0" smtClean="0">
              <a:solidFill>
                <a:srgbClr val="0A396C"/>
              </a:solidFill>
            </a:endParaRPr>
          </a:p>
          <a:p>
            <a:r>
              <a:rPr lang="ru-RU" sz="1100" dirty="0" smtClean="0">
                <a:solidFill>
                  <a:srgbClr val="0A396C"/>
                </a:solidFill>
              </a:rPr>
              <a:t>В </a:t>
            </a:r>
            <a:r>
              <a:rPr lang="ru-RU" sz="1100" dirty="0">
                <a:solidFill>
                  <a:srgbClr val="0A396C"/>
                </a:solidFill>
              </a:rPr>
              <a:t>программе Съезда участвовало </a:t>
            </a:r>
            <a:r>
              <a:rPr lang="ru-RU" sz="1100" b="1" dirty="0">
                <a:solidFill>
                  <a:srgbClr val="C00000"/>
                </a:solidFill>
              </a:rPr>
              <a:t>33 спикера</a:t>
            </a:r>
            <a:r>
              <a:rPr lang="ru-RU" sz="1100" dirty="0">
                <a:solidFill>
                  <a:srgbClr val="0A396C"/>
                </a:solidFill>
              </a:rPr>
              <a:t>.</a:t>
            </a:r>
          </a:p>
          <a:p>
            <a:r>
              <a:rPr lang="ru-RU" sz="1100" dirty="0">
                <a:solidFill>
                  <a:srgbClr val="0A396C"/>
                </a:solidFill>
              </a:rPr>
              <a:t>В работе Съезда </a:t>
            </a:r>
            <a:r>
              <a:rPr lang="ru-RU" sz="1100" dirty="0" smtClean="0">
                <a:solidFill>
                  <a:srgbClr val="0A396C"/>
                </a:solidFill>
              </a:rPr>
              <a:t>приняли </a:t>
            </a:r>
            <a:r>
              <a:rPr lang="ru-RU" sz="1100" dirty="0">
                <a:solidFill>
                  <a:srgbClr val="0A396C"/>
                </a:solidFill>
              </a:rPr>
              <a:t>участие представители всероссийских федераций (самбо, плавание, художественная гимнастика, футбол, хоккей, </a:t>
            </a:r>
            <a:endParaRPr lang="ru-RU" sz="1100" dirty="0" smtClean="0">
              <a:solidFill>
                <a:srgbClr val="0A396C"/>
              </a:solidFill>
            </a:endParaRPr>
          </a:p>
          <a:p>
            <a:r>
              <a:rPr lang="ru-RU" sz="1100" dirty="0" err="1" smtClean="0">
                <a:solidFill>
                  <a:srgbClr val="0A396C"/>
                </a:solidFill>
              </a:rPr>
              <a:t>чирспорт</a:t>
            </a:r>
            <a:r>
              <a:rPr lang="ru-RU" sz="1100" dirty="0">
                <a:solidFill>
                  <a:srgbClr val="0A396C"/>
                </a:solidFill>
              </a:rPr>
              <a:t>, скалолазание, шахматы); </a:t>
            </a:r>
            <a:endParaRPr lang="ru-RU" sz="1100" dirty="0" smtClean="0">
              <a:solidFill>
                <a:srgbClr val="0A396C"/>
              </a:solidFill>
            </a:endParaRPr>
          </a:p>
          <a:p>
            <a:r>
              <a:rPr lang="ru-RU" sz="1100" dirty="0" smtClean="0">
                <a:solidFill>
                  <a:srgbClr val="0A396C"/>
                </a:solidFill>
              </a:rPr>
              <a:t>представители </a:t>
            </a:r>
            <a:r>
              <a:rPr lang="ru-RU" sz="1100" dirty="0">
                <a:solidFill>
                  <a:srgbClr val="0A396C"/>
                </a:solidFill>
              </a:rPr>
              <a:t>профильных учреждений высшего образования, заслуженные учителя России, а также именитые спортсмены.</a:t>
            </a:r>
          </a:p>
        </p:txBody>
      </p:sp>
      <p:sp>
        <p:nvSpPr>
          <p:cNvPr id="18" name="Стрелка: шеврон 18">
            <a:extLst>
              <a:ext uri="{FF2B5EF4-FFF2-40B4-BE49-F238E27FC236}">
                <a16:creationId xmlns:a16="http://schemas.microsoft.com/office/drawing/2014/main" xmlns="" id="{B6C9FB26-FFA9-4D16-AAF8-384E2CDFA3A8}"/>
              </a:ext>
            </a:extLst>
          </p:cNvPr>
          <p:cNvSpPr/>
          <p:nvPr/>
        </p:nvSpPr>
        <p:spPr>
          <a:xfrm>
            <a:off x="2826630" y="1910611"/>
            <a:ext cx="742128" cy="2412568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Прямоугольник 12"/>
          <p:cNvSpPr/>
          <p:nvPr/>
        </p:nvSpPr>
        <p:spPr>
          <a:xfrm>
            <a:off x="3454350" y="1742235"/>
            <a:ext cx="58888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A396C"/>
                </a:solidFill>
              </a:rPr>
              <a:t>Программа Съезда </a:t>
            </a:r>
            <a:r>
              <a:rPr lang="ru-RU" sz="1200" dirty="0">
                <a:solidFill>
                  <a:srgbClr val="0A396C"/>
                </a:solidFill>
              </a:rPr>
              <a:t>включала комплекс образовательно-просветительских мероприятий, включающих: </a:t>
            </a:r>
            <a:endParaRPr lang="ru-RU" sz="1200" dirty="0" smtClean="0">
              <a:solidFill>
                <a:srgbClr val="0A396C"/>
              </a:solidFill>
            </a:endParaRPr>
          </a:p>
          <a:p>
            <a:endParaRPr lang="ru-RU" sz="1200" dirty="0" smtClean="0">
              <a:solidFill>
                <a:srgbClr val="0A396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b="1" dirty="0" smtClean="0">
                <a:solidFill>
                  <a:srgbClr val="0A396C"/>
                </a:solidFill>
              </a:rPr>
              <a:t>пресс-конференцию</a:t>
            </a:r>
            <a:r>
              <a:rPr lang="ru-RU" sz="1200" dirty="0">
                <a:solidFill>
                  <a:srgbClr val="0A396C"/>
                </a:solidFill>
              </a:rPr>
              <a:t>; </a:t>
            </a:r>
            <a:endParaRPr lang="ru-RU" sz="1200" dirty="0" smtClean="0">
              <a:solidFill>
                <a:srgbClr val="0A396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b="1" dirty="0" smtClean="0">
                <a:solidFill>
                  <a:srgbClr val="0A396C"/>
                </a:solidFill>
              </a:rPr>
              <a:t>пленарное </a:t>
            </a:r>
            <a:r>
              <a:rPr lang="ru-RU" sz="1200" b="1" dirty="0">
                <a:solidFill>
                  <a:srgbClr val="0A396C"/>
                </a:solidFill>
              </a:rPr>
              <a:t>заседание </a:t>
            </a:r>
            <a:r>
              <a:rPr lang="ru-RU" sz="1200" dirty="0">
                <a:solidFill>
                  <a:srgbClr val="0A396C"/>
                </a:solidFill>
              </a:rPr>
              <a:t>с обсуждением приоритетов государственной политики в сфере образования, основных направлений и механизмов, обеспечивающих развитие нормативно-правого, организационно-управленческого, материально-технического, научного, информационного, программно-методического и кадрового обеспечения учебного предмета «Физическая культура»; </a:t>
            </a:r>
            <a:endParaRPr lang="ru-RU" sz="1200" dirty="0" smtClean="0">
              <a:solidFill>
                <a:srgbClr val="0A396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b="1" dirty="0" err="1" smtClean="0">
                <a:solidFill>
                  <a:srgbClr val="0A396C"/>
                </a:solidFill>
              </a:rPr>
              <a:t>форсайт</a:t>
            </a:r>
            <a:r>
              <a:rPr lang="ru-RU" sz="1200" b="1" dirty="0" smtClean="0">
                <a:solidFill>
                  <a:srgbClr val="0A396C"/>
                </a:solidFill>
              </a:rPr>
              <a:t>- </a:t>
            </a:r>
            <a:r>
              <a:rPr lang="ru-RU" sz="1200" b="1" dirty="0">
                <a:solidFill>
                  <a:srgbClr val="0A396C"/>
                </a:solidFill>
              </a:rPr>
              <a:t>сессию «Учитель будущего- успех каждого ребенка</a:t>
            </a:r>
            <a:r>
              <a:rPr lang="ru-RU" sz="1200" dirty="0">
                <a:solidFill>
                  <a:srgbClr val="0A396C"/>
                </a:solidFill>
              </a:rPr>
              <a:t>»; </a:t>
            </a:r>
            <a:endParaRPr lang="ru-RU" sz="1200" dirty="0" smtClean="0">
              <a:solidFill>
                <a:srgbClr val="0A396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b="1" dirty="0" smtClean="0">
                <a:solidFill>
                  <a:srgbClr val="0A396C"/>
                </a:solidFill>
              </a:rPr>
              <a:t>дискуссионную </a:t>
            </a:r>
            <a:r>
              <a:rPr lang="ru-RU" sz="1200" b="1" dirty="0">
                <a:solidFill>
                  <a:srgbClr val="0A396C"/>
                </a:solidFill>
              </a:rPr>
              <a:t>площадку «Новые возможности физической культуры в системе образования</a:t>
            </a:r>
            <a:r>
              <a:rPr lang="ru-RU" sz="1200" b="1" dirty="0" smtClean="0">
                <a:solidFill>
                  <a:srgbClr val="0A396C"/>
                </a:solidFill>
              </a:rPr>
              <a:t>»</a:t>
            </a:r>
            <a:r>
              <a:rPr lang="ru-RU" sz="1200" dirty="0" smtClean="0">
                <a:solidFill>
                  <a:srgbClr val="0A396C"/>
                </a:solidFill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b="1" dirty="0" smtClean="0">
                <a:solidFill>
                  <a:srgbClr val="0A396C"/>
                </a:solidFill>
              </a:rPr>
              <a:t>Форум </a:t>
            </a:r>
            <a:r>
              <a:rPr lang="ru-RU" sz="1200" b="1" dirty="0">
                <a:solidFill>
                  <a:srgbClr val="0A396C"/>
                </a:solidFill>
              </a:rPr>
              <a:t>Национальной ассоциации учителей физической культуры</a:t>
            </a:r>
            <a:r>
              <a:rPr lang="ru-RU" sz="1200" dirty="0">
                <a:solidFill>
                  <a:srgbClr val="0A396C"/>
                </a:solidFill>
              </a:rPr>
              <a:t>; </a:t>
            </a:r>
            <a:endParaRPr lang="ru-RU" sz="1200" dirty="0" smtClean="0">
              <a:solidFill>
                <a:srgbClr val="0A396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b="1" dirty="0" smtClean="0">
                <a:solidFill>
                  <a:srgbClr val="0A396C"/>
                </a:solidFill>
              </a:rPr>
              <a:t>брифинг </a:t>
            </a:r>
            <a:r>
              <a:rPr lang="ru-RU" sz="1200" b="1" dirty="0">
                <a:solidFill>
                  <a:srgbClr val="0A396C"/>
                </a:solidFill>
              </a:rPr>
              <a:t>«Инновационная </a:t>
            </a:r>
            <a:r>
              <a:rPr lang="ru-RU" sz="1200" dirty="0">
                <a:solidFill>
                  <a:srgbClr val="0A396C"/>
                </a:solidFill>
              </a:rPr>
              <a:t>деятельность – вектор развития способностей и талантов обучающихся в сфере физической культуры и спорта»; </a:t>
            </a:r>
            <a:endParaRPr lang="ru-RU" sz="1200" dirty="0" smtClean="0">
              <a:solidFill>
                <a:srgbClr val="0A396C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200" b="1" dirty="0" smtClean="0">
                <a:solidFill>
                  <a:srgbClr val="0A396C"/>
                </a:solidFill>
              </a:rPr>
              <a:t>заседание </a:t>
            </a:r>
            <a:r>
              <a:rPr lang="ru-RU" sz="1200" b="1" dirty="0">
                <a:solidFill>
                  <a:srgbClr val="0A396C"/>
                </a:solidFill>
              </a:rPr>
              <a:t>по подведению итогов работы Съезда </a:t>
            </a:r>
            <a:r>
              <a:rPr lang="ru-RU" sz="1200" dirty="0">
                <a:solidFill>
                  <a:srgbClr val="0A396C"/>
                </a:solidFill>
              </a:rPr>
              <a:t>и принятие резолюции Съезда.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54" y="2996905"/>
            <a:ext cx="2513218" cy="14286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892" y="1896251"/>
            <a:ext cx="2932418" cy="16594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50" y="4737531"/>
            <a:ext cx="2220099" cy="14816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9" y="1846865"/>
            <a:ext cx="2699961" cy="19416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3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CE52C40-9FEE-45E9-A086-3B53FDA74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1181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55EE36-5E44-4AA6-9142-8CFDC82ED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741" y="115376"/>
            <a:ext cx="10058400" cy="1873249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solidFill>
                  <a:schemeClr val="bg2">
                    <a:lumMod val="50000"/>
                  </a:schemeClr>
                </a:solidFill>
              </a:rPr>
              <a:t>Благодарим </a:t>
            </a:r>
            <a:br>
              <a:rPr lang="ru-RU" sz="66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6600" b="1" dirty="0">
                <a:solidFill>
                  <a:schemeClr val="bg2">
                    <a:lumMod val="50000"/>
                  </a:schemeClr>
                </a:solidFill>
              </a:rPr>
              <a:t>за внимание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E8AB8A40-C880-4433-81F0-9059403B0A18}"/>
              </a:ext>
            </a:extLst>
          </p:cNvPr>
          <p:cNvSpPr txBox="1">
            <a:spLocks/>
          </p:cNvSpPr>
          <p:nvPr/>
        </p:nvSpPr>
        <p:spPr>
          <a:xfrm>
            <a:off x="793926" y="6450552"/>
            <a:ext cx="11076496" cy="3843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25.12.2019 </a:t>
            </a:r>
            <a:r>
              <a:rPr lang="ru-RU" sz="1800" b="1" dirty="0">
                <a:solidFill>
                  <a:schemeClr val="bg1"/>
                </a:solidFill>
              </a:rPr>
              <a:t>г. -  12:00 (по МВ)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Ссылка  </a:t>
            </a:r>
            <a:r>
              <a:rPr lang="ru-RU" u="sng" dirty="0">
                <a:hlinkClick r:id="rId3"/>
              </a:rPr>
              <a:t>https://youtu.be/KDDi-BfuUOM</a:t>
            </a:r>
            <a:r>
              <a:rPr lang="en-US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4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1464</TotalTime>
  <Words>1297</Words>
  <Application>Microsoft Office PowerPoint</Application>
  <PresentationFormat>Произвольный</PresentationFormat>
  <Paragraphs>148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Ретро</vt:lpstr>
      <vt:lpstr>СЕЛЕКТОРНОЕ СОВЕЩАНИЕ Тема: «Новые возможности развития физической культуры и спорта в системе образования Российской Федерации» </vt:lpstr>
      <vt:lpstr>Повестка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Селекторное Совещание Тема: «Развитие физической культуры и спорта в системе образования»</dc:title>
  <dc:creator>Наталья</dc:creator>
  <cp:lastModifiedBy>Пользователь Windows</cp:lastModifiedBy>
  <cp:revision>134</cp:revision>
  <dcterms:created xsi:type="dcterms:W3CDTF">2019-05-22T07:16:47Z</dcterms:created>
  <dcterms:modified xsi:type="dcterms:W3CDTF">2019-12-26T11:06:17Z</dcterms:modified>
</cp:coreProperties>
</file>