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3B5B2-B146-4A2A-8CE8-4F6282BE8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C39A5D-409E-4445-9BBC-CA08C20C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B23CC-BB81-4FF4-81B9-3D849137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5668B-F1BF-40EC-8DA9-18AEBE38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E9A9D-F222-40DF-8C48-B68249BD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2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9789E-427E-4B37-9B8F-73D4C981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E45B85-C2F1-4BFD-86F5-C3062BBDB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FCEA1-D4B4-46F0-815C-11DAB94F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A3BEB-E7CD-4794-9016-FB9513BD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7988-A48D-443A-8FD0-52337381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0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721A99-DB4F-4E43-B2D2-98C9BFC3F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08F351-8CEC-41D8-ADC3-B5E8EDEC2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7E7333-8DB4-4349-A48C-562B9A3F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C89B4-0018-4DE1-B55D-09315926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4D812B-6BB2-4316-A879-AB4698D9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8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2182B-DE73-4D1B-B9D3-4AE9DE7C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504F3-C507-4807-BA5B-8B4232BB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463E8-35A6-4FB5-A28B-70E9ADCB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C7C83-56A8-4CB2-9193-92A22182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F2925-A519-4400-B9CF-21A3EBD5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7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17E04-72CB-4FBF-8701-9A353BA8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D5E7D8-5A4A-43F0-8EF3-CAD5D7CD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BDFE8-EC23-4C5D-B6FE-6CC6F080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903468-9FD5-4FDA-8FD2-C7E6DAF6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E3FBE-3DAE-4D0D-9F40-FF4D2219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7747D-2664-462B-9390-4F39C3ED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370D5-3F9C-426E-9E36-929CB5831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B8488-9BC3-4ED5-A87C-14C7544AD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BC6C9-3D82-4B1F-85A6-1CCDE645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410B5E-0B00-4DA8-826E-6670687A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9812B-4B08-4FBC-BE22-4DC8515B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3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24FA8-C356-41F0-99CA-B2BE523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491937-8927-4E28-9AF5-54BEF2178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E0EDFB-2746-486C-8794-5130CB89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7BA1E7-5678-4172-BC15-3193DD6DA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0F22B7-860E-40A6-B535-78FE5B1CE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09A3B9-F534-43BE-B67D-A0557EAC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6C71A9-B8B4-4CA2-85E8-F987839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9458E6-3EB0-4422-B662-A20C38D2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1F8EF-D14E-4428-9573-563B0B81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70AA65-BC32-4D13-8345-AA5E3AB3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0E92AB-9316-431B-A7F6-D1FEC489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ED8787-43A5-4C0A-BAF4-3B263790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2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C230D8-886C-42A6-93CF-B240AA96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951163-665A-462D-BE87-8881894C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135813-70EA-4FE5-A11A-276E04D3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3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4C0E8-D7FD-4A0D-8015-BA7607AB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B7DA6-6020-4C2D-B5E0-1B5B8090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25CA96-CF45-43FC-B50D-BBC59ECE3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01184-AFF1-47B0-8CAE-582FB6E9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98FE06-3050-4068-ADD6-D484443A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BA9D1-BF14-4FE4-B955-9A204509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6B663-B4C3-4E13-B0A7-669134CB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E3D5-3FDF-4E45-98B7-C4C6CCD43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2748E-C967-469F-A4AA-08FA51FC2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8B8B16-A817-4C71-A0D3-BDD9F250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B18249-4738-4585-AF5E-F871DD57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04BDEF-22B4-4896-9EDD-6F4464ED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9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96C48-C6D4-48F7-A807-48D992E3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77DA8A-A050-4CBB-94C9-B56764C88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5B6C2-70B2-4BAC-B7D9-40B07363E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D03B-6744-4A93-9D83-1032DEABF1C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7377B-253E-49BC-88B4-85ACD267E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C70FA-113D-4ECB-9BEC-E9D851ABB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D9FE-86CD-4AA7-B92F-D6F7B5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2D2D817A-7D98-4AB1-9A44-8E3FABCE406C}"/>
              </a:ext>
            </a:extLst>
          </p:cNvPr>
          <p:cNvSpPr txBox="1">
            <a:spLocks/>
          </p:cNvSpPr>
          <p:nvPr/>
        </p:nvSpPr>
        <p:spPr>
          <a:xfrm>
            <a:off x="1516476" y="3210373"/>
            <a:ext cx="6477992" cy="1181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«Наука и практика»</a:t>
            </a:r>
          </a:p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спортивный клуб «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Стайл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F8FD78-DF82-4AB2-BDEA-25096866BE7B}"/>
              </a:ext>
            </a:extLst>
          </p:cNvPr>
          <p:cNvSpPr txBox="1">
            <a:spLocks/>
          </p:cNvSpPr>
          <p:nvPr/>
        </p:nvSpPr>
        <p:spPr>
          <a:xfrm>
            <a:off x="2356551" y="4998720"/>
            <a:ext cx="1980249" cy="735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ВАСЕНИН </a:t>
            </a:r>
          </a:p>
          <a:p>
            <a:pPr algn="l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Андреевич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AAC48083-FEDD-47D3-9397-BA7F8F6FF693}"/>
              </a:ext>
            </a:extLst>
          </p:cNvPr>
          <p:cNvSpPr txBox="1">
            <a:spLocks/>
          </p:cNvSpPr>
          <p:nvPr/>
        </p:nvSpPr>
        <p:spPr>
          <a:xfrm>
            <a:off x="2363889" y="5574499"/>
            <a:ext cx="4345024" cy="973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17, учитель, инструктор туризма, педагог ДО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6" y="4919161"/>
            <a:ext cx="1221921" cy="1629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800" y="246807"/>
            <a:ext cx="1585097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9B364B9F-D833-4658-BA23-549FEC447B72}"/>
              </a:ext>
            </a:extLst>
          </p:cNvPr>
          <p:cNvSpPr txBox="1">
            <a:spLocks/>
          </p:cNvSpPr>
          <p:nvPr/>
        </p:nvSpPr>
        <p:spPr>
          <a:xfrm>
            <a:off x="1261467" y="182880"/>
            <a:ext cx="8257001" cy="519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ШСК «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Стайл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3C2E8045-6367-4D24-B00B-5D16DF9D5A20}"/>
              </a:ext>
            </a:extLst>
          </p:cNvPr>
          <p:cNvSpPr txBox="1">
            <a:spLocks/>
          </p:cNvSpPr>
          <p:nvPr/>
        </p:nvSpPr>
        <p:spPr>
          <a:xfrm>
            <a:off x="1618520" y="1119041"/>
            <a:ext cx="5113206" cy="170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(экспедиции, походы, ПВД);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перемены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ГТО ( участие, судейство)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26" y="3390436"/>
            <a:ext cx="4592371" cy="3239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454" y="1046059"/>
            <a:ext cx="1585097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id="{3C2E8045-6367-4D24-B00B-5D16DF9D5A20}"/>
              </a:ext>
            </a:extLst>
          </p:cNvPr>
          <p:cNvSpPr txBox="1">
            <a:spLocks/>
          </p:cNvSpPr>
          <p:nvPr/>
        </p:nvSpPr>
        <p:spPr>
          <a:xfrm>
            <a:off x="1130840" y="1532210"/>
            <a:ext cx="5113206" cy="170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0B0CBA-6627-4C25-B159-C035D3BCA7FD}"/>
              </a:ext>
            </a:extLst>
          </p:cNvPr>
          <p:cNvSpPr txBox="1">
            <a:spLocks/>
          </p:cNvSpPr>
          <p:nvPr/>
        </p:nvSpPr>
        <p:spPr>
          <a:xfrm>
            <a:off x="2003767" y="450211"/>
            <a:ext cx="6069080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ШСК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4" y="1532210"/>
            <a:ext cx="5141195" cy="3416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4969" y="1757350"/>
            <a:ext cx="50297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школы существует волонтерский отряд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Экоспецназ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XXI века», сформированный из учащихся 5-6 классов «МСЧ –класс» и учащихся секции «Юные туристы» совершающие в течении года экологические экспедиции по России, в которых они посильно осуществляют волонтерскую деятельность, связанную с утилизацией мусора и других бытовых отходов на пути следования, участия в социальной целевой программе «Вода России» а также мониторинг окружающей среды различных регионов. В период с 2016 года по настоящее время было утилизировано более 12 тонн отходов в муниципальные контейнера. В рамках Федеральных программ очищена береговая акватория от отходов, рыболовных сетей, стекла.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61" y="4140590"/>
            <a:ext cx="1274174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id="{3C2E8045-6367-4D24-B00B-5D16DF9D5A20}"/>
              </a:ext>
            </a:extLst>
          </p:cNvPr>
          <p:cNvSpPr txBox="1">
            <a:spLocks/>
          </p:cNvSpPr>
          <p:nvPr/>
        </p:nvSpPr>
        <p:spPr>
          <a:xfrm>
            <a:off x="1130840" y="1532210"/>
            <a:ext cx="5113206" cy="170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0B0CBA-6627-4C25-B159-C035D3BCA7FD}"/>
              </a:ext>
            </a:extLst>
          </p:cNvPr>
          <p:cNvSpPr txBox="1">
            <a:spLocks/>
          </p:cNvSpPr>
          <p:nvPr/>
        </p:nvSpPr>
        <p:spPr>
          <a:xfrm>
            <a:off x="2003767" y="450211"/>
            <a:ext cx="6069080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ШСК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4046" y="1532210"/>
            <a:ext cx="36488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«Спортивное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учебного года учащиеся 8-11 классов осуществляют судейство школьных соревнований, проведение Фестивалей в рамках школьного самоуправления, а также осуществляют помощь в судействе ВФСК ГТО.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4886" y="5302070"/>
            <a:ext cx="8090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волонтерской деятельности в ГБОУ Школа № 17 - пропаганда идей добровольческого труда на благо общества и привлечение молодежи к решению социально значимых проблем.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0" y="1532210"/>
            <a:ext cx="4868092" cy="34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id="{3C2E8045-6367-4D24-B00B-5D16DF9D5A20}"/>
              </a:ext>
            </a:extLst>
          </p:cNvPr>
          <p:cNvSpPr txBox="1">
            <a:spLocks/>
          </p:cNvSpPr>
          <p:nvPr/>
        </p:nvSpPr>
        <p:spPr>
          <a:xfrm>
            <a:off x="1130840" y="1532210"/>
            <a:ext cx="5113206" cy="170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0B0CBA-6627-4C25-B159-C035D3BCA7FD}"/>
              </a:ext>
            </a:extLst>
          </p:cNvPr>
          <p:cNvSpPr txBox="1">
            <a:spLocks/>
          </p:cNvSpPr>
          <p:nvPr/>
        </p:nvSpPr>
        <p:spPr>
          <a:xfrm>
            <a:off x="1130840" y="40821"/>
            <a:ext cx="8444176" cy="531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(экспедиции, походы, ПВД)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1873" y="254076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 туризм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мощное средство внеурочного комплексного обучения, воспитания, физического и нравственного оздоровления. Поскольку виды туризма столь же разнообразны, как и повседневная жизнь, то нет таких знаний, умений, навыков и интересов, человеческих качеств, которые нельзя было бы развить и улучшить при помощи туристских и прочих путешествий.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комплексном походно-стационарном туризме на лоне природы неразделимы работа и отдых, обучение и развлечение, утилитарный труд и физические упражнения; тем более не различаются профессиональный труд руководителя и его личный быт, досуг, отдых, внешне ни чем не отличающиеся от времяпрепровождения подростков.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в форме похода, экологической экспедиции – это частный случай адаптации в коллективе.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51" y="686918"/>
            <a:ext cx="2805214" cy="1805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16" y="3726589"/>
            <a:ext cx="1989329" cy="26524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" y="2011984"/>
            <a:ext cx="1989329" cy="2652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5" y="686919"/>
            <a:ext cx="2676435" cy="18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6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id="{3C2E8045-6367-4D24-B00B-5D16DF9D5A20}"/>
              </a:ext>
            </a:extLst>
          </p:cNvPr>
          <p:cNvSpPr txBox="1">
            <a:spLocks/>
          </p:cNvSpPr>
          <p:nvPr/>
        </p:nvSpPr>
        <p:spPr>
          <a:xfrm>
            <a:off x="1583685" y="1088073"/>
            <a:ext cx="4364269" cy="418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>
                <a:solidFill>
                  <a:prstClr val="white"/>
                </a:solidFill>
                <a:latin typeface="Muller Regular" pitchFamily="50" charset="-52"/>
              </a:rPr>
              <a:t>Образовательные результаты</a:t>
            </a: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400B0CBA-6627-4C25-B159-C035D3BCA7FD}"/>
              </a:ext>
            </a:extLst>
          </p:cNvPr>
          <p:cNvSpPr txBox="1">
            <a:spLocks/>
          </p:cNvSpPr>
          <p:nvPr/>
        </p:nvSpPr>
        <p:spPr>
          <a:xfrm>
            <a:off x="1252758" y="260561"/>
            <a:ext cx="6786799" cy="531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(экспедиции, походы, ПВД)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5570" y="1432951"/>
            <a:ext cx="55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Обучающиеся смогут получить следующие результаты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490" y="1953634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Личностные: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460" y="2721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приобретение навыков работы в команде и развитие коммуникативной сферы;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460" y="2352006"/>
            <a:ext cx="51291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бережного отношения к природе;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460" y="32793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мотивации к познавательной и исследовательской деятельности;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70484" y="3277155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Предметные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9614" y="3722366"/>
            <a:ext cx="580238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приобретение туристских знаний, умений и навыков для безопасного пребывания в природной среде;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89614" y="4406501"/>
            <a:ext cx="574366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знание основных представителей фауны и флоры региона в период туристического похода, экспедиции;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65346" y="5092701"/>
            <a:ext cx="576793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овладение методами исследовательской деятельности при практическом изучении природы.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97286" y="391739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Метапредметные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1747" y="4289215"/>
            <a:ext cx="635418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развитие самостоятельности и персональной ответственности за свои действия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5525" y="4883378"/>
            <a:ext cx="638031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умения работать с разными источниками информации: находить информацию в различных источниках (тексте учебника, научно-популярной литературе, словарях и справочниках), анализировать и оценивать информацию, преобразовывать информацию из одной формы в другую.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765" y="825469"/>
            <a:ext cx="1566808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1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id="{3C2E8045-6367-4D24-B00B-5D16DF9D5A20}"/>
              </a:ext>
            </a:extLst>
          </p:cNvPr>
          <p:cNvSpPr txBox="1">
            <a:spLocks/>
          </p:cNvSpPr>
          <p:nvPr/>
        </p:nvSpPr>
        <p:spPr>
          <a:xfrm>
            <a:off x="1130840" y="1532210"/>
            <a:ext cx="5113206" cy="170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0B0CBA-6627-4C25-B159-C035D3BCA7FD}"/>
              </a:ext>
            </a:extLst>
          </p:cNvPr>
          <p:cNvSpPr txBox="1">
            <a:spLocks/>
          </p:cNvSpPr>
          <p:nvPr/>
        </p:nvSpPr>
        <p:spPr>
          <a:xfrm>
            <a:off x="1341914" y="78377"/>
            <a:ext cx="8202679" cy="677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перемены (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" y="818252"/>
            <a:ext cx="3853006" cy="3420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225" y="755601"/>
            <a:ext cx="3615241" cy="3200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046" y="1031630"/>
            <a:ext cx="3590855" cy="31519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0" y="412866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Министерства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августа 2009 Г. № 626 «О проведении обязательных физкультурно-оздоровительных мероприятий в режиме учебного дня в государственных образовательных учреждениях»,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Москвы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мая 2009 г. N 402-ПП "О совершенствовании системы физического воспитания и массового спорта среди детей и учащейся молодежи города Москвы".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1808" y="4301055"/>
            <a:ext cx="3613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физкультурно-оздоровительные мероприятия в режиме дня общеобразовательной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147402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id="{3C2E8045-6367-4D24-B00B-5D16DF9D5A20}"/>
              </a:ext>
            </a:extLst>
          </p:cNvPr>
          <p:cNvSpPr txBox="1">
            <a:spLocks/>
          </p:cNvSpPr>
          <p:nvPr/>
        </p:nvSpPr>
        <p:spPr>
          <a:xfrm>
            <a:off x="1130840" y="1532210"/>
            <a:ext cx="5113206" cy="170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401" y="72895"/>
            <a:ext cx="6279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ГТО ( участие, судейство)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046" y="1532210"/>
            <a:ext cx="6255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учащихся, выполнивших норматив ВФСК ГТО % от числа задействованных в ШСК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Стайл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20819"/>
              </p:ext>
            </p:extLst>
          </p:nvPr>
        </p:nvGraphicFramePr>
        <p:xfrm>
          <a:off x="148046" y="2385899"/>
          <a:ext cx="6118860" cy="263099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38052">
                  <a:extLst>
                    <a:ext uri="{9D8B030D-6E8A-4147-A177-3AD203B41FA5}">
                      <a16:colId xmlns:a16="http://schemas.microsoft.com/office/drawing/2014/main" val="1548062279"/>
                    </a:ext>
                  </a:extLst>
                </a:gridCol>
                <a:gridCol w="1688574">
                  <a:extLst>
                    <a:ext uri="{9D8B030D-6E8A-4147-A177-3AD203B41FA5}">
                      <a16:colId xmlns:a16="http://schemas.microsoft.com/office/drawing/2014/main" val="3921762763"/>
                    </a:ext>
                  </a:extLst>
                </a:gridCol>
                <a:gridCol w="1423227">
                  <a:extLst>
                    <a:ext uri="{9D8B030D-6E8A-4147-A177-3AD203B41FA5}">
                      <a16:colId xmlns:a16="http://schemas.microsoft.com/office/drawing/2014/main" val="650655969"/>
                    </a:ext>
                  </a:extLst>
                </a:gridCol>
                <a:gridCol w="1069007">
                  <a:extLst>
                    <a:ext uri="{9D8B030D-6E8A-4147-A177-3AD203B41FA5}">
                      <a16:colId xmlns:a16="http://schemas.microsoft.com/office/drawing/2014/main" val="270770444"/>
                    </a:ext>
                  </a:extLst>
                </a:gridCol>
              </a:tblGrid>
              <a:tr h="26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Ступень ВФСК ГТО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178242"/>
                  </a:ext>
                </a:extLst>
              </a:tr>
              <a:tr h="2672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ЮНОШИ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235707"/>
                  </a:ext>
                </a:extLst>
              </a:tr>
              <a:tr h="26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338669"/>
                  </a:ext>
                </a:extLst>
              </a:tr>
              <a:tr h="26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001176"/>
                  </a:ext>
                </a:extLst>
              </a:tr>
              <a:tr h="26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046017"/>
                  </a:ext>
                </a:extLst>
              </a:tr>
              <a:tr h="2672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ДЕВУШКИ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25805"/>
                  </a:ext>
                </a:extLst>
              </a:tr>
              <a:tr h="26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638241"/>
                  </a:ext>
                </a:extLst>
              </a:tr>
              <a:tr h="26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8054"/>
                  </a:ext>
                </a:extLst>
              </a:tr>
              <a:tr h="26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87488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17" y="860420"/>
            <a:ext cx="2653212" cy="1989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17" y="3542436"/>
            <a:ext cx="4682489" cy="29489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40267" y="5103674"/>
            <a:ext cx="47211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:117279 РФ,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 ул. Введенского, дом 32 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vasgub@mail.ru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gavasenin@mail.ru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8(903)2760044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страница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http://vaseninga.ru/ </a:t>
            </a:r>
          </a:p>
        </p:txBody>
      </p:sp>
    </p:spTree>
    <p:extLst>
      <p:ext uri="{BB962C8B-B14F-4D97-AF65-F5344CB8AC3E}">
        <p14:creationId xmlns:p14="http://schemas.microsoft.com/office/powerpoint/2010/main" val="462237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670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Muller Regular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Cheestyakov Dmitry</dc:creator>
  <cp:lastModifiedBy>Ринат Саляхутдинов</cp:lastModifiedBy>
  <cp:revision>18</cp:revision>
  <dcterms:created xsi:type="dcterms:W3CDTF">2022-03-24T17:34:02Z</dcterms:created>
  <dcterms:modified xsi:type="dcterms:W3CDTF">2022-04-15T08:01:45Z</dcterms:modified>
</cp:coreProperties>
</file>