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1" r:id="rId7"/>
    <p:sldId id="260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233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17055678840505051"/>
          <c:y val="2.9715225192271558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тренеры-преподаватели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D36-420F-850F-5EBD4D7A9556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D36-420F-850F-5EBD4D7A9556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D36-420F-850F-5EBD4D7A9556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14</a:t>
                    </a:r>
                  </a:p>
                </c:rich>
              </c:tx>
              <c:dLblPos val="ctr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D36-420F-850F-5EBD4D7A955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11</a:t>
                    </a:r>
                  </a:p>
                </c:rich>
              </c:tx>
              <c:dLblPos val="ctr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D36-420F-850F-5EBD4D7A9556}"/>
                </c:ext>
              </c:extLst>
            </c:dLbl>
            <c:dLbl>
              <c:idx val="2"/>
              <c:layout>
                <c:manualLayout>
                  <c:x val="5.4848772296550941E-2"/>
                  <c:y val="0.2346202911572118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</a:t>
                    </a:r>
                  </a:p>
                </c:rich>
              </c:tx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D36-420F-850F-5EBD4D7A9556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 Всего - 14</c:v>
                </c:pt>
                <c:pt idx="1">
                  <c:v>Высшая категория - 11</c:v>
                </c:pt>
                <c:pt idx="2">
                  <c:v>Первая категория - 3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</c:v>
                </c:pt>
                <c:pt idx="1">
                  <c:v>11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D36-420F-850F-5EBD4D7A9556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7851648" cy="2232248"/>
          </a:xfrm>
        </p:spPr>
        <p:txBody>
          <a:bodyPr>
            <a:normAutofit/>
          </a:bodyPr>
          <a:lstStyle/>
          <a:p>
            <a:pPr algn="ctr"/>
            <a:r>
              <a:rPr lang="ru-RU" sz="4800" dirty="0"/>
              <a:t>Реализация </a:t>
            </a:r>
            <a:br>
              <a:rPr lang="ru-RU" sz="4800" dirty="0"/>
            </a:br>
            <a:r>
              <a:rPr lang="ru-RU" sz="4800" dirty="0"/>
              <a:t>Федерального Закона № 127</a:t>
            </a:r>
            <a:br>
              <a:rPr lang="ru-RU" sz="4800" dirty="0"/>
            </a:br>
            <a:r>
              <a:rPr lang="ru-RU" sz="4800" dirty="0"/>
              <a:t>в разрезе спортивной школы </a:t>
            </a:r>
          </a:p>
        </p:txBody>
      </p:sp>
      <p:pic>
        <p:nvPicPr>
          <p:cNvPr id="4" name="Рисунок 3" descr="B2UL_Dwkj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9732" y="3140968"/>
            <a:ext cx="4824536" cy="31105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B311A6-5D0E-43CE-BC42-7D44088F3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507288" cy="1143000"/>
          </a:xfrm>
        </p:spPr>
        <p:txBody>
          <a:bodyPr>
            <a:noAutofit/>
          </a:bodyPr>
          <a:lstStyle/>
          <a:p>
            <a:r>
              <a:rPr lang="ru-RU" sz="4400" b="1" dirty="0">
                <a:latin typeface="Georgia" panose="02040502050405020303" pitchFamily="18" charset="0"/>
              </a:rPr>
              <a:t>СПАСИБО ЗА ВНИМАНИЕ!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70354DC6-1029-45D6-A4D4-040A3F056C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96" y="1935163"/>
            <a:ext cx="6602208" cy="4389437"/>
          </a:xfrm>
        </p:spPr>
      </p:pic>
    </p:spTree>
    <p:extLst>
      <p:ext uri="{BB962C8B-B14F-4D97-AF65-F5344CB8AC3E}">
        <p14:creationId xmlns="" xmlns:p14="http://schemas.microsoft.com/office/powerpoint/2010/main" val="442192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0070C0"/>
                </a:solidFill>
                <a:latin typeface="Georgia" pitchFamily="18" charset="0"/>
              </a:rPr>
              <a:t>Реализация Федерального Закона № 127-ФЗ</a:t>
            </a:r>
            <a:br>
              <a:rPr lang="ru-RU" sz="1800" b="1" dirty="0">
                <a:solidFill>
                  <a:srgbClr val="0070C0"/>
                </a:solidFill>
                <a:latin typeface="Georgia" pitchFamily="18" charset="0"/>
              </a:rPr>
            </a:br>
            <a:endParaRPr lang="ru-RU" sz="18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4"/>
            <a:ext cx="3538736" cy="4461243"/>
          </a:xfrm>
        </p:spPr>
        <p:txBody>
          <a:bodyPr>
            <a:normAutofit lnSpcReduction="10000"/>
          </a:bodyPr>
          <a:lstStyle/>
          <a:p>
            <a:endParaRPr lang="ru-RU" sz="1600" b="1" dirty="0"/>
          </a:p>
          <a:p>
            <a:r>
              <a:rPr lang="ru-RU" sz="1800" b="1" dirty="0"/>
              <a:t>Поручение Президента РФ от 7 октября 2021 г. № Пр-1919 “Перечень поручений по итогам заседания Совета по развитию физической культуры и спорта”</a:t>
            </a:r>
          </a:p>
          <a:p>
            <a:pPr>
              <a:buNone/>
            </a:pPr>
            <a:endParaRPr lang="ru-RU" sz="1600" b="1" dirty="0"/>
          </a:p>
          <a:p>
            <a:r>
              <a:rPr lang="ru-RU" sz="1800" b="1" dirty="0"/>
              <a:t>Концепция развития детско-юношеского спорта в Российской Федерации до 2030 года, утвержденная Распоряжением правительства 28 декабря 2021 года № 3894-р.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787896" cy="716827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 descr="1614780486_10-p-putin-na-fone-flaga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2420888"/>
            <a:ext cx="4716015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Georgia" pitchFamily="18" charset="0"/>
              </a:rPr>
              <a:t/>
            </a:r>
            <a:br>
              <a:rPr lang="ru-RU" sz="3200" dirty="0">
                <a:latin typeface="Georgia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Georgia" pitchFamily="18" charset="0"/>
              </a:rPr>
              <a:t>Реализация Федерального Закона № 127-ФЗ</a:t>
            </a:r>
            <a:br>
              <a:rPr lang="ru-RU" sz="1800" b="1" dirty="0">
                <a:solidFill>
                  <a:srgbClr val="0070C0"/>
                </a:solidFill>
                <a:latin typeface="Georgia" pitchFamily="18" charset="0"/>
              </a:rPr>
            </a:br>
            <a:endParaRPr lang="ru-RU" sz="1800" dirty="0"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  <a:p>
            <a:r>
              <a:rPr lang="ru-RU" dirty="0"/>
              <a:t>Разработка и приведение нормативных документов, локальных актов организаций в соответствие с требованиями 127-ФЗ: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1600" dirty="0">
                <a:latin typeface="Georgia" pitchFamily="18" charset="0"/>
              </a:rPr>
              <a:t>Внесение изменений в Устав учреждения в связи с переименованием и изменением цели и предмета деятельности учреждения</a:t>
            </a:r>
          </a:p>
          <a:p>
            <a:r>
              <a:rPr lang="ru-RU" sz="1600" dirty="0"/>
              <a:t>Внесение изменений в учредительные документы и их регистрация </a:t>
            </a:r>
          </a:p>
          <a:p>
            <a:r>
              <a:rPr lang="ru-RU" sz="1600" dirty="0"/>
              <a:t>Структура организации, штатное расписание</a:t>
            </a:r>
          </a:p>
          <a:p>
            <a:r>
              <a:rPr lang="ru-RU" sz="1600" dirty="0"/>
              <a:t>Положение об оплате труда</a:t>
            </a:r>
          </a:p>
          <a:p>
            <a:r>
              <a:rPr lang="ru-RU" sz="1600" dirty="0"/>
              <a:t>Государственное (муниципальное) задание  и др.</a:t>
            </a:r>
            <a:endParaRPr lang="ru-RU" sz="16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Georgia" pitchFamily="18" charset="0"/>
              </a:rPr>
              <a:t>Реализация Федерального Закона № 127-ФЗ</a:t>
            </a:r>
            <a:br>
              <a:rPr lang="ru-RU" sz="1600" b="1" dirty="0">
                <a:solidFill>
                  <a:srgbClr val="0070C0"/>
                </a:solidFill>
                <a:latin typeface="Georgia" pitchFamily="18" charset="0"/>
              </a:rPr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4785"/>
            <a:ext cx="7355160" cy="108640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Межведомственное взаимодействие</a:t>
            </a: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F1EA0003-6041-4172-A91B-C4C4020231B4}"/>
              </a:ext>
            </a:extLst>
          </p:cNvPr>
          <p:cNvSpPr/>
          <p:nvPr/>
        </p:nvSpPr>
        <p:spPr>
          <a:xfrm>
            <a:off x="2411760" y="2054562"/>
            <a:ext cx="3960440" cy="108640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МБУДО</a:t>
            </a:r>
          </a:p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«СПОРТИВНАЯ ШКОЛА № 6 г. Орла»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4E384DEF-D3AB-4E7C-A350-78C58145FE9B}"/>
              </a:ext>
            </a:extLst>
          </p:cNvPr>
          <p:cNvCxnSpPr>
            <a:cxnSpLocks/>
          </p:cNvCxnSpPr>
          <p:nvPr/>
        </p:nvCxnSpPr>
        <p:spPr>
          <a:xfrm flipH="1">
            <a:off x="2195736" y="2959432"/>
            <a:ext cx="495279" cy="2871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B90F75AB-DF10-44E7-879E-CB510545A9F3}"/>
              </a:ext>
            </a:extLst>
          </p:cNvPr>
          <p:cNvCxnSpPr/>
          <p:nvPr/>
        </p:nvCxnSpPr>
        <p:spPr>
          <a:xfrm flipH="1">
            <a:off x="3013535" y="3402659"/>
            <a:ext cx="648072" cy="1348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B3CA6E7-7D20-4250-B666-6847520339B5}"/>
              </a:ext>
            </a:extLst>
          </p:cNvPr>
          <p:cNvCxnSpPr>
            <a:cxnSpLocks/>
          </p:cNvCxnSpPr>
          <p:nvPr/>
        </p:nvCxnSpPr>
        <p:spPr>
          <a:xfrm>
            <a:off x="5026094" y="3440816"/>
            <a:ext cx="770042" cy="1356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F7BBED87-422E-40AD-96F5-E084503CB1D3}"/>
              </a:ext>
            </a:extLst>
          </p:cNvPr>
          <p:cNvCxnSpPr>
            <a:cxnSpLocks/>
          </p:cNvCxnSpPr>
          <p:nvPr/>
        </p:nvCxnSpPr>
        <p:spPr>
          <a:xfrm>
            <a:off x="6328933" y="2959432"/>
            <a:ext cx="619331" cy="469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00ECAB7E-EBBA-4186-BFC7-BFECF58DEC4F}"/>
              </a:ext>
            </a:extLst>
          </p:cNvPr>
          <p:cNvSpPr/>
          <p:nvPr/>
        </p:nvSpPr>
        <p:spPr>
          <a:xfrm flipH="1">
            <a:off x="18197" y="3250787"/>
            <a:ext cx="2534549" cy="1852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БУ ОО ДПО «Институт развития образования»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2434FDF0-6311-439E-BA35-D30DCA0C7CFF}"/>
              </a:ext>
            </a:extLst>
          </p:cNvPr>
          <p:cNvSpPr/>
          <p:nvPr/>
        </p:nvSpPr>
        <p:spPr>
          <a:xfrm flipH="1">
            <a:off x="1266896" y="4856596"/>
            <a:ext cx="3096344" cy="18524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Обще-образовательные школы г. Орла</a:t>
            </a: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E06EDAE1-0A33-41A4-AB75-5C8392F0FEE1}"/>
              </a:ext>
            </a:extLst>
          </p:cNvPr>
          <p:cNvSpPr/>
          <p:nvPr/>
        </p:nvSpPr>
        <p:spPr>
          <a:xfrm>
            <a:off x="4570485" y="4934677"/>
            <a:ext cx="3096344" cy="1696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Орловский областной Врачебно-физкультурный диспансер</a:t>
            </a: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42DF8A7D-0D29-4915-9951-0F9BCD018461}"/>
              </a:ext>
            </a:extLst>
          </p:cNvPr>
          <p:cNvSpPr/>
          <p:nvPr/>
        </p:nvSpPr>
        <p:spPr>
          <a:xfrm>
            <a:off x="6441178" y="3246535"/>
            <a:ext cx="2684624" cy="18566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Департамент </a:t>
            </a:r>
            <a:r>
              <a:rPr lang="ru-RU" dirty="0" smtClean="0"/>
              <a:t>физической культуры и спорта </a:t>
            </a:r>
            <a:r>
              <a:rPr lang="ru-RU" dirty="0"/>
              <a:t>Орловской области</a:t>
            </a:r>
          </a:p>
        </p:txBody>
      </p:sp>
    </p:spTree>
    <p:extLst>
      <p:ext uri="{BB962C8B-B14F-4D97-AF65-F5344CB8AC3E}">
        <p14:creationId xmlns="" xmlns:p14="http://schemas.microsoft.com/office/powerpoint/2010/main" val="1310227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0070C0"/>
                </a:solidFill>
                <a:latin typeface="Georgia" pitchFamily="18" charset="0"/>
              </a:rPr>
              <a:t>Реализация Федерального Закона № 127-ФЗ</a:t>
            </a:r>
            <a:br>
              <a:rPr lang="ru-RU" sz="1800" b="1" dirty="0">
                <a:solidFill>
                  <a:srgbClr val="0070C0"/>
                </a:solidFill>
                <a:latin typeface="Georgia" pitchFamily="18" charset="0"/>
              </a:rPr>
            </a:br>
            <a:endParaRPr lang="ru-RU" sz="18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08720"/>
            <a:ext cx="4040188" cy="5451600"/>
          </a:xfrm>
        </p:spPr>
        <p:txBody>
          <a:bodyPr/>
          <a:lstStyle/>
          <a:p>
            <a:pPr algn="ctr"/>
            <a:r>
              <a:rPr lang="ru-RU" dirty="0"/>
              <a:t>Дополнительные образовательные программы спортивной подготовки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067944" y="908720"/>
            <a:ext cx="4896545" cy="5451600"/>
          </a:xfrm>
        </p:spPr>
        <p:txBody>
          <a:bodyPr/>
          <a:lstStyle/>
          <a:p>
            <a:pPr algn="ctr"/>
            <a:r>
              <a:rPr lang="ru-RU" dirty="0"/>
              <a:t>Дополнительные </a:t>
            </a:r>
            <a:r>
              <a:rPr lang="ru-RU" dirty="0" err="1"/>
              <a:t>общеразвивающие</a:t>
            </a:r>
            <a:r>
              <a:rPr lang="ru-RU" dirty="0"/>
              <a:t> программы в  области физической культуры и спорта (спортивно-оздоровительный  этап)</a:t>
            </a:r>
          </a:p>
        </p:txBody>
      </p:sp>
      <p:pic>
        <p:nvPicPr>
          <p:cNvPr id="7" name="Рисунок 6" descr="8P3x86pKb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776360"/>
            <a:ext cx="6065515" cy="37162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solidFill>
                  <a:srgbClr val="0070C0"/>
                </a:solidFill>
                <a:latin typeface="Georgia" pitchFamily="18" charset="0"/>
              </a:rPr>
              <a:t>Реализация Федерального Закона № 127-ФЗ</a:t>
            </a:r>
            <a:br>
              <a:rPr lang="ru-RU" sz="1800" b="1" dirty="0">
                <a:solidFill>
                  <a:srgbClr val="0070C0"/>
                </a:solidFill>
                <a:latin typeface="Georgia" pitchFamily="18" charset="0"/>
              </a:rPr>
            </a:b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075240" cy="1173832"/>
          </a:xfrm>
        </p:spPr>
        <p:txBody>
          <a:bodyPr/>
          <a:lstStyle/>
          <a:p>
            <a:pPr algn="ctr"/>
            <a:r>
              <a:rPr lang="ru-RU" sz="1800" dirty="0"/>
              <a:t>НПА, регламентирующие организацию и осуществление образовательной деятельности, права и обязанности обучающихся </a:t>
            </a:r>
          </a:p>
          <a:p>
            <a:pPr algn="ctr"/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780928"/>
            <a:ext cx="4040188" cy="3579392"/>
          </a:xfrm>
        </p:spPr>
        <p:txBody>
          <a:bodyPr>
            <a:normAutofit/>
          </a:bodyPr>
          <a:lstStyle/>
          <a:p>
            <a:r>
              <a:rPr lang="ru-RU" sz="1700" dirty="0" smtClean="0"/>
              <a:t>Правила </a:t>
            </a:r>
            <a:r>
              <a:rPr lang="ru-RU" sz="1700" dirty="0"/>
              <a:t>приема обучающихся в учреждение</a:t>
            </a:r>
          </a:p>
          <a:p>
            <a:r>
              <a:rPr lang="ru-RU" sz="1700" dirty="0"/>
              <a:t>Положение о порядке и основаниях перевода, </a:t>
            </a:r>
            <a:r>
              <a:rPr lang="ru-RU" sz="1700" dirty="0" smtClean="0"/>
              <a:t>отчисления и восстановления обучающихся</a:t>
            </a:r>
            <a:endParaRPr lang="ru-RU" sz="1700" dirty="0"/>
          </a:p>
          <a:p>
            <a:r>
              <a:rPr lang="ru-RU" sz="1700" dirty="0"/>
              <a:t>Положение о внутренней системе оценки качества образования в образовательной организации</a:t>
            </a:r>
          </a:p>
          <a:p>
            <a:r>
              <a:rPr lang="ru-RU" sz="1700" dirty="0"/>
              <a:t>Положение о прядке и формах проведения итоговой аттестации в образовательной организации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276872"/>
            <a:ext cx="4041775" cy="4083448"/>
          </a:xfrm>
        </p:spPr>
        <p:txBody>
          <a:bodyPr>
            <a:normAutofit fontScale="77500" lnSpcReduction="20000"/>
          </a:bodyPr>
          <a:lstStyle/>
          <a:p>
            <a:endParaRPr lang="ru-RU" sz="2300" dirty="0"/>
          </a:p>
          <a:p>
            <a:pPr>
              <a:lnSpc>
                <a:spcPct val="120000"/>
              </a:lnSpc>
            </a:pPr>
            <a:r>
              <a:rPr lang="ru-RU" dirty="0"/>
              <a:t>Положение о формах обучения в образовательной организации</a:t>
            </a:r>
          </a:p>
          <a:p>
            <a:pPr>
              <a:lnSpc>
                <a:spcPct val="120000"/>
              </a:lnSpc>
            </a:pPr>
            <a:r>
              <a:rPr lang="ru-RU" dirty="0"/>
              <a:t>Правила внутреннего распорядка обучающихся в организации</a:t>
            </a:r>
          </a:p>
          <a:p>
            <a:pPr>
              <a:lnSpc>
                <a:spcPct val="120000"/>
              </a:lnSpc>
            </a:pPr>
            <a:r>
              <a:rPr lang="ru-RU" dirty="0"/>
              <a:t>Порядок перевода обучающихся на этап (период) реализации дополнительной образовательной программы спортивной подготовки на основании результатов промежуточной аттестации и с учетом результатов их выступления на официальных спортивных соревнованиях по избранному виду спорта и другие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0070C0"/>
                </a:solidFill>
                <a:latin typeface="Georgia" pitchFamily="18" charset="0"/>
              </a:rPr>
              <a:t>Реализация Федерального Закона № 127-ФЗ</a:t>
            </a:r>
            <a:br>
              <a:rPr lang="ru-RU" sz="1800" b="1" dirty="0">
                <a:solidFill>
                  <a:srgbClr val="0070C0"/>
                </a:solidFill>
                <a:latin typeface="Georgia" pitchFamily="18" charset="0"/>
              </a:rPr>
            </a:br>
            <a:endParaRPr lang="ru-RU" sz="1800" dirty="0"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7499176" cy="65935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33E"/>
                </a:solidFill>
              </a:rPr>
              <a:t>Прием в спортивную школу</a:t>
            </a:r>
          </a:p>
          <a:p>
            <a:pPr algn="ctr"/>
            <a:endParaRPr lang="ru-RU" dirty="0">
              <a:solidFill>
                <a:srgbClr val="00233E"/>
              </a:solidFill>
            </a:endParaRPr>
          </a:p>
        </p:txBody>
      </p:sp>
      <p:pic>
        <p:nvPicPr>
          <p:cNvPr id="7" name="Содержимое 6" descr="f2bba777f9f63ae655862bd1f8ddd2db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131840" y="4156783"/>
            <a:ext cx="5040560" cy="2332972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DCB8EA5-CB01-48B4-A9D5-F454A0826EB4}"/>
              </a:ext>
            </a:extLst>
          </p:cNvPr>
          <p:cNvSpPr txBox="1"/>
          <p:nvPr/>
        </p:nvSpPr>
        <p:spPr>
          <a:xfrm>
            <a:off x="434077" y="2735527"/>
            <a:ext cx="64671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Приказ Министерства спорта РФ от 27 января 2023 г. № 57 "Об утверждении порядка приема на обучение по дополнительным образовательным программам спортивной подготовки"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0070C0"/>
                </a:solidFill>
                <a:latin typeface="Georgia" pitchFamily="18" charset="0"/>
              </a:rPr>
              <a:t>Реализация Федерального Закона № 127-ФЗ</a:t>
            </a:r>
            <a:r>
              <a:rPr lang="ru-RU" sz="1600" b="1" dirty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ru-RU" sz="1600" b="1" dirty="0">
                <a:solidFill>
                  <a:srgbClr val="0070C0"/>
                </a:solidFill>
                <a:latin typeface="Georgia" pitchFamily="18" charset="0"/>
              </a:rPr>
            </a:b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8147248" cy="565640"/>
          </a:xfrm>
        </p:spPr>
        <p:txBody>
          <a:bodyPr/>
          <a:lstStyle/>
          <a:p>
            <a:pPr algn="ctr"/>
            <a:r>
              <a:rPr lang="ru-RU" sz="3600" dirty="0"/>
              <a:t>КАДРОВОЕ  ОБЕСПЕЧНИЕ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="" xmlns:p14="http://schemas.microsoft.com/office/powerpoint/2010/main" val="2039948468"/>
              </p:ext>
            </p:extLst>
          </p:nvPr>
        </p:nvGraphicFramePr>
        <p:xfrm>
          <a:off x="457200" y="2513856"/>
          <a:ext cx="8075240" cy="3846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721531-3809-499A-A542-0E2CE11C8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Реализация Федерального Закона № 127-ФЗ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DC0C2C-2F88-419A-A0A1-200AD68C2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Проблемные вопросы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8933D2D-2E9F-45A4-823C-040C45778A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780928"/>
            <a:ext cx="3816424" cy="34563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1560" y="2828836"/>
            <a:ext cx="45365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Вместе с тем в системе детско-юношеского спорта сохраняются следующие проблемы, требующие решения…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2004273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302</TotalTime>
  <Words>289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Реализация  Федерального Закона № 127 в разрезе спортивной школы </vt:lpstr>
      <vt:lpstr>Реализация Федерального Закона № 127-ФЗ </vt:lpstr>
      <vt:lpstr> Реализация Федерального Закона № 127-ФЗ </vt:lpstr>
      <vt:lpstr>Реализация Федерального Закона № 127-ФЗ </vt:lpstr>
      <vt:lpstr>Реализация Федерального Закона № 127-ФЗ </vt:lpstr>
      <vt:lpstr>Реализация Федерального Закона № 127-ФЗ </vt:lpstr>
      <vt:lpstr>Реализация Федерального Закона № 127-ФЗ </vt:lpstr>
      <vt:lpstr>Реализация Федерального Закона № 127-ФЗ </vt:lpstr>
      <vt:lpstr>Реализация Федерального Закона № 127-ФЗ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 Федерального Закона № 127 в разрезе спортивной школы </dc:title>
  <dc:creator>User</dc:creator>
  <cp:lastModifiedBy>User</cp:lastModifiedBy>
  <cp:revision>31</cp:revision>
  <dcterms:created xsi:type="dcterms:W3CDTF">2023-08-16T10:43:32Z</dcterms:created>
  <dcterms:modified xsi:type="dcterms:W3CDTF">2023-08-17T08:45:21Z</dcterms:modified>
</cp:coreProperties>
</file>