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5" r:id="rId9"/>
    <p:sldId id="259" r:id="rId10"/>
    <p:sldId id="260" r:id="rId11"/>
    <p:sldId id="268" r:id="rId12"/>
    <p:sldId id="274" r:id="rId13"/>
    <p:sldId id="276" r:id="rId14"/>
    <p:sldId id="267" r:id="rId15"/>
    <p:sldId id="266" r:id="rId16"/>
    <p:sldId id="269" r:id="rId17"/>
    <p:sldId id="270" r:id="rId18"/>
    <p:sldId id="271" r:id="rId19"/>
    <p:sldId id="272" r:id="rId20"/>
    <p:sldId id="282" r:id="rId21"/>
    <p:sldId id="278" r:id="rId22"/>
    <p:sldId id="275" r:id="rId23"/>
    <p:sldId id="273" r:id="rId24"/>
    <p:sldId id="283" r:id="rId25"/>
    <p:sldId id="284" r:id="rId26"/>
    <p:sldId id="280" r:id="rId27"/>
    <p:sldId id="277" r:id="rId28"/>
    <p:sldId id="279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4080705380577429"/>
          <c:y val="4.5107704830556761E-2"/>
          <c:w val="0.57818985126859179"/>
          <c:h val="0.85102527577542852"/>
        </c:manualLayout>
      </c:layout>
      <c:bar3DChart>
        <c:barDir val="bar"/>
        <c:grouping val="clustered"/>
        <c:ser>
          <c:idx val="0"/>
          <c:order val="0"/>
          <c:cat>
            <c:strRef>
              <c:f>Лист3!$A$3:$A$5</c:f>
              <c:strCache>
                <c:ptCount val="3"/>
                <c:pt idx="0">
                  <c:v>Специальная медицинская группа</c:v>
                </c:pt>
                <c:pt idx="1">
                  <c:v>Подготовительная группа</c:v>
                </c:pt>
                <c:pt idx="2">
                  <c:v>Основная группа</c:v>
                </c:pt>
              </c:strCache>
            </c:strRef>
          </c:cat>
          <c:val>
            <c:numRef>
              <c:f>Лист3!$B$3:$B$5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dLbls>
            <c:dLbl>
              <c:idx val="0"/>
              <c:layout>
                <c:manualLayout>
                  <c:x val="3.0555555555555555E-2"/>
                  <c:y val="2.6533944017974554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5000000000000001E-2"/>
                  <c:y val="2.6533944017974554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4.583333333333333E-2"/>
                  <c:y val="0.1194027480808855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Лист3!$A$3:$A$5</c:f>
              <c:strCache>
                <c:ptCount val="3"/>
                <c:pt idx="0">
                  <c:v>Специальная медицинская группа</c:v>
                </c:pt>
                <c:pt idx="1">
                  <c:v>Подготовительная группа</c:v>
                </c:pt>
                <c:pt idx="2">
                  <c:v>Основная группа</c:v>
                </c:pt>
              </c:strCache>
            </c:strRef>
          </c:cat>
          <c:val>
            <c:numRef>
              <c:f>Лист3!$C$3:$C$5</c:f>
              <c:numCache>
                <c:formatCode>0%</c:formatCode>
                <c:ptCount val="3"/>
                <c:pt idx="0" formatCode="0.00%">
                  <c:v>4.0000000000000027E-3</c:v>
                </c:pt>
                <c:pt idx="1">
                  <c:v>6.0000000000000032E-2</c:v>
                </c:pt>
                <c:pt idx="2" formatCode="0.00%">
                  <c:v>0.93600000000000005</c:v>
                </c:pt>
              </c:numCache>
            </c:numRef>
          </c:val>
        </c:ser>
        <c:shape val="box"/>
        <c:axId val="59407744"/>
        <c:axId val="59516032"/>
        <c:axId val="0"/>
      </c:bar3DChart>
      <c:catAx>
        <c:axId val="5940774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9516032"/>
        <c:crosses val="autoZero"/>
        <c:auto val="1"/>
        <c:lblAlgn val="ctr"/>
        <c:lblOffset val="100"/>
      </c:catAx>
      <c:valAx>
        <c:axId val="5951603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5940774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6939119141357707E-2"/>
          <c:y val="5.2566633122670223E-2"/>
          <c:w val="0.92359622836104749"/>
          <c:h val="0.86030960505177823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 baseline="0"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Лист1!$A$1:$A$5</c:f>
              <c:strCache>
                <c:ptCount val="5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Ниже среднего</c:v>
                </c:pt>
                <c:pt idx="4">
                  <c:v>Низкий</c:v>
                </c:pt>
              </c:strCache>
            </c:strRef>
          </c:cat>
          <c:val>
            <c:numRef>
              <c:f>Лист1!$B$1:$B$5</c:f>
              <c:numCache>
                <c:formatCode>0%</c:formatCode>
                <c:ptCount val="5"/>
                <c:pt idx="0">
                  <c:v>0.12000000000000002</c:v>
                </c:pt>
                <c:pt idx="1">
                  <c:v>0.30000000000000016</c:v>
                </c:pt>
                <c:pt idx="2">
                  <c:v>0.4</c:v>
                </c:pt>
                <c:pt idx="3">
                  <c:v>0.15000000000000008</c:v>
                </c:pt>
                <c:pt idx="4">
                  <c:v>3.0000000000000002E-2</c:v>
                </c:pt>
              </c:numCache>
            </c:numRef>
          </c:val>
        </c:ser>
        <c:axId val="59552896"/>
        <c:axId val="59554432"/>
      </c:barChart>
      <c:catAx>
        <c:axId val="59552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59554432"/>
        <c:crosses val="autoZero"/>
        <c:auto val="1"/>
        <c:lblAlgn val="ctr"/>
        <c:lblOffset val="100"/>
      </c:catAx>
      <c:valAx>
        <c:axId val="59554432"/>
        <c:scaling>
          <c:orientation val="minMax"/>
        </c:scaling>
        <c:axPos val="l"/>
        <c:majorGridlines/>
        <c:numFmt formatCode="0%" sourceLinked="1"/>
        <c:tickLblPos val="nextTo"/>
        <c:crossAx val="59552896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6C79F-42DC-448B-AADA-3A492BEEF81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70BC2-A266-4FDA-8762-CCE821E51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38B42D-3A11-42FF-A3A6-3C32FC672DA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1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571612"/>
            <a:ext cx="8572560" cy="30718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                Формы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внедрения Всероссийского Физкультурно-Спортивного Комплекса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«Готов к Труду и Обороне»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деятельность школьных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спортивных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клубов</a:t>
            </a:r>
            <a:r>
              <a:rPr lang="ru-RU" sz="2800" b="1" dirty="0" smtClean="0">
                <a:latin typeface="Arial Black" pitchFamily="34" charset="0"/>
              </a:rPr>
              <a:t/>
            </a:r>
            <a:br>
              <a:rPr lang="ru-RU" sz="2800" b="1" dirty="0" smtClean="0">
                <a:latin typeface="Arial Black" pitchFamily="34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143512"/>
            <a:ext cx="5857916" cy="1571636"/>
          </a:xfrm>
        </p:spPr>
        <p:txBody>
          <a:bodyPr>
            <a:noAutofit/>
          </a:bodyPr>
          <a:lstStyle/>
          <a:p>
            <a:pPr algn="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Чиброва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Наталия Алексеевна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учитель физической культуры </a:t>
            </a:r>
          </a:p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МОУ Ново-Харитоновской средней общеобразовательной школы №10 с УИОП, </a:t>
            </a:r>
          </a:p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член рабочей группы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Минообрнауки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России по разработке Концепции учебного предмета</a:t>
            </a:r>
          </a:p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«Физическая культура» в Российской Федерации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2500330" cy="187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428604"/>
            <a:ext cx="5919798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Внеклассные мероприятия</a:t>
            </a:r>
            <a:endParaRPr lang="ru-RU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pic>
        <p:nvPicPr>
          <p:cNvPr id="26626" name="Picture 2" descr="H:\ГТО-для конкурса\12.09.2015-день здоворья\DSC_03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500570"/>
            <a:ext cx="3286148" cy="2193504"/>
          </a:xfrm>
          <a:prstGeom prst="rect">
            <a:avLst/>
          </a:prstGeom>
          <a:noFill/>
        </p:spPr>
      </p:pic>
      <p:pic>
        <p:nvPicPr>
          <p:cNvPr id="26628" name="Picture 4" descr="DSC_4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000240"/>
            <a:ext cx="3429024" cy="2276872"/>
          </a:xfrm>
          <a:prstGeom prst="rect">
            <a:avLst/>
          </a:prstGeom>
          <a:noFill/>
        </p:spPr>
      </p:pic>
      <p:pic>
        <p:nvPicPr>
          <p:cNvPr id="26630" name="Picture 6" descr="DSC_55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000240"/>
            <a:ext cx="3442795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57166"/>
            <a:ext cx="6205550" cy="1285884"/>
          </a:xfrm>
        </p:spPr>
        <p:txBody>
          <a:bodyPr/>
          <a:lstStyle/>
          <a:p>
            <a:r>
              <a:rPr lang="ru-RU" b="1" dirty="0" smtClean="0"/>
              <a:t>Спортивные праздники</a:t>
            </a:r>
            <a:br>
              <a:rPr lang="ru-RU" b="1" dirty="0" smtClean="0"/>
            </a:br>
            <a:r>
              <a:rPr lang="ru-RU" b="1" dirty="0" smtClean="0"/>
              <a:t>Дни здоровья</a:t>
            </a:r>
            <a:endParaRPr lang="ru-RU" b="1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pic>
        <p:nvPicPr>
          <p:cNvPr id="34818" name="Picture 2" descr="http://ramnhsch.edumsko.ru/uploads/3000/2613/section/169971/dEN_ZDOROVYa/.thumbs/201x201/DSC_3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214818"/>
            <a:ext cx="2200278" cy="2200278"/>
          </a:xfrm>
          <a:prstGeom prst="rect">
            <a:avLst/>
          </a:prstGeom>
          <a:noFill/>
        </p:spPr>
      </p:pic>
      <p:pic>
        <p:nvPicPr>
          <p:cNvPr id="34820" name="Picture 4" descr="http://ramnhsch.edumsko.ru/uploads/3000/2613/section/169971/dEN_ZDOROVYa/.thumbs/201x201/DSC_36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143380"/>
            <a:ext cx="2559521" cy="2357454"/>
          </a:xfrm>
          <a:prstGeom prst="rect">
            <a:avLst/>
          </a:prstGeom>
          <a:noFill/>
        </p:spPr>
      </p:pic>
      <p:pic>
        <p:nvPicPr>
          <p:cNvPr id="34822" name="Picture 6" descr="http://ramnhsch.edumsko.ru/uploads/3000/2613/section/169971/dEN_ZDOROVYa/.thumbs/201x201/DSC_37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071678"/>
            <a:ext cx="2143140" cy="2143140"/>
          </a:xfrm>
          <a:prstGeom prst="rect">
            <a:avLst/>
          </a:prstGeom>
          <a:noFill/>
        </p:spPr>
      </p:pic>
      <p:pic>
        <p:nvPicPr>
          <p:cNvPr id="34826" name="Picture 10" descr="H:\ГТО-для конкурса\12.09.2015-день здоворья\DSC_03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000240"/>
            <a:ext cx="2714435" cy="1811390"/>
          </a:xfrm>
          <a:prstGeom prst="rect">
            <a:avLst/>
          </a:prstGeom>
          <a:noFill/>
        </p:spPr>
      </p:pic>
      <p:pic>
        <p:nvPicPr>
          <p:cNvPr id="34831" name="Picture 15" descr="http://ramnhsch.edumsko.ru/uploads/3000/2613/section/169971/dEN_ZDOROVYa/.thumbs/201x201/DSC_37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357694"/>
            <a:ext cx="2143140" cy="2143140"/>
          </a:xfrm>
          <a:prstGeom prst="rect">
            <a:avLst/>
          </a:prstGeom>
          <a:noFill/>
        </p:spPr>
      </p:pic>
      <p:pic>
        <p:nvPicPr>
          <p:cNvPr id="34833" name="Picture 17" descr="http://ramnhsch.edumsko.ru/uploads/3000/2613/section/169971/dEN_ZDOROVYa/.thumbs/201x201/DSC_37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1785926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357166"/>
            <a:ext cx="6348426" cy="1000132"/>
          </a:xfrm>
        </p:spPr>
        <p:txBody>
          <a:bodyPr/>
          <a:lstStyle/>
          <a:p>
            <a:r>
              <a:rPr lang="ru-RU" b="1" dirty="0" smtClean="0"/>
              <a:t>Школьная   Спартакиада </a:t>
            </a:r>
            <a:endParaRPr lang="ru-RU" b="1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pic>
        <p:nvPicPr>
          <p:cNvPr id="28674" name="Picture 2" descr="F:\Мои документы\Фотографии\2013-14 учебный год\Лыжи\IMG_5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428868"/>
            <a:ext cx="2714612" cy="1809742"/>
          </a:xfrm>
          <a:prstGeom prst="rect">
            <a:avLst/>
          </a:prstGeom>
          <a:noFill/>
        </p:spPr>
      </p:pic>
      <p:pic>
        <p:nvPicPr>
          <p:cNvPr id="28676" name="Picture 4" descr="F:\Мои документы\Фотографии\2014-15 учебный год\5  сентября 2014-старт Веселые старты\Изображение 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71678"/>
            <a:ext cx="2928958" cy="1952638"/>
          </a:xfrm>
          <a:prstGeom prst="rect">
            <a:avLst/>
          </a:prstGeom>
          <a:noFill/>
        </p:spPr>
      </p:pic>
      <p:pic>
        <p:nvPicPr>
          <p:cNvPr id="28677" name="Picture 5" descr="F:\Мои документы\Фотографии\2015-16 учебный год\29.08.2015\DSC_0045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714884"/>
            <a:ext cx="2620242" cy="1695451"/>
          </a:xfrm>
          <a:prstGeom prst="rect">
            <a:avLst/>
          </a:prstGeom>
          <a:noFill/>
        </p:spPr>
      </p:pic>
      <p:pic>
        <p:nvPicPr>
          <p:cNvPr id="28678" name="Picture 6" descr="F:\Мои документы\Фотографии\2015-16 учебный год\29.08.2015\DSC_14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643050"/>
            <a:ext cx="2857520" cy="1859642"/>
          </a:xfrm>
          <a:prstGeom prst="rect">
            <a:avLst/>
          </a:prstGeom>
          <a:noFill/>
        </p:spPr>
      </p:pic>
      <p:pic>
        <p:nvPicPr>
          <p:cNvPr id="28679" name="Picture 7" descr="F:\Мои документы\Конкурс ПМПО\Фото Чиброва\DSC_05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9" y="4357694"/>
            <a:ext cx="3000396" cy="2086486"/>
          </a:xfrm>
          <a:prstGeom prst="rect">
            <a:avLst/>
          </a:prstGeom>
          <a:noFill/>
        </p:spPr>
      </p:pic>
      <p:pic>
        <p:nvPicPr>
          <p:cNvPr id="28680" name="Picture 8" descr="H:\кросс 2016\кросс 2016 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4071942"/>
            <a:ext cx="2825773" cy="1589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ramnhsch.edumsko.ru/uploads/3000/2613/section/169971/2017/DEN_ZDOROVYa/.thumbs/201x201/DSC_0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357562"/>
            <a:ext cx="1714512" cy="1714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6276988" cy="1428760"/>
          </a:xfrm>
        </p:spPr>
        <p:txBody>
          <a:bodyPr/>
          <a:lstStyle/>
          <a:p>
            <a:r>
              <a:rPr lang="ru-RU" b="1" dirty="0" smtClean="0"/>
              <a:t>Встречи с Олимпийскими чемпионами</a:t>
            </a:r>
            <a:endParaRPr lang="ru-RU" b="1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pic>
        <p:nvPicPr>
          <p:cNvPr id="46092" name="Picture 12" descr="http://ramnhsch.edumsko.ru/uploads/3000/2613/section/169971/Vstrecha_s_olimpijcami_2015/.thumbs/201x201/IMG_3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071678"/>
            <a:ext cx="1914525" cy="1914525"/>
          </a:xfrm>
          <a:prstGeom prst="rect">
            <a:avLst/>
          </a:prstGeom>
          <a:noFill/>
        </p:spPr>
      </p:pic>
      <p:pic>
        <p:nvPicPr>
          <p:cNvPr id="46097" name="Picture 17" descr="F:\Мои документы\Фотографии\2014-15 учебный год\2014-10-30, мастер-класс-сатурн\мастер-класс-сатурн 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5072074"/>
            <a:ext cx="2438400" cy="1630363"/>
          </a:xfrm>
          <a:prstGeom prst="rect">
            <a:avLst/>
          </a:prstGeom>
          <a:noFill/>
        </p:spPr>
      </p:pic>
      <p:pic>
        <p:nvPicPr>
          <p:cNvPr id="46098" name="Picture 18" descr="F:\Мои документы\Фотографии\2013-14 учебный год\Татьяна\DSC_05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1809740"/>
            <a:ext cx="3214708" cy="2143139"/>
          </a:xfrm>
          <a:prstGeom prst="rect">
            <a:avLst/>
          </a:prstGeom>
          <a:noFill/>
        </p:spPr>
      </p:pic>
      <p:pic>
        <p:nvPicPr>
          <p:cNvPr id="46099" name="Picture 19" descr="F:\Мои документы\Фотографии\2013-14 учебный год\Татьяна\DSC_04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4429132"/>
            <a:ext cx="1511310" cy="2214578"/>
          </a:xfrm>
          <a:prstGeom prst="rect">
            <a:avLst/>
          </a:prstGeom>
          <a:noFill/>
        </p:spPr>
      </p:pic>
      <p:pic>
        <p:nvPicPr>
          <p:cNvPr id="46101" name="Picture 21" descr="H:\Встреча с Жолобовым\DSC_04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071678"/>
            <a:ext cx="2438400" cy="1627187"/>
          </a:xfrm>
          <a:prstGeom prst="rect">
            <a:avLst/>
          </a:prstGeom>
          <a:noFill/>
        </p:spPr>
      </p:pic>
      <p:pic>
        <p:nvPicPr>
          <p:cNvPr id="46096" name="Picture 16" descr="F:\Мои документы\Фотографии\2014-15 учебный год\Олимпийцы -2.09.2014 г\Олимпийцы -2.09.2014\Изображение 7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4143380"/>
            <a:ext cx="2366962" cy="1579515"/>
          </a:xfrm>
          <a:prstGeom prst="rect">
            <a:avLst/>
          </a:prstGeom>
          <a:noFill/>
        </p:spPr>
      </p:pic>
      <p:pic>
        <p:nvPicPr>
          <p:cNvPr id="46090" name="Picture 10" descr="http://ramnhsch.edumsko.ru/uploads/3000/2613/section/169971/2017/DEN_ZDOROVYa/.thumbs/201x201/DSC_034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4714884"/>
            <a:ext cx="1914525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57166"/>
            <a:ext cx="6205550" cy="11430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Единый день ГТО в школе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pic>
        <p:nvPicPr>
          <p:cNvPr id="35843" name="Picture 3" descr="http://ramnhsch.edumsko.ru/uploads/3000/2613/section/169971/dEN_ZDOROVYa/.thumbs/201x201/DSC_4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985940"/>
            <a:ext cx="2428892" cy="2428892"/>
          </a:xfrm>
          <a:prstGeom prst="rect">
            <a:avLst/>
          </a:prstGeom>
          <a:noFill/>
        </p:spPr>
      </p:pic>
      <p:pic>
        <p:nvPicPr>
          <p:cNvPr id="35847" name="Picture 7" descr="http://ramnhsch.edumsko.ru/uploads/3000/2613/section/169971/dEN_ZDOROVYa/.thumbs/201x201/DSC_4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643446"/>
            <a:ext cx="1985963" cy="1985963"/>
          </a:xfrm>
          <a:prstGeom prst="rect">
            <a:avLst/>
          </a:prstGeom>
          <a:noFill/>
        </p:spPr>
      </p:pic>
      <p:pic>
        <p:nvPicPr>
          <p:cNvPr id="35849" name="Picture 9" descr="http://ramnhsch.edumsko.ru/uploads/3000/2613/section/169971/dEN_ZDOROVYa/.thumbs/201x201/DSC_43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071678"/>
            <a:ext cx="2357454" cy="2357454"/>
          </a:xfrm>
          <a:prstGeom prst="rect">
            <a:avLst/>
          </a:prstGeom>
          <a:noFill/>
        </p:spPr>
      </p:pic>
      <p:pic>
        <p:nvPicPr>
          <p:cNvPr id="35851" name="Picture 11" descr="http://ramnhsch.edumsko.ru/uploads/3000/2613/section/169971/dEN_ZDOROVYa/.thumbs/201x201/DSC_43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643446"/>
            <a:ext cx="1985963" cy="1985963"/>
          </a:xfrm>
          <a:prstGeom prst="rect">
            <a:avLst/>
          </a:prstGeom>
          <a:noFill/>
        </p:spPr>
      </p:pic>
      <p:pic>
        <p:nvPicPr>
          <p:cNvPr id="35853" name="Picture 13" descr="http://ramnhsch.edumsko.ru/uploads/3000/2613/section/169971/dEN_ZDOROVYa/.thumbs/201x201/DSC_44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714884"/>
            <a:ext cx="1914525" cy="1914525"/>
          </a:xfrm>
          <a:prstGeom prst="rect">
            <a:avLst/>
          </a:prstGeom>
          <a:noFill/>
        </p:spPr>
      </p:pic>
      <p:pic>
        <p:nvPicPr>
          <p:cNvPr id="35857" name="Picture 17" descr="http://ramnhsch.edumsko.ru/uploads/3000/2613/section/169971/dEN_ZDOROVYa/.thumbs/201x201/DSC_41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714884"/>
            <a:ext cx="1914525" cy="1914525"/>
          </a:xfrm>
          <a:prstGeom prst="rect">
            <a:avLst/>
          </a:prstGeom>
          <a:noFill/>
        </p:spPr>
      </p:pic>
      <p:pic>
        <p:nvPicPr>
          <p:cNvPr id="35867" name="Picture 27" descr="http://ramnhsch.edumsko.ru/uploads/3000/2613/section/169971/dEN_ZDOROVYa/.thumbs/201x201/DSC_409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1571612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85728"/>
            <a:ext cx="6134112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Фестиваль  «Единый день  ГТО» в Московской области</a:t>
            </a:r>
            <a:endParaRPr lang="ru-RU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pic>
        <p:nvPicPr>
          <p:cNvPr id="36865" name="Picture 1" descr="H:\ГТО-для конкурса\2015-04-07, гто-фестиваль\гто 0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2438400" cy="1627632"/>
          </a:xfrm>
          <a:prstGeom prst="rect">
            <a:avLst/>
          </a:prstGeom>
          <a:noFill/>
        </p:spPr>
      </p:pic>
      <p:pic>
        <p:nvPicPr>
          <p:cNvPr id="36866" name="Picture 2" descr="H:\ГТО-для конкурса\2015-04-07, гто-фестиваль\гто 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071810"/>
            <a:ext cx="2438400" cy="1627187"/>
          </a:xfrm>
          <a:prstGeom prst="rect">
            <a:avLst/>
          </a:prstGeom>
          <a:noFill/>
        </p:spPr>
      </p:pic>
      <p:pic>
        <p:nvPicPr>
          <p:cNvPr id="36867" name="Picture 3" descr="H:\ГТО-для конкурса\2015-04-07, гто-фестиваль\гто 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5143512"/>
            <a:ext cx="2357454" cy="1573170"/>
          </a:xfrm>
          <a:prstGeom prst="rect">
            <a:avLst/>
          </a:prstGeom>
          <a:noFill/>
        </p:spPr>
      </p:pic>
      <p:pic>
        <p:nvPicPr>
          <p:cNvPr id="36870" name="Picture 6" descr="H:\ГТО-для конкурса\2015-04-07, гто-фестиваль\гто 140-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737140"/>
            <a:ext cx="2928958" cy="1954545"/>
          </a:xfrm>
          <a:prstGeom prst="rect">
            <a:avLst/>
          </a:prstGeom>
          <a:noFill/>
        </p:spPr>
      </p:pic>
      <p:pic>
        <p:nvPicPr>
          <p:cNvPr id="36872" name="Picture 8" descr="H:\ГТО-для конкурса\2015-04-07, гто-фестиваль\гто 0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4714884"/>
            <a:ext cx="2357454" cy="1573170"/>
          </a:xfrm>
          <a:prstGeom prst="rect">
            <a:avLst/>
          </a:prstGeom>
          <a:noFill/>
        </p:spPr>
      </p:pic>
      <p:pic>
        <p:nvPicPr>
          <p:cNvPr id="36873" name="Picture 9" descr="H:\ГТО-для конкурса\2015-04-07, гто-фестиваль\гто 136-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1690443"/>
            <a:ext cx="4318132" cy="2881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57166"/>
            <a:ext cx="642942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«Фестиваль  ВФСК </a:t>
            </a:r>
            <a:br>
              <a:rPr lang="ru-RU" sz="3100" b="1" dirty="0" smtClean="0"/>
            </a:br>
            <a:r>
              <a:rPr lang="ru-RU" sz="3100" b="1" dirty="0" smtClean="0"/>
              <a:t>«Готов к труду и обороне», </a:t>
            </a:r>
            <a:br>
              <a:rPr lang="ru-RU" sz="31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г.Руза, Московская область</a:t>
            </a:r>
            <a:endParaRPr lang="ru-RU" sz="2000" b="1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pic>
        <p:nvPicPr>
          <p:cNvPr id="33794" name="Picture 2" descr="DSC_0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3002272" cy="2000264"/>
          </a:xfrm>
          <a:prstGeom prst="rect">
            <a:avLst/>
          </a:prstGeom>
          <a:noFill/>
        </p:spPr>
      </p:pic>
      <p:pic>
        <p:nvPicPr>
          <p:cNvPr id="33796" name="Picture 4" descr="DSC_0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643446"/>
            <a:ext cx="3071834" cy="2050448"/>
          </a:xfrm>
          <a:prstGeom prst="rect">
            <a:avLst/>
          </a:prstGeom>
          <a:noFill/>
        </p:spPr>
      </p:pic>
      <p:pic>
        <p:nvPicPr>
          <p:cNvPr id="33798" name="Picture 6" descr="DSC_0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857364"/>
            <a:ext cx="4593395" cy="3071834"/>
          </a:xfrm>
          <a:prstGeom prst="rect">
            <a:avLst/>
          </a:prstGeom>
          <a:noFill/>
        </p:spPr>
      </p:pic>
      <p:pic>
        <p:nvPicPr>
          <p:cNvPr id="33799" name="Picture 7" descr="H:\ГТО-для конкурса\ГТО-руза 30.05.2015\DSC_06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5000636"/>
            <a:ext cx="2500330" cy="1665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357166"/>
            <a:ext cx="6134112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Зимний Фестиваль  ВФСК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«Готов к труду и обороне»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/>
              <a:t>г.Истра, Московская область</a:t>
            </a:r>
            <a:endParaRPr lang="ru-RU" sz="2000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pic>
        <p:nvPicPr>
          <p:cNvPr id="32770" name="Picture 2" descr="H:\ГТО-для конкурса\ГТО-Истра\imag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3116"/>
            <a:ext cx="4000528" cy="2670352"/>
          </a:xfrm>
          <a:prstGeom prst="rect">
            <a:avLst/>
          </a:prstGeom>
          <a:noFill/>
        </p:spPr>
      </p:pic>
      <p:pic>
        <p:nvPicPr>
          <p:cNvPr id="32769" name="Picture 1" descr="H:\ГТО-для конкурса\ГТО-Истра\image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214686"/>
            <a:ext cx="5020689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57166"/>
            <a:ext cx="6419864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Фестиваль  ВФСК </a:t>
            </a:r>
            <a:br>
              <a:rPr lang="ru-RU" sz="3100" b="1" dirty="0" smtClean="0"/>
            </a:br>
            <a:r>
              <a:rPr lang="ru-RU" sz="3100" b="1" dirty="0" smtClean="0"/>
              <a:t>«Готов к труду и обороне»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b="1" dirty="0" smtClean="0"/>
              <a:t>г. Можайск,  Московская область</a:t>
            </a:r>
            <a:endParaRPr lang="ru-RU" sz="2000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pic>
        <p:nvPicPr>
          <p:cNvPr id="31745" name="Picture 1" descr="H:\ГТО-для конкурса\ГТО-Можайск\13323435_621005978064203_9131813642160394987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928802"/>
            <a:ext cx="4709022" cy="3143272"/>
          </a:xfrm>
          <a:prstGeom prst="rect">
            <a:avLst/>
          </a:prstGeom>
          <a:noFill/>
        </p:spPr>
      </p:pic>
      <p:pic>
        <p:nvPicPr>
          <p:cNvPr id="31746" name="Picture 2" descr="H:\ГТО-для конкурса\ГТО-Можайск\13301368_621005704730897_7340567690681443964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357430"/>
            <a:ext cx="3071834" cy="1916056"/>
          </a:xfrm>
          <a:prstGeom prst="rect">
            <a:avLst/>
          </a:prstGeom>
          <a:noFill/>
        </p:spPr>
      </p:pic>
      <p:pic>
        <p:nvPicPr>
          <p:cNvPr id="31747" name="Picture 3" descr="H:\ГТО-для конкурса\ГТО-Можайск\13323802_621005754730892_4030545830835489868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500570"/>
            <a:ext cx="3169062" cy="2119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14290"/>
            <a:ext cx="6491302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тестирование </a:t>
            </a:r>
            <a:br>
              <a:rPr lang="ru-RU" sz="3100" b="1" dirty="0" smtClean="0"/>
            </a:br>
            <a:r>
              <a:rPr lang="ru-RU" sz="3100" b="1" dirty="0" smtClean="0"/>
              <a:t>выполнения нормативов </a:t>
            </a:r>
            <a:br>
              <a:rPr lang="ru-RU" sz="3100" b="1" dirty="0" smtClean="0"/>
            </a:br>
            <a:r>
              <a:rPr lang="ru-RU" sz="3100" b="1" dirty="0" smtClean="0"/>
              <a:t>«Готов к Труду и Обороне</a:t>
            </a:r>
            <a:r>
              <a:rPr lang="ru-RU" dirty="0" smtClean="0"/>
              <a:t>»  </a:t>
            </a:r>
            <a:r>
              <a:rPr lang="ru-RU" sz="2000" b="1" dirty="0" smtClean="0"/>
              <a:t>г.Раменское</a:t>
            </a:r>
            <a:endParaRPr lang="ru-RU" sz="2000" b="1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pic>
        <p:nvPicPr>
          <p:cNvPr id="30721" name="Picture 1" descr="H:\ГТО-Раменское 22.12.2016\DSC_0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3746838" cy="2500330"/>
          </a:xfrm>
          <a:prstGeom prst="rect">
            <a:avLst/>
          </a:prstGeom>
          <a:noFill/>
        </p:spPr>
      </p:pic>
      <p:pic>
        <p:nvPicPr>
          <p:cNvPr id="30722" name="Picture 2" descr="H:\ГТО-Раменское 22.12.2016\DSC_0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643446"/>
            <a:ext cx="2438400" cy="1627187"/>
          </a:xfrm>
          <a:prstGeom prst="rect">
            <a:avLst/>
          </a:prstGeom>
          <a:noFill/>
        </p:spPr>
      </p:pic>
      <p:pic>
        <p:nvPicPr>
          <p:cNvPr id="30723" name="Picture 3" descr="H:\ГТО-Раменское 22.12.2016\DSC_0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071678"/>
            <a:ext cx="2438400" cy="1627187"/>
          </a:xfrm>
          <a:prstGeom prst="rect">
            <a:avLst/>
          </a:prstGeom>
          <a:noFill/>
        </p:spPr>
      </p:pic>
      <p:pic>
        <p:nvPicPr>
          <p:cNvPr id="30725" name="Picture 5" descr="H:\ГТО-Раменское 22.12.2016\DSC_09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000504"/>
            <a:ext cx="1624013" cy="2438400"/>
          </a:xfrm>
          <a:prstGeom prst="rect">
            <a:avLst/>
          </a:prstGeom>
          <a:noFill/>
        </p:spPr>
      </p:pic>
      <p:pic>
        <p:nvPicPr>
          <p:cNvPr id="30726" name="Picture 6" descr="H:\ГТО-Раменское 22.12.2016\DSC_09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857364"/>
            <a:ext cx="1624013" cy="2438400"/>
          </a:xfrm>
          <a:prstGeom prst="rect">
            <a:avLst/>
          </a:prstGeom>
          <a:noFill/>
        </p:spPr>
      </p:pic>
      <p:pic>
        <p:nvPicPr>
          <p:cNvPr id="30727" name="Picture 7" descr="H:\ГТО-Раменское 22.12.2016\DSC_09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4643446"/>
            <a:ext cx="2438400" cy="163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57200"/>
            <a:ext cx="5643602" cy="1042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Нормативные документы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491566" cy="4079885"/>
          </a:xfrm>
        </p:spPr>
        <p:txBody>
          <a:bodyPr/>
          <a:lstStyle/>
          <a:p>
            <a:endParaRPr lang="ru-RU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Приказ о создании рабочей группы;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Программа поэтапного внедрения ВФСК «ГТО» в школе;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«Дорожная карта» по внедрению ВФСК «ГТО» в школе;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45" y="214290"/>
            <a:ext cx="2095515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6205550" cy="1214446"/>
          </a:xfrm>
        </p:spPr>
        <p:txBody>
          <a:bodyPr/>
          <a:lstStyle/>
          <a:p>
            <a:r>
              <a:rPr lang="ru-RU" b="1" dirty="0" smtClean="0"/>
              <a:t>ГТО- командный зачет</a:t>
            </a:r>
            <a:endParaRPr lang="ru-RU" b="1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pic>
        <p:nvPicPr>
          <p:cNvPr id="1026" name="Picture 2" descr="F:\ГТО-для конкурса\ГТО 10.10- командный зачет\DSC_1085 (14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357430"/>
            <a:ext cx="2786082" cy="1859201"/>
          </a:xfrm>
          <a:prstGeom prst="rect">
            <a:avLst/>
          </a:prstGeom>
          <a:noFill/>
        </p:spPr>
      </p:pic>
      <p:pic>
        <p:nvPicPr>
          <p:cNvPr id="1027" name="Picture 3" descr="F:\ГТО-для конкурса\ГТО-жуковский 27.10.2016\DSC_0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572008"/>
            <a:ext cx="2748168" cy="1833902"/>
          </a:xfrm>
          <a:prstGeom prst="rect">
            <a:avLst/>
          </a:prstGeom>
          <a:noFill/>
        </p:spPr>
      </p:pic>
      <p:pic>
        <p:nvPicPr>
          <p:cNvPr id="1029" name="Picture 5" descr="F:\ГТО-для конкурса\ГТО-жуковский 27.10.2016\DSC_01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572008"/>
            <a:ext cx="2783366" cy="1857388"/>
          </a:xfrm>
          <a:prstGeom prst="rect">
            <a:avLst/>
          </a:prstGeom>
          <a:noFill/>
        </p:spPr>
      </p:pic>
      <p:pic>
        <p:nvPicPr>
          <p:cNvPr id="1030" name="Picture 6" descr="F:\ГТО-для конкурса\ГТО 10.10- командный зачет\DSC_1005 (6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572008"/>
            <a:ext cx="2808784" cy="1881666"/>
          </a:xfrm>
          <a:prstGeom prst="rect">
            <a:avLst/>
          </a:prstGeom>
          <a:noFill/>
        </p:spPr>
      </p:pic>
      <p:pic>
        <p:nvPicPr>
          <p:cNvPr id="1032" name="Picture 8" descr="DSC_0259-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357430"/>
            <a:ext cx="2786082" cy="1863193"/>
          </a:xfrm>
          <a:prstGeom prst="rect">
            <a:avLst/>
          </a:prstGeom>
          <a:noFill/>
        </p:spPr>
      </p:pic>
      <p:pic>
        <p:nvPicPr>
          <p:cNvPr id="1034" name="Picture 10" descr="DSC_036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2357430"/>
            <a:ext cx="2857520" cy="1910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14290"/>
            <a:ext cx="6143668" cy="1214446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От значка «ГТО»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к спортивным победам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pic>
        <p:nvPicPr>
          <p:cNvPr id="47107" name="Picture 3" descr="H:\Мини-футбол в школу-2016-17\Мини-футбол Россия\DSC_0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3312162" cy="2214578"/>
          </a:xfrm>
          <a:prstGeom prst="rect">
            <a:avLst/>
          </a:prstGeom>
          <a:noFill/>
        </p:spPr>
      </p:pic>
      <p:pic>
        <p:nvPicPr>
          <p:cNvPr id="47109" name="Picture 5" descr="Shipovka_yunyh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357694"/>
            <a:ext cx="3071834" cy="2303877"/>
          </a:xfrm>
          <a:prstGeom prst="rect">
            <a:avLst/>
          </a:prstGeom>
          <a:noFill/>
        </p:spPr>
      </p:pic>
      <p:pic>
        <p:nvPicPr>
          <p:cNvPr id="47106" name="Picture 2" descr="H:\РАМЕНСКОЕ -ФИНАЛ -ВЕСЁЛЫЕ СТАРТЫ-8.04\Финал-Весёлые 2\DSC_03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71612"/>
            <a:ext cx="4317924" cy="2881426"/>
          </a:xfrm>
          <a:prstGeom prst="rect">
            <a:avLst/>
          </a:prstGeom>
          <a:noFill/>
        </p:spPr>
      </p:pic>
      <p:pic>
        <p:nvPicPr>
          <p:cNvPr id="47111" name="Picture 7" descr="IMG_30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572008"/>
            <a:ext cx="3071834" cy="2048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6276988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Летний оздоровительный лагерь дневного пребывания</a:t>
            </a:r>
            <a:endParaRPr lang="ru-RU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pic>
        <p:nvPicPr>
          <p:cNvPr id="6" name="Рисунок 5" descr="C:\Users\DS\Pictures\Picasa\Exports\Лагерь-фото\DSC_16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DS\Pictures\Picasa\Exports\Лагерь-фото\DSC_17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857760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DS\Pictures\Picasa\Exports\Лагерь-фото\DSC_18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714488"/>
            <a:ext cx="471490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DS\Pictures\Picasa\Exports\Лагерь-фото\DSC_18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857760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DS\Pictures\Picasa\Exports\Лагерь-фото\DSC_178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786322"/>
            <a:ext cx="2786082" cy="18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85728"/>
            <a:ext cx="6000792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Структура </a:t>
            </a:r>
            <a:br>
              <a:rPr lang="ru-RU" sz="2800" dirty="0" smtClean="0"/>
            </a:br>
            <a:r>
              <a:rPr lang="ru-RU" sz="2800" dirty="0" smtClean="0"/>
              <a:t>школьного спортивного клуба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«Звезда  Гжели»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2071678"/>
            <a:ext cx="8286808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Популяризация работы в области физической культуры и спорта</a:t>
            </a:r>
          </a:p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Спортивные секции</a:t>
            </a:r>
          </a:p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Спортивно-массовые мероприятия </a:t>
            </a:r>
          </a:p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Школьная спартакиада</a:t>
            </a:r>
          </a:p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школьных команд по различным видам спорта</a:t>
            </a:r>
          </a:p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летних оздоровительных лагерей</a:t>
            </a:r>
          </a:p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ВФСК «ГТО»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357686" y="4286256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1472" y="4857760"/>
            <a:ext cx="82868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здоровья, физического развития и совершенствование физической подготовленности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57686" y="5715016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6286544" cy="11429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Структура </a:t>
            </a:r>
            <a:br>
              <a:rPr lang="ru-RU" sz="2400" dirty="0" smtClean="0"/>
            </a:br>
            <a:r>
              <a:rPr lang="ru-RU" sz="2400" dirty="0" smtClean="0"/>
              <a:t>школьного спортивного клуба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«Звезда  Гжели»</a:t>
            </a:r>
            <a:endParaRPr lang="ru-RU" sz="2400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928802"/>
            <a:ext cx="8501122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Комплексная Спартакиада Комитета по Образованию Раменского муниципального района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Комплексная Спартакиада среди школьных клубов Московской области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«Весёлые старты» среди учащихся 5-6 классов на призы Губернатора Московской области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Всероссийские спортивные соревнования школьников «Президентские состязания»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Всероссийские спортивные игры школьников «Президентские спортивные игры»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Общероссийский проект «Мини-футбол в школу»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Всероссийские соревнования по легкоатлетическому ;4х-борью «Шиповка юных»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572000" y="5643578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71538" y="6072206"/>
            <a:ext cx="735811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Всероссийские соревнования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500562" y="1428736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00042"/>
            <a:ext cx="6134112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Система физкультурно-оздоровительной работы школы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357430"/>
            <a:ext cx="8277252" cy="372269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3х часовые уроки физической культуры 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спортивных секций по 13 видам спорта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83% учащихся школы занимаются в спортивных секциях и группах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физкультурно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–оздоровительной направленности</a:t>
            </a:r>
          </a:p>
          <a:p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6276988" cy="12858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ВСЕРОССИЙСКОЕ СОЦИОЛОГИЧЕСКОЕ ИССЛЕДОВАНИЕ ВОВЛЕЧЕННОСТИ ОБУЧАЮЩИХСЯ 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ЗАНЯТИЯ ПО ПРЕДМЕТУ (ДИСЦИПЛИНЕ) «ФИЗИЧЕСКАЯ КУЛЬТУРА»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285720" y="1928802"/>
          <a:ext cx="8429684" cy="4711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0824"/>
                <a:gridCol w="1518860"/>
              </a:tblGrid>
              <a:tr h="78581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Знаете ли Вы, как проходят уроки физкультуры у Вашего ребенка?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1. Да, мой ребенок сам мне об этом рассказывает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62%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2. Да, я спрашиваю об этом моего ребенка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46%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4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3. Да, мне рассказывают об этом на родительских собраниях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6. Да, информация об этом есть на сайте школы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38%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7. Не знаю, но хотел бы узнать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3.65%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  <a:cs typeface="Times New Roman"/>
                        </a:rPr>
                        <a:t>4. Да, я специально узнаю об этом у учителя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8. Не знаю, и мне это не интересно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0.9%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4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5. Да, я обсуждаю это с родителями одноклассников моего ребенка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0. 6%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85729"/>
          <a:ext cx="8501122" cy="295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629401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Хотели бы Вы, чтобы Ваш ребенок ходил на уроки физкультуры, если бы это было необязательно?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1. Да, всегда</a:t>
                      </a:r>
                      <a:endParaRPr lang="ru-RU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85%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2. Только когда нет более важных занятий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3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3. Нет, я не вижу смысла в этих уроках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357158" y="3571876"/>
          <a:ext cx="8501122" cy="2899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1006084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Считаете ли Вы, что физкультура и спорт необходимы Вашему ребенку?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946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1. 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98.5%</a:t>
                      </a:r>
                      <a:endParaRPr lang="ru-RU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6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2. 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1.5%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888" y="214290"/>
            <a:ext cx="5705516" cy="1285884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Наши Результаты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9" y="2285992"/>
          <a:ext cx="7643866" cy="207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649"/>
                <a:gridCol w="1741273"/>
                <a:gridCol w="1151012"/>
                <a:gridCol w="1213600"/>
                <a:gridCol w="1171332"/>
              </a:tblGrid>
              <a:tr h="8495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Кол-во выпускников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11082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2015-2016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28%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78%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11%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11%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11082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2016-2017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61%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84%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16%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156" name="Picture 4" descr="серебряный значок г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85992"/>
            <a:ext cx="785818" cy="785819"/>
          </a:xfrm>
          <a:prstGeom prst="rect">
            <a:avLst/>
          </a:prstGeom>
          <a:noFill/>
        </p:spPr>
      </p:pic>
      <p:pic>
        <p:nvPicPr>
          <p:cNvPr id="49160" name="Picture 8" descr="бронзовый значок г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285992"/>
            <a:ext cx="816774" cy="790426"/>
          </a:xfrm>
          <a:prstGeom prst="rect">
            <a:avLst/>
          </a:prstGeom>
          <a:noFill/>
        </p:spPr>
      </p:pic>
      <p:pic>
        <p:nvPicPr>
          <p:cNvPr id="49162" name="Picture 10" descr="золотой значок г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85992"/>
            <a:ext cx="785817" cy="785818"/>
          </a:xfrm>
          <a:prstGeom prst="rect">
            <a:avLst/>
          </a:prstGeom>
          <a:noFill/>
        </p:spPr>
      </p:pic>
      <p:pic>
        <p:nvPicPr>
          <p:cNvPr id="49164" name="Picture 12" descr="GTO-1_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1988" y="4572009"/>
            <a:ext cx="2889627" cy="1928826"/>
          </a:xfrm>
          <a:prstGeom prst="rect">
            <a:avLst/>
          </a:prstGeom>
          <a:noFill/>
        </p:spPr>
      </p:pic>
      <p:pic>
        <p:nvPicPr>
          <p:cNvPr id="49165" name="Picture 13" descr="H:\ГТО-для конкурса\ГТО-Раменское\DSC_0931-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572008"/>
            <a:ext cx="2854803" cy="1905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000372"/>
            <a:ext cx="8143932" cy="30797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002060"/>
                </a:solidFill>
                <a:latin typeface="Comic Sans MS" pitchFamily="66" charset="0"/>
              </a:rPr>
              <a:t>Спасибо 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rgbClr val="002060"/>
                </a:solidFill>
                <a:latin typeface="Comic Sans MS" pitchFamily="66" charset="0"/>
              </a:rPr>
              <a:t>за внимание!</a:t>
            </a:r>
            <a:endParaRPr lang="ru-RU" sz="54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14290"/>
            <a:ext cx="6491302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Материально-технические условия школы</a:t>
            </a:r>
            <a:endParaRPr lang="ru-RU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143140" cy="160735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ои рисунки\Picasa\Exports\стадион\стадион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428736"/>
            <a:ext cx="5072098" cy="339196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Picasa\Exports\стадион\стадион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929198"/>
            <a:ext cx="2461534" cy="1643074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рисунки\Picasa\Exports\стадион1\стадион1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071678"/>
            <a:ext cx="3309934" cy="2209381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Мои документы\Мои рисунки\Picasa\Exports\стадион\стадион 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373154"/>
            <a:ext cx="3357586" cy="2245386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Мои документы\Мои рисунки\Picasa\Exports\стадион\стадион 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953308"/>
            <a:ext cx="2420880" cy="1618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6276988" cy="135732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Профессиональная подготовка учителей Физической культуры школы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77318" cy="5000636"/>
          </a:xfrm>
        </p:spPr>
        <p:txBody>
          <a:bodyPr>
            <a:normAutofit fontScale="55000" lnSpcReduction="20000"/>
          </a:bodyPr>
          <a:lstStyle/>
          <a:p>
            <a:pPr lvl="0">
              <a:buClr>
                <a:srgbClr val="FF0000"/>
              </a:buClr>
            </a:pPr>
            <a:r>
              <a:rPr lang="ru-RU" dirty="0" smtClean="0"/>
              <a:t>Участие учителей  физической культуры в </a:t>
            </a:r>
            <a:r>
              <a:rPr lang="ru-RU" dirty="0" err="1" smtClean="0"/>
              <a:t>вебинарах</a:t>
            </a:r>
            <a:r>
              <a:rPr lang="ru-RU" dirty="0" smtClean="0"/>
              <a:t>  «Готовим  Ребенка к сдачам норм ГТО»</a:t>
            </a:r>
          </a:p>
          <a:p>
            <a:pPr lvl="0">
              <a:buClr>
                <a:srgbClr val="FF0000"/>
              </a:buClr>
              <a:buNone/>
            </a:pPr>
            <a:endParaRPr lang="ru-RU" dirty="0" smtClean="0"/>
          </a:p>
          <a:p>
            <a:pPr lvl="0">
              <a:buClr>
                <a:srgbClr val="FF0000"/>
              </a:buClr>
            </a:pPr>
            <a:r>
              <a:rPr lang="ru-RU" dirty="0" smtClean="0"/>
              <a:t>Выступление  на региональном форуме, учителей физической культуры  Московской области «Лидер» по теме: «О развитии  основных  физических качеств  школьников для успешной сдачи норм ГТО»</a:t>
            </a:r>
          </a:p>
          <a:p>
            <a:pPr lvl="0">
              <a:buClr>
                <a:srgbClr val="FF0000"/>
              </a:buClr>
              <a:buNone/>
            </a:pPr>
            <a:endParaRPr lang="ru-RU" dirty="0" smtClean="0"/>
          </a:p>
          <a:p>
            <a:pPr lvl="0">
              <a:buClr>
                <a:srgbClr val="FF0000"/>
              </a:buClr>
            </a:pPr>
            <a:r>
              <a:rPr lang="ru-RU" dirty="0" smtClean="0"/>
              <a:t>Обсуждение вопроса по введению ВФСК «ГТО»  на районном методическом объединении  учителей физической культуры Раменского муниципального района</a:t>
            </a:r>
          </a:p>
          <a:p>
            <a:pPr>
              <a:buClr>
                <a:srgbClr val="FF0000"/>
              </a:buClr>
            </a:pPr>
            <a:endParaRPr lang="ru-RU" dirty="0" smtClean="0"/>
          </a:p>
          <a:p>
            <a:pPr lvl="0">
              <a:buClr>
                <a:srgbClr val="FF0000"/>
              </a:buClr>
            </a:pPr>
            <a:r>
              <a:rPr lang="ru-RU" dirty="0" smtClean="0"/>
              <a:t>Учителя физической культуры школы прошли аттестацию и входят в состав муниципальной комиссии по приемке нормативов ВФСК «ГТО»</a:t>
            </a:r>
          </a:p>
          <a:p>
            <a:pPr lvl="0">
              <a:buClr>
                <a:srgbClr val="FF0000"/>
              </a:buClr>
              <a:buNone/>
            </a:pPr>
            <a:endParaRPr lang="ru-RU" dirty="0" smtClean="0"/>
          </a:p>
          <a:p>
            <a:pPr>
              <a:buClr>
                <a:srgbClr val="FF0000"/>
              </a:buClr>
            </a:pPr>
            <a:r>
              <a:rPr lang="ru-RU" dirty="0" smtClean="0"/>
              <a:t>Выступление на педагогическом совете школы по теме: «Актуальные проблемы по  внедрению ВФСК  в МОУ Ново-Харитоновской СОШ №10 с УИОП»</a:t>
            </a:r>
          </a:p>
          <a:p>
            <a:pPr>
              <a:buClr>
                <a:srgbClr val="FF0000"/>
              </a:buClr>
            </a:pPr>
            <a:r>
              <a:rPr lang="ru-RU" dirty="0" smtClean="0"/>
              <a:t>Рассмотрение вопроса о внедрении ВФСК «ГТО» на заседаниях школьной кафедры «Здоровье и Спорт»</a:t>
            </a:r>
          </a:p>
          <a:p>
            <a:pPr>
              <a:buClr>
                <a:srgbClr val="FF0000"/>
              </a:buClr>
              <a:buNone/>
            </a:pPr>
            <a:endParaRPr lang="ru-RU" dirty="0" smtClean="0"/>
          </a:p>
          <a:p>
            <a:pPr>
              <a:buClr>
                <a:srgbClr val="FF0000"/>
              </a:buClr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214578" cy="1660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57166"/>
            <a:ext cx="6572264" cy="18573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Мониторинг </a:t>
            </a:r>
            <a:br>
              <a:rPr lang="ru-RU" sz="2800" b="1" dirty="0" smtClean="0"/>
            </a:br>
            <a:r>
              <a:rPr lang="ru-RU" sz="2800" b="1" dirty="0" smtClean="0"/>
              <a:t>физического развития  учащихся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err="1" smtClean="0"/>
              <a:t>Моу</a:t>
            </a:r>
            <a:r>
              <a:rPr lang="ru-RU" sz="2200" dirty="0" smtClean="0"/>
              <a:t> Ново-Харитоновской СОШ №10 с УИОП</a:t>
            </a:r>
            <a:endParaRPr lang="ru-RU" sz="2200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1538" y="2357431"/>
          <a:ext cx="7500990" cy="2843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95"/>
                <a:gridCol w="3750495"/>
              </a:tblGrid>
              <a:tr h="557436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2016-17 учебный год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14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Высокий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3%</a:t>
                      </a:r>
                      <a:endParaRPr lang="ru-RU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14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Выше среднего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12%</a:t>
                      </a:r>
                      <a:endParaRPr lang="ru-RU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1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79%</a:t>
                      </a:r>
                      <a:endParaRPr lang="ru-RU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14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Ниже среднего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6%</a:t>
                      </a:r>
                      <a:endParaRPr lang="ru-RU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14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Низкий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0%</a:t>
                      </a:r>
                      <a:endParaRPr lang="ru-RU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7290" y="5429264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Гармоничное развитие - 87%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</a:t>
            </a: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веса - 2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Избыток веса – 11%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500042"/>
            <a:ext cx="6205550" cy="11430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Доля  обучающихся школы</a:t>
            </a:r>
            <a:br>
              <a:rPr lang="ru-RU" sz="2800" b="1" dirty="0" smtClean="0"/>
            </a:br>
            <a:r>
              <a:rPr lang="ru-RU" sz="2800" b="1" dirty="0" smtClean="0"/>
              <a:t>1 и 2 групп здоровья </a:t>
            </a:r>
            <a:endParaRPr lang="ru-RU" sz="2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88" y="2357438"/>
          <a:ext cx="863441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603"/>
                <a:gridCol w="2158603"/>
                <a:gridCol w="2158603"/>
                <a:gridCol w="21586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2016-17 </a:t>
                      </a:r>
                    </a:p>
                    <a:p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МОУ</a:t>
                      </a:r>
                      <a:r>
                        <a:rPr lang="ru-RU" baseline="0" dirty="0" smtClean="0"/>
                        <a:t> Ново-Харитоновская СОШ №10 и УИОП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Раменский </a:t>
                      </a:r>
                      <a:r>
                        <a:rPr lang="ru-RU" baseline="0" dirty="0" smtClean="0"/>
                        <a:t> муниципальный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Московская область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Начальное</a:t>
                      </a:r>
                      <a:r>
                        <a:rPr lang="ru-RU" baseline="0" dirty="0" smtClean="0"/>
                        <a:t>  обучение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97.29%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91.58%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88.35%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Основной уровень обучения</a:t>
                      </a:r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98.56%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87.34%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84.90%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Старший уровень обучения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93.24%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77.33%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82.19%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428604"/>
            <a:ext cx="6348426" cy="15001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Распределение обучающихся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 группам здоровья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err="1" smtClean="0"/>
              <a:t>Моу</a:t>
            </a:r>
            <a:r>
              <a:rPr lang="ru-RU" sz="2000" dirty="0" smtClean="0"/>
              <a:t> Ново-Харитоновской СОШ №10 с УИОП</a:t>
            </a:r>
            <a:endParaRPr lang="ru-RU" sz="2000" dirty="0"/>
          </a:p>
        </p:txBody>
      </p:sp>
      <p:pic>
        <p:nvPicPr>
          <p:cNvPr id="5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0" y="2071678"/>
          <a:ext cx="9144000" cy="478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282" y="221455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2016-17 учебный год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14290"/>
            <a:ext cx="6000792" cy="17859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Мониторинг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физической  подготовленности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учащихся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err="1" smtClean="0"/>
              <a:t>Моу</a:t>
            </a:r>
            <a:r>
              <a:rPr lang="ru-RU" sz="2000" dirty="0" smtClean="0"/>
              <a:t> Ново-Харитоновской СОШ №10 с УИОП</a:t>
            </a:r>
            <a:endParaRPr lang="ru-RU" sz="2000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  <p:graphicFrame>
        <p:nvGraphicFramePr>
          <p:cNvPr id="5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4800" y="2214554"/>
          <a:ext cx="848204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428604"/>
            <a:ext cx="6072230" cy="15001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Информационно-пропагандистские  материалы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563004" cy="3722695"/>
          </a:xfrm>
        </p:spPr>
        <p:txBody>
          <a:bodyPr/>
          <a:lstStyle/>
          <a:p>
            <a:pPr lvl="0">
              <a:buClr>
                <a:srgbClr val="FF0000"/>
              </a:buClr>
            </a:pPr>
            <a:r>
              <a:rPr lang="ru-RU" dirty="0" smtClean="0"/>
              <a:t>Оформлен информационный стенд;</a:t>
            </a:r>
          </a:p>
          <a:p>
            <a:pPr lvl="0">
              <a:buClr>
                <a:srgbClr val="FF0000"/>
              </a:buClr>
            </a:pPr>
            <a:r>
              <a:rPr lang="ru-RU" dirty="0" smtClean="0"/>
              <a:t>Создан  раздел « ГТО» на школьном сайте;</a:t>
            </a:r>
          </a:p>
          <a:p>
            <a:pPr lvl="0">
              <a:buClr>
                <a:srgbClr val="FF0000"/>
              </a:buClr>
            </a:pPr>
            <a:r>
              <a:rPr lang="ru-RU" dirty="0" smtClean="0"/>
              <a:t>Сообщения на радиолинейки школы;</a:t>
            </a:r>
          </a:p>
          <a:p>
            <a:pPr lvl="0">
              <a:buClr>
                <a:srgbClr val="FF0000"/>
              </a:buClr>
            </a:pPr>
            <a:r>
              <a:rPr lang="ru-RU" dirty="0" smtClean="0"/>
              <a:t>Заметки в газете «Школьный вестник».</a:t>
            </a:r>
          </a:p>
          <a:p>
            <a:pPr>
              <a:buClr>
                <a:srgbClr val="FF0000"/>
              </a:buClr>
            </a:pPr>
            <a:endParaRPr lang="ru-RU" dirty="0"/>
          </a:p>
        </p:txBody>
      </p:sp>
      <p:pic>
        <p:nvPicPr>
          <p:cNvPr id="4" name="Picture 2" descr="http://www.momurmashi.ru/file/img/2017/01/%D0%93%D0%A2%D0%9E_%D1%84%D0%BE%D1%82%D0%B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2214578" cy="1660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683</TotalTime>
  <Words>726</Words>
  <Application>Microsoft Office PowerPoint</Application>
  <PresentationFormat>Экран (4:3)</PresentationFormat>
  <Paragraphs>151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                Формы  внедрения Всероссийского Физкультурно-Спортивного Комплекса  «Готов к Труду и Обороне»  в деятельность школьных  спортивных клубов </vt:lpstr>
      <vt:lpstr>Нормативные документы школы</vt:lpstr>
      <vt:lpstr>Материально-технические условия школы</vt:lpstr>
      <vt:lpstr>Профессиональная подготовка учителей Физической культуры школы</vt:lpstr>
      <vt:lpstr>Мониторинг  физического развития  учащихся  Моу Ново-Харитоновской СОШ №10 с УИОП</vt:lpstr>
      <vt:lpstr>Доля  обучающихся школы 1 и 2 групп здоровья </vt:lpstr>
      <vt:lpstr>Распределение обучающихся  по группам здоровья Моу Ново-Харитоновской СОШ №10 с УИОП</vt:lpstr>
      <vt:lpstr>Мониторинг  физической  подготовленности  учащихся  Моу Ново-Харитоновской СОШ №10 с УИОП</vt:lpstr>
      <vt:lpstr>Информационно-пропагандистские  материалы</vt:lpstr>
      <vt:lpstr>Внеклассные мероприятия</vt:lpstr>
      <vt:lpstr>Спортивные праздники Дни здоровья</vt:lpstr>
      <vt:lpstr>Школьная   Спартакиада </vt:lpstr>
      <vt:lpstr>Встречи с Олимпийскими чемпионами</vt:lpstr>
      <vt:lpstr>Единый день ГТО в школе»</vt:lpstr>
      <vt:lpstr>Фестиваль  «Единый день  ГТО» в Московской области</vt:lpstr>
      <vt:lpstr>«Фестиваль  ВФСК  «Готов к труду и обороне»,   г.Руза, Московская область</vt:lpstr>
      <vt:lpstr>Зимний Фестиваль  ВФСК  «Готов к труду и обороне»  г.Истра, Московская область</vt:lpstr>
      <vt:lpstr>Фестиваль  ВФСК  «Готов к труду и обороне»  г. Можайск,  Московская область</vt:lpstr>
      <vt:lpstr>тестирование  выполнения нормативов  «Готов к Труду и Обороне»  г.Раменское</vt:lpstr>
      <vt:lpstr>ГТО- командный зачет</vt:lpstr>
      <vt:lpstr>От значка «ГТО»  к спортивным победам</vt:lpstr>
      <vt:lpstr>Летний оздоровительный лагерь дневного пребывания</vt:lpstr>
      <vt:lpstr>Структура  школьного спортивного клуба «Звезда  Гжели»</vt:lpstr>
      <vt:lpstr>Структура  школьного спортивного клуба  «Звезда  Гжели»</vt:lpstr>
      <vt:lpstr>Система физкультурно-оздоровительной работы школы</vt:lpstr>
      <vt:lpstr>ВСЕРОССИЙСКОЕ СОЦИОЛОГИЧЕСКОЕ ИССЛЕДОВАНИЕ ВОВЛЕЧЕННОСТИ ОБУЧАЮЩИХСЯ  В ЗАНЯТИЯ ПО ПРЕДМЕТУ (ДИСЦИПЛИНЕ) «ФИЗИЧЕСКАЯ КУЛЬТУРА»</vt:lpstr>
      <vt:lpstr>Слайд 27</vt:lpstr>
      <vt:lpstr>Наши Результаты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 внедрения Всероссийского Физкультурно-Спортивного Комплекса  «Готов к Труду и Обороне» в деятельность школьных спортивных клубов </dc:title>
  <dc:creator>Admin</dc:creator>
  <cp:lastModifiedBy>Admin</cp:lastModifiedBy>
  <cp:revision>84</cp:revision>
  <dcterms:created xsi:type="dcterms:W3CDTF">2017-04-10T16:40:52Z</dcterms:created>
  <dcterms:modified xsi:type="dcterms:W3CDTF">2017-04-12T20:01:54Z</dcterms:modified>
</cp:coreProperties>
</file>