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2" r:id="rId6"/>
    <p:sldId id="265" r:id="rId7"/>
    <p:sldId id="267" r:id="rId8"/>
    <p:sldId id="263" r:id="rId9"/>
    <p:sldId id="271" r:id="rId10"/>
    <p:sldId id="268" r:id="rId11"/>
    <p:sldId id="269" r:id="rId12"/>
    <p:sldId id="272" r:id="rId13"/>
    <p:sldId id="273" r:id="rId14"/>
    <p:sldId id="274" r:id="rId15"/>
    <p:sldId id="275" r:id="rId16"/>
    <p:sldId id="276" r:id="rId17"/>
    <p:sldId id="277" r:id="rId18"/>
    <p:sldId id="270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0000"/>
    <a:srgbClr val="D00000"/>
    <a:srgbClr val="339933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504BF63-D3A7-477C-8326-89F06D79C168}" type="datetimeFigureOut">
              <a:rPr lang="ru-RU" smtClean="0"/>
              <a:pPr/>
              <a:t>28.09.2021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693F14-3AD9-4508-BE3B-BF18F546D2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Татьяна документы\ДДТ\Оформление, рисунки\Анонсы\РШШ 3 -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414338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Расширение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образовательных возможностей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 рамках реализации программы  «Шахматы»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3286116" y="5786454"/>
            <a:ext cx="56436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Пилипенко Татьяна Александровна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педагог дополнительного образования</a:t>
            </a:r>
          </a:p>
          <a:p>
            <a:pPr algn="r"/>
            <a:r>
              <a:rPr lang="ru-RU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МБУДО «ДДТ» г.Вельск</a:t>
            </a:r>
          </a:p>
        </p:txBody>
      </p:sp>
      <p:sp>
        <p:nvSpPr>
          <p:cNvPr id="11" name="TextBox 10"/>
          <p:cNvSpPr txBox="1"/>
          <p:nvPr/>
        </p:nvSpPr>
        <p:spPr>
          <a:xfrm rot="18824462">
            <a:off x="7617208" y="177079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28.09.2021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0"/>
            <a:ext cx="9144000" cy="571480"/>
          </a:xfrm>
          <a:prstGeom prst="rect">
            <a:avLst/>
          </a:prstGeom>
          <a:solidFill>
            <a:srgbClr val="EA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 rot="18818470">
            <a:off x="6937694" y="1279056"/>
            <a:ext cx="2061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Методический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десант</a:t>
            </a:r>
            <a:endParaRPr lang="ru-RU" sz="2000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</a:rPr>
              <a:t>"Дистанционные образовательные технологии как ресурс выравнивания доступности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</a:rPr>
              <a:t>дополнительного образования физкультурно-спортивной направленности" </a:t>
            </a:r>
          </a:p>
        </p:txBody>
      </p:sp>
      <p:pic>
        <p:nvPicPr>
          <p:cNvPr id="19459" name="Picture 3" descr="C:\Users\Таня\Desktop\GJYJ99ubRgY.jpg"/>
          <p:cNvPicPr>
            <a:picLocks noChangeAspect="1" noChangeArrowheads="1"/>
          </p:cNvPicPr>
          <p:nvPr/>
        </p:nvPicPr>
        <p:blipFill>
          <a:blip r:embed="rId3"/>
          <a:srcRect l="2417" t="1835" r="4682" b="4128"/>
          <a:stretch>
            <a:fillRect/>
          </a:stretch>
        </p:blipFill>
        <p:spPr bwMode="auto">
          <a:xfrm>
            <a:off x="5500694" y="642918"/>
            <a:ext cx="1500198" cy="1500198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D:\Татьяна документы\ДДТ\Ресурс Шахматная планета\Урок-инструкция\Инструкция ШП-уроки\У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510783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2" name="Picture 2" descr="D:\Татьяна документы\ДДТ\Ресурс Шахматная планета\Урок-инструкция\Инструкция ШП-уроки\У-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44"/>
            <a:ext cx="5726246" cy="4000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 descr="D:\Татьяна документы\ДДТ\Ресурс Шахматная планета\Урок-инструкция\Инструкция ШП-уроки\У-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42852"/>
            <a:ext cx="3000396" cy="22831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4" name="Picture 4" descr="D:\Татьяна документы\ДДТ\Ресурс Шахматная планета\Урок-инструкция\Инструкция ШП-уроки\У-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857628"/>
            <a:ext cx="2781064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D:\Татьяна документы\ДДТ\ТУРНИРЫ\Онлайн-турниры\Онлайн-турнир Chessking\Инструкция-Турниры на Chessking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5390067" cy="3608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8" name="Picture 2" descr="D:\Татьяна документы\ДДТ\ТУРНИРЫ\Онлайн-турниры\Онлайн-турнир Chessking\Инструкция-Турниры на Chessking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857496"/>
            <a:ext cx="5572164" cy="380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19" name="Picture 3" descr="D:\Татьяна документы\ДДТ\ТУРНИРЫ\Онлайн-турниры\Онлайн-турнир Chessking\Инструкция-Турниры на Chessking\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4286256"/>
            <a:ext cx="2856052" cy="18573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0" name="Picture 4" descr="D:\Татьяна документы\ДДТ\ТУРНИРЫ\Онлайн-турниры\Онлайн-турнир Chessking\Инструкция-Турниры на Chessking\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85728"/>
            <a:ext cx="3000396" cy="2182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214554"/>
            <a:ext cx="73581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Анализ результатов</a:t>
            </a:r>
          </a:p>
          <a:p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 анкет, характеризующих отношение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 детей и родителей к процессу обучения</a:t>
            </a:r>
          </a:p>
          <a:p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- тестов по изученным темам программы</a:t>
            </a:r>
          </a:p>
          <a:p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- выполнения практических заданий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285860"/>
            <a:ext cx="4714876" cy="571504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Диагностический блок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571745"/>
            <a:ext cx="314327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Виды демонстрации:</a:t>
            </a:r>
          </a:p>
          <a:p>
            <a:endParaRPr lang="ru-RU" sz="2400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 фотографии, текстовые файлы, содержащие информацию 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о выполненных заданиях</a:t>
            </a:r>
          </a:p>
          <a:p>
            <a:endParaRPr lang="ru-RU" sz="28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285860"/>
            <a:ext cx="8072462" cy="1071570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>
                <a:latin typeface="Calibri" pitchFamily="34" charset="0"/>
                <a:cs typeface="Calibri" pitchFamily="34" charset="0"/>
              </a:rPr>
              <a:t>Демонстрация обучающимися освоенных знаний, сформированных компетентностей</a:t>
            </a:r>
          </a:p>
        </p:txBody>
      </p:sp>
      <p:pic>
        <p:nvPicPr>
          <p:cNvPr id="27651" name="Picture 3" descr="C:\Users\Таня\Desktop\010.jpg"/>
          <p:cNvPicPr>
            <a:picLocks noChangeAspect="1" noChangeArrowheads="1"/>
          </p:cNvPicPr>
          <p:nvPr/>
        </p:nvPicPr>
        <p:blipFill>
          <a:blip r:embed="rId2"/>
          <a:srcRect l="2778" r="15277"/>
          <a:stretch>
            <a:fillRect/>
          </a:stretch>
        </p:blipFill>
        <p:spPr bwMode="auto">
          <a:xfrm>
            <a:off x="3357554" y="2500306"/>
            <a:ext cx="4572032" cy="42258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428869"/>
            <a:ext cx="807249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Виды демонстрации: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 данные обучающих шахматных порталов, позволяющих видеть статистику выполнения практических заданий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285860"/>
            <a:ext cx="8072462" cy="1071570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>
                <a:latin typeface="Calibri" pitchFamily="34" charset="0"/>
                <a:cs typeface="Calibri" pitchFamily="34" charset="0"/>
              </a:rPr>
              <a:t>Демонстрация обучающимися освоенных знаний, сформированных компетентностей</a:t>
            </a:r>
          </a:p>
        </p:txBody>
      </p:sp>
      <p:pic>
        <p:nvPicPr>
          <p:cNvPr id="29698" name="Picture 2" descr="https://sun9-60.userapi.com/impg/2Ly6banQpzLiyLMyEcWx1hFpOp54skE8dEzCgQ/BAZQI2ZOz-8.jpg?size=971x821&amp;quality=96&amp;sign=01df8d013be5acf7dd893b25a48be9d5&amp;type=album"/>
          <p:cNvPicPr>
            <a:picLocks noChangeAspect="1" noChangeArrowheads="1"/>
          </p:cNvPicPr>
          <p:nvPr/>
        </p:nvPicPr>
        <p:blipFill>
          <a:blip r:embed="rId2" cstate="print"/>
          <a:srcRect r="22078" b="2990"/>
          <a:stretch>
            <a:fillRect/>
          </a:stretch>
        </p:blipFill>
        <p:spPr bwMode="auto">
          <a:xfrm>
            <a:off x="428596" y="3643314"/>
            <a:ext cx="2857520" cy="300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s://sun9-59.userapi.com/impg/WjwXIsi4UbXgb1Hz0Z-WYMr8LDpGs0ZF-FgipQ/vqRzbIXwYKI.jpg?size=969x885&amp;quality=96&amp;sign=c49821c79601b00fd7e0585e50c2457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1" y="3643314"/>
            <a:ext cx="3292929" cy="3007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428868"/>
            <a:ext cx="564360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Виды демонстрации: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 данные игровых шахматных порталов, позволяющих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анализировать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шахматные партии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обучающихся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 и составлять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рекомендации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по совершенствованию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навыков игры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285860"/>
            <a:ext cx="8072462" cy="1071570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dirty="0">
                <a:latin typeface="Calibri" pitchFamily="34" charset="0"/>
                <a:cs typeface="Calibri" pitchFamily="34" charset="0"/>
              </a:rPr>
              <a:t>Демонстрация обучающимися освоенных знаний, сформированных компетентностей</a:t>
            </a:r>
          </a:p>
        </p:txBody>
      </p:sp>
      <p:pic>
        <p:nvPicPr>
          <p:cNvPr id="6" name="Picture 2" descr="C:\Users\Таня\Desktop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86124"/>
            <a:ext cx="5420648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ТРЕБОВАНИЯ К ПОДГОТОВКЕ ПЕДАГОГА</a:t>
            </a:r>
          </a:p>
          <a:p>
            <a:pPr algn="ctr"/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ПРИ РЕАЛИЗАЦИИ  ДОП «ШАХМАТЫ»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214422"/>
            <a:ext cx="814393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Педагог несет ответственность за качество обучения,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поэтому ему необходимо владеть умениями и навыками работы с программным обеспечением, сервисами сети Интернет, а так же методами и приемами дистанционного обучения. </a:t>
            </a:r>
          </a:p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 </a:t>
            </a:r>
          </a:p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Для проведения педагогом дистанционного занятия необходимо:</a:t>
            </a:r>
          </a:p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-   разработать конспект занятия и подготовить демонстрационный материал;</a:t>
            </a:r>
          </a:p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- подготовить общие (индивидуальные) методические рекомендации для детей и родителей;</a:t>
            </a:r>
          </a:p>
          <a:p>
            <a:r>
              <a:rPr lang="ru-RU" sz="2200" dirty="0">
                <a:latin typeface="Calibri" pitchFamily="34" charset="0"/>
                <a:cs typeface="Calibri" pitchFamily="34" charset="0"/>
              </a:rPr>
              <a:t>- организовать щадящий режим обучения, нормируя количество времени, проводимого за компьютером.</a:t>
            </a:r>
          </a:p>
          <a:p>
            <a:r>
              <a:rPr lang="ru-RU" i="1" dirty="0">
                <a:latin typeface="Calibri" pitchFamily="34" charset="0"/>
                <a:cs typeface="Calibri" pitchFamily="34" charset="0"/>
              </a:rPr>
              <a:t> </a:t>
            </a:r>
            <a:endParaRPr lang="ru-RU" dirty="0"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ТРЕБОВАНИЯ К ПОДГОТОВКЕ ПЕДАГОГА</a:t>
            </a:r>
          </a:p>
          <a:p>
            <a:pPr algn="ctr"/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ПРИ РЕАЛИЗАЦИИ  ДОП «ШАХМАТЫ»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844" y="1142984"/>
            <a:ext cx="564360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>
                <a:latin typeface="Calibri" pitchFamily="34" charset="0"/>
                <a:cs typeface="Calibri" pitchFamily="34" charset="0"/>
              </a:rPr>
              <a:t> 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Для  проведения учебных занятий 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на закрытом электронном шахматном ресурсе для дистанционного обучения  «Шахматная планета», педагогу необходимо зарегистрировать  свою образовательную организацию, себя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и обучающихся.</a:t>
            </a:r>
          </a:p>
          <a:p>
            <a:endParaRPr lang="ru-RU" sz="24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Для проведения тренировочных партий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и организации турниров педагогу необходимо зарегистрироваться на игровой 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интернет-платформе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Chessking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32771" name="Picture 3" descr="D:\Татьяна документы\ДДТ\ТУРНИРЫ\Онлайн-турниры\Онлайн-турнир Chessking\Создание команды на СК\Регистрация на сайте\1.jpg"/>
          <p:cNvPicPr>
            <a:picLocks noChangeAspect="1" noChangeArrowheads="1"/>
          </p:cNvPicPr>
          <p:nvPr/>
        </p:nvPicPr>
        <p:blipFill>
          <a:blip r:embed="rId2" cstate="print"/>
          <a:srcRect r="16585"/>
          <a:stretch>
            <a:fillRect/>
          </a:stretch>
        </p:blipFill>
        <p:spPr bwMode="auto">
          <a:xfrm>
            <a:off x="5857884" y="4214818"/>
            <a:ext cx="2857520" cy="2462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772" name="Picture 4" descr="C:\Users\Таня\Desktop\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285860"/>
            <a:ext cx="3132418" cy="1859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142852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ОСОБЕННОСТИ ОРГАНИЗАЦИИ ОБРАЗОВАТЕЛЬНОГО ПРОЦЕССА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500174"/>
            <a:ext cx="81439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Дистанционное обучение позволяет родителям дошкольников и младших школьников самостоятельно устанавливать оптимальный режим занятий, с учетом особенностей ребенка. </a:t>
            </a:r>
          </a:p>
          <a:p>
            <a:endParaRPr lang="ru-RU" sz="14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Родители определяют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- в какое время ребенку удобнее заниматься, 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- какой промежуток дня наиболее продуктивен для занятий, 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- сколько времени ребенок может выполнять задания по изученной теме.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D:\Татьяна документы\ДДТ\Оформление, рисунки\Анонсы\РШШ 4 - 1.jpg"/>
          <p:cNvPicPr>
            <a:picLocks noChangeAspect="1" noChangeArrowheads="1"/>
          </p:cNvPicPr>
          <p:nvPr/>
        </p:nvPicPr>
        <p:blipFill>
          <a:blip r:embed="rId2"/>
          <a:srcRect r="729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85918" y="2428868"/>
            <a:ext cx="71438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Использование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дистанционных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образовательных технологий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позволяет расширить возможности </a:t>
            </a:r>
          </a:p>
          <a:p>
            <a:pPr algn="r"/>
            <a:r>
              <a:rPr lang="ru-RU" sz="32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для удовлетворения потребностей детей и их семей в области шахматного образования. </a:t>
            </a:r>
          </a:p>
        </p:txBody>
      </p:sp>
      <p:pic>
        <p:nvPicPr>
          <p:cNvPr id="34819" name="Picture 3" descr="D:\Татьяна документы\ДДТ\Оформление, рисунки\14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/>
          </a:stretch>
        </p:blipFill>
        <p:spPr bwMode="auto">
          <a:xfrm>
            <a:off x="6715140" y="214290"/>
            <a:ext cx="2286006" cy="2286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Татьяна документы\ДДТ\ОТЧЕТ дист-обуч\Благодарность Д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660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14810" y="4572008"/>
            <a:ext cx="4572032" cy="207170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D:\Татьяна документы\ДДТ\ОТЧЕТ дист-обуч\Молодец!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4643446"/>
            <a:ext cx="3028527" cy="20288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МАТЕРИАЛЬНО-ТЕХНИЧЕСКИЕ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8596" y="1285860"/>
            <a:ext cx="742955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Основными техническими условиями реализации программы являются наличие 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у обучающихся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гаджетов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с функцией подключения к интернету (телефон, планшет, ноутбук, ПК).  </a:t>
            </a:r>
          </a:p>
          <a:p>
            <a:endParaRPr lang="ru-RU" sz="2800" dirty="0">
              <a:latin typeface="Calibri" pitchFamily="34" charset="0"/>
              <a:cs typeface="Calibri" pitchFamily="34" charset="0"/>
            </a:endParaRP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Проведение учебных занятий предполагает использование закрытого электронного шахматного ресурса для дистанционного обучения «Шахматная планета»</a:t>
            </a:r>
          </a:p>
          <a:p>
            <a:r>
              <a:rPr lang="en-US" sz="2800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https://</a:t>
            </a:r>
            <a:r>
              <a:rPr lang="ru-RU" sz="2800" dirty="0" err="1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шахматнаяпланета.рф</a:t>
            </a:r>
            <a:endParaRPr lang="ru-RU" sz="2800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Татьяна документы\ДДТ\Ресурс Шахматная планета\Спасибо Ш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63607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6643710"/>
            <a:ext cx="9144000" cy="214290"/>
          </a:xfrm>
          <a:prstGeom prst="rect">
            <a:avLst/>
          </a:prstGeom>
          <a:solidFill>
            <a:srgbClr val="339933"/>
          </a:solidFill>
          <a:ln>
            <a:solidFill>
              <a:srgbClr val="33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МАТЕРИАЛЬНО-ТЕХНИЧЕСКИЕ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44" y="1071546"/>
            <a:ext cx="8501122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При подготовке и проведении  занятий используются</a:t>
            </a: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 демонстрационная </a:t>
            </a:r>
          </a:p>
          <a:p>
            <a:r>
              <a:rPr lang="ru-RU" sz="2800" b="1" dirty="0">
                <a:latin typeface="Calibri" pitchFamily="34" charset="0"/>
                <a:cs typeface="Calibri" pitchFamily="34" charset="0"/>
              </a:rPr>
              <a:t>шахматная доска </a:t>
            </a:r>
          </a:p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(https://chess-board.ru)</a:t>
            </a:r>
          </a:p>
          <a:p>
            <a:endParaRPr lang="ru-RU" sz="4000" b="1" dirty="0">
              <a:latin typeface="Calibri" pitchFamily="34" charset="0"/>
              <a:cs typeface="Calibri" pitchFamily="34" charset="0"/>
            </a:endParaRPr>
          </a:p>
          <a:p>
            <a:endParaRPr lang="ru-RU" sz="4000" b="1" dirty="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ru-RU" sz="2800" b="1" dirty="0">
                <a:latin typeface="Calibri" pitchFamily="34" charset="0"/>
                <a:cs typeface="Calibri" pitchFamily="34" charset="0"/>
              </a:rPr>
              <a:t> шахматный портал </a:t>
            </a:r>
            <a:r>
              <a:rPr lang="ru-RU" sz="2800" b="1" dirty="0" err="1">
                <a:latin typeface="Calibri" pitchFamily="34" charset="0"/>
                <a:cs typeface="Calibri" pitchFamily="34" charset="0"/>
              </a:rPr>
              <a:t>Чесфилд</a:t>
            </a:r>
            <a:r>
              <a:rPr lang="ru-RU" sz="28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(https://chessfield.ru)</a:t>
            </a:r>
          </a:p>
          <a:p>
            <a:endParaRPr lang="ru-RU" sz="40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800" dirty="0">
                <a:latin typeface="Calibri" pitchFamily="34" charset="0"/>
                <a:cs typeface="Calibri" pitchFamily="34" charset="0"/>
              </a:rPr>
              <a:t> </a:t>
            </a:r>
          </a:p>
          <a:p>
            <a:endParaRPr lang="ru-RU" dirty="0"/>
          </a:p>
        </p:txBody>
      </p:sp>
      <p:pic>
        <p:nvPicPr>
          <p:cNvPr id="4098" name="Picture 2" descr="C:\Users\Таня\Desktop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5" y="1571612"/>
            <a:ext cx="3214710" cy="24710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Таня\Desktop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143380"/>
            <a:ext cx="3462329" cy="2545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МАТЕРИАЛЬНО-ТЕХНИЧЕСКИЕ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pic>
        <p:nvPicPr>
          <p:cNvPr id="6" name="Picture 3" descr="C:\Users\Таня\Desktop\003.jpg"/>
          <p:cNvPicPr>
            <a:picLocks noChangeAspect="1" noChangeArrowheads="1"/>
          </p:cNvPicPr>
          <p:nvPr/>
        </p:nvPicPr>
        <p:blipFill>
          <a:blip r:embed="rId2"/>
          <a:srcRect b="17030"/>
          <a:stretch>
            <a:fillRect/>
          </a:stretch>
        </p:blipFill>
        <p:spPr bwMode="auto">
          <a:xfrm>
            <a:off x="285720" y="1071546"/>
            <a:ext cx="7477177" cy="5607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МАТЕРИАЛЬНО-ТЕХНИЧЕСКИЕ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1214422"/>
            <a:ext cx="78581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Взаимодействие педагога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с детьми и родителями   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происходит в сообществе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учебной группы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в социальной сети </a:t>
            </a:r>
          </a:p>
          <a:p>
            <a:r>
              <a:rPr lang="ru-RU" sz="2400" b="1" dirty="0" err="1">
                <a:latin typeface="Calibri" pitchFamily="34" charset="0"/>
                <a:cs typeface="Calibri" pitchFamily="34" charset="0"/>
              </a:rPr>
              <a:t>ВКонтакте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7170" name="Picture 2" descr="C:\Users\Таня\Desktop\005.jpg"/>
          <p:cNvPicPr>
            <a:picLocks noChangeAspect="1" noChangeArrowheads="1"/>
          </p:cNvPicPr>
          <p:nvPr/>
        </p:nvPicPr>
        <p:blipFill>
          <a:blip r:embed="rId2"/>
          <a:srcRect l="4166" r="12500"/>
          <a:stretch>
            <a:fillRect/>
          </a:stretch>
        </p:blipFill>
        <p:spPr bwMode="auto">
          <a:xfrm>
            <a:off x="4714876" y="1142984"/>
            <a:ext cx="428628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Users\Таня\Desktop\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643314"/>
            <a:ext cx="4214842" cy="288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2844" y="2000240"/>
            <a:ext cx="7358114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Подготовка и размещение</a:t>
            </a:r>
          </a:p>
          <a:p>
            <a:r>
              <a:rPr lang="ru-RU" sz="2000" b="1" dirty="0"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FontTx/>
              <a:buChar char="-"/>
            </a:pPr>
            <a:r>
              <a:rPr lang="ru-RU" sz="2400" b="1" dirty="0">
                <a:latin typeface="Calibri" pitchFamily="34" charset="0"/>
                <a:cs typeface="Calibri" pitchFamily="34" charset="0"/>
              </a:rPr>
              <a:t> учебных и наглядных пособий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  в электронном виде </a:t>
            </a: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- визуализированных презентаций</a:t>
            </a: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endParaRPr lang="ru-RU" sz="20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- видеофрагментов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285860"/>
            <a:ext cx="4714876" cy="571504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Информационный блок</a:t>
            </a:r>
          </a:p>
        </p:txBody>
      </p:sp>
      <p:pic>
        <p:nvPicPr>
          <p:cNvPr id="6147" name="Picture 3" descr="C:\Users\Таня\Desktop\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2643206" cy="238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C:\Users\Таня\Desktop\007.jpg"/>
          <p:cNvPicPr>
            <a:picLocks noChangeAspect="1" noChangeArrowheads="1"/>
          </p:cNvPicPr>
          <p:nvPr/>
        </p:nvPicPr>
        <p:blipFill>
          <a:blip r:embed="rId3"/>
          <a:srcRect l="1669" t="13485" r="3225" b="5605"/>
          <a:stretch>
            <a:fillRect/>
          </a:stretch>
        </p:blipFill>
        <p:spPr bwMode="auto">
          <a:xfrm>
            <a:off x="3357554" y="4947997"/>
            <a:ext cx="4536256" cy="1910003"/>
          </a:xfrm>
          <a:prstGeom prst="rect">
            <a:avLst/>
          </a:prstGeom>
          <a:noFill/>
        </p:spPr>
      </p:pic>
      <p:pic>
        <p:nvPicPr>
          <p:cNvPr id="6149" name="Picture 5" descr="C:\Users\Таня\Desktop\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3643314"/>
            <a:ext cx="2576547" cy="12334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844" y="142852"/>
            <a:ext cx="79296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УЧЕБНО-МЕТОДИЧЕСКИЕ УСЛОВИЯ </a:t>
            </a:r>
            <a:r>
              <a:rPr lang="ru-RU" sz="2000" b="1" dirty="0">
                <a:solidFill>
                  <a:srgbClr val="800080"/>
                </a:solidFill>
                <a:latin typeface="Calibri" pitchFamily="34" charset="0"/>
                <a:cs typeface="Calibri" pitchFamily="34" charset="0"/>
              </a:rPr>
              <a:t>РЕАЛИЗАЦИИ  ДОП «ШАХМАТЫ»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2143116"/>
            <a:ext cx="807249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Подготовка и размещение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-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слайд-инструкций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по организации работы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с обучающими и игровыми шахматными порталами;</a:t>
            </a:r>
          </a:p>
          <a:p>
            <a:endParaRPr lang="ru-RU" sz="16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- видеозаписей мастер-классов с демонстрацией последовательности действий по достижению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необходимого предметно-практического результата</a:t>
            </a:r>
          </a:p>
          <a:p>
            <a:endParaRPr lang="ru-RU" sz="1600" b="1" dirty="0">
              <a:latin typeface="Calibri" pitchFamily="34" charset="0"/>
              <a:cs typeface="Calibri" pitchFamily="34" charset="0"/>
            </a:endParaRP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- рекомендаций для родителей, затрагивающих темы </a:t>
            </a:r>
            <a:r>
              <a:rPr lang="ru-RU" sz="2400" b="1" dirty="0" err="1">
                <a:latin typeface="Calibri" pitchFamily="34" charset="0"/>
                <a:cs typeface="Calibri" pitchFamily="34" charset="0"/>
              </a:rPr>
              <a:t>здоровьесбережения</a:t>
            </a:r>
            <a:r>
              <a:rPr lang="ru-RU" sz="2400" b="1" dirty="0">
                <a:latin typeface="Calibri" pitchFamily="34" charset="0"/>
                <a:cs typeface="Calibri" pitchFamily="34" charset="0"/>
              </a:rPr>
              <a:t> (работа детей с компьютером, </a:t>
            </a:r>
          </a:p>
          <a:p>
            <a:r>
              <a:rPr lang="ru-RU" sz="2400" b="1" dirty="0">
                <a:latin typeface="Calibri" pitchFamily="34" charset="0"/>
                <a:cs typeface="Calibri" pitchFamily="34" charset="0"/>
              </a:rPr>
              <a:t>зрительная гимнастика при работе с компьютером, двигательная пауза при работе с компьютером) и  психолого-педагогических аспектов обучения.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sp>
        <p:nvSpPr>
          <p:cNvPr id="9" name="Пятиугольник 8"/>
          <p:cNvSpPr/>
          <p:nvPr/>
        </p:nvSpPr>
        <p:spPr>
          <a:xfrm>
            <a:off x="0" y="1142984"/>
            <a:ext cx="5857884" cy="928694"/>
          </a:xfrm>
          <a:prstGeom prst="homePlate">
            <a:avLst/>
          </a:prstGeom>
          <a:solidFill>
            <a:srgbClr val="80008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dirty="0">
                <a:latin typeface="Calibri" pitchFamily="34" charset="0"/>
                <a:cs typeface="Calibri" pitchFamily="34" charset="0"/>
              </a:rPr>
              <a:t>Блок трансляции методов, приемов, технологий работы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484</TotalTime>
  <Words>608</Words>
  <Application>Microsoft Office PowerPoint</Application>
  <PresentationFormat>Экран (4:3)</PresentationFormat>
  <Paragraphs>134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Calibri</vt:lpstr>
      <vt:lpstr>Trebuchet MS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Оксана Мельникова</cp:lastModifiedBy>
  <cp:revision>44</cp:revision>
  <dcterms:created xsi:type="dcterms:W3CDTF">2021-04-13T16:12:33Z</dcterms:created>
  <dcterms:modified xsi:type="dcterms:W3CDTF">2021-09-28T14:05:50Z</dcterms:modified>
</cp:coreProperties>
</file>