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45" r:id="rId2"/>
    <p:sldId id="1038" r:id="rId3"/>
    <p:sldId id="1040" r:id="rId4"/>
    <p:sldId id="1046" r:id="rId5"/>
    <p:sldId id="1048" r:id="rId6"/>
    <p:sldId id="1047" r:id="rId7"/>
    <p:sldId id="1050" r:id="rId8"/>
    <p:sldId id="104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41" userDrawn="1">
          <p15:clr>
            <a:srgbClr val="A4A3A4"/>
          </p15:clr>
        </p15:guide>
        <p15:guide id="4" pos="347" userDrawn="1">
          <p15:clr>
            <a:srgbClr val="A4A3A4"/>
          </p15:clr>
        </p15:guide>
        <p15:guide id="6" pos="7333" userDrawn="1">
          <p15:clr>
            <a:srgbClr val="A4A3A4"/>
          </p15:clr>
        </p15:guide>
        <p15:guide id="7" pos="2411" userDrawn="1">
          <p15:clr>
            <a:srgbClr val="A4A3A4"/>
          </p15:clr>
        </p15:guide>
        <p15:guide id="8" pos="1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C26"/>
    <a:srgbClr val="3133E2"/>
    <a:srgbClr val="3B4390"/>
    <a:srgbClr val="4463D9"/>
    <a:srgbClr val="ECEEF6"/>
    <a:srgbClr val="EC8A22"/>
    <a:srgbClr val="4362D9"/>
    <a:srgbClr val="797979"/>
    <a:srgbClr val="737373"/>
    <a:srgbClr val="083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83"/>
        <p:guide pos="3840"/>
        <p:guide pos="1141"/>
        <p:guide pos="347"/>
        <p:guide pos="7333"/>
        <p:guide pos="2411"/>
        <p:guide pos="1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2EEAD-2825-4608-AD1B-29D843CD00F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B6DB2-0E4B-44FB-8328-ABB3B781A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35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2F8F7B2-5EE7-66DD-7E36-FEAA10A02FA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"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73"/>
          <a:stretch/>
        </p:blipFill>
        <p:spPr bwMode="auto">
          <a:xfrm>
            <a:off x="0" y="20661"/>
            <a:ext cx="12232943" cy="6837339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A20E2AE-FA0C-62B1-0EC4-8287BEBD8D89}"/>
              </a:ext>
            </a:extLst>
          </p:cNvPr>
          <p:cNvSpPr/>
          <p:nvPr userDrawn="1"/>
        </p:nvSpPr>
        <p:spPr>
          <a:xfrm>
            <a:off x="1228299" y="736979"/>
            <a:ext cx="9880979" cy="5349922"/>
          </a:xfrm>
          <a:prstGeom prst="rect">
            <a:avLst/>
          </a:prstGeom>
          <a:solidFill>
            <a:srgbClr val="ECEEF6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овина рамки 30">
            <a:extLst>
              <a:ext uri="{FF2B5EF4-FFF2-40B4-BE49-F238E27FC236}">
                <a16:creationId xmlns:a16="http://schemas.microsoft.com/office/drawing/2014/main" id="{F46ECC88-33E5-BC4F-C3FD-4DAE272745AC}"/>
              </a:ext>
            </a:extLst>
          </p:cNvPr>
          <p:cNvSpPr/>
          <p:nvPr userDrawn="1"/>
        </p:nvSpPr>
        <p:spPr>
          <a:xfrm rot="5400000">
            <a:off x="8801991" y="710498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67E5B6B-ED11-A201-0B37-F4D100342DCE}"/>
              </a:ext>
            </a:extLst>
          </p:cNvPr>
          <p:cNvSpPr/>
          <p:nvPr userDrawn="1"/>
        </p:nvSpPr>
        <p:spPr>
          <a:xfrm>
            <a:off x="1514900" y="990219"/>
            <a:ext cx="9348717" cy="4878318"/>
          </a:xfrm>
          <a:prstGeom prst="rect">
            <a:avLst/>
          </a:prstGeom>
          <a:solidFill>
            <a:schemeClr val="bg2">
              <a:lumMod val="5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005D7A8-D0F9-1A28-D859-877F6704B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19251" r="11731" b="19557"/>
          <a:stretch/>
        </p:blipFill>
        <p:spPr>
          <a:xfrm>
            <a:off x="8557147" y="3971309"/>
            <a:ext cx="3675795" cy="1446662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10D9F4D-E18E-3735-CC82-669A4FD6F2B2}"/>
              </a:ext>
            </a:extLst>
          </p:cNvPr>
          <p:cNvCxnSpPr>
            <a:cxnSpLocks/>
          </p:cNvCxnSpPr>
          <p:nvPr userDrawn="1"/>
        </p:nvCxnSpPr>
        <p:spPr>
          <a:xfrm flipV="1">
            <a:off x="8516203" y="3971309"/>
            <a:ext cx="0" cy="1446662"/>
          </a:xfrm>
          <a:prstGeom prst="line">
            <a:avLst/>
          </a:prstGeom>
          <a:ln w="101600">
            <a:solidFill>
              <a:srgbClr val="EC8C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60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CE26EA7D-2182-5629-2877-C7AC9D8F13AF}"/>
              </a:ext>
            </a:extLst>
          </p:cNvPr>
          <p:cNvSpPr txBox="1"/>
          <p:nvPr userDrawn="1"/>
        </p:nvSpPr>
        <p:spPr>
          <a:xfrm>
            <a:off x="114284" y="95618"/>
            <a:ext cx="240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95097"/>
                </a:solidFill>
                <a:latin typeface="Montserrat ExtraBold" panose="00000900000000000000" pitchFamily="2" charset="-52"/>
              </a:rPr>
              <a:t>МЕТОДИЧЕСКИЙ </a:t>
            </a:r>
            <a:r>
              <a:rPr lang="ru-RU" sz="1200" dirty="0">
                <a:solidFill>
                  <a:srgbClr val="EC8C26"/>
                </a:solidFill>
                <a:latin typeface="Montserrat ExtraBold" panose="00000900000000000000" pitchFamily="2" charset="-52"/>
              </a:rPr>
              <a:t>ВЕБИНАР</a:t>
            </a: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88989423-1B1F-6956-159A-63E5AA9FD2F8}"/>
              </a:ext>
            </a:extLst>
          </p:cNvPr>
          <p:cNvSpPr/>
          <p:nvPr userDrawn="1"/>
        </p:nvSpPr>
        <p:spPr>
          <a:xfrm rot="5400000">
            <a:off x="9884714" y="-26481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>
            <a:extLst>
              <a:ext uri="{FF2B5EF4-FFF2-40B4-BE49-F238E27FC236}">
                <a16:creationId xmlns:a16="http://schemas.microsoft.com/office/drawing/2014/main" id="{C5FDA6D0-0B06-FB8E-E9E0-0CE16B6307BE}"/>
              </a:ext>
            </a:extLst>
          </p:cNvPr>
          <p:cNvSpPr/>
          <p:nvPr userDrawn="1"/>
        </p:nvSpPr>
        <p:spPr>
          <a:xfrm rot="16200000">
            <a:off x="26480" y="4550713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7673" userDrawn="1">
          <p15:clr>
            <a:srgbClr val="FBAE40"/>
          </p15:clr>
        </p15:guide>
        <p15:guide id="5" pos="1050" userDrawn="1">
          <p15:clr>
            <a:srgbClr val="FBAE40"/>
          </p15:clr>
        </p15:guide>
        <p15:guide id="6" pos="6630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овина рамки 25">
            <a:extLst>
              <a:ext uri="{FF2B5EF4-FFF2-40B4-BE49-F238E27FC236}">
                <a16:creationId xmlns:a16="http://schemas.microsoft.com/office/drawing/2014/main" id="{3764F737-F64B-21E7-5E21-FEADF645562A}"/>
              </a:ext>
            </a:extLst>
          </p:cNvPr>
          <p:cNvSpPr/>
          <p:nvPr userDrawn="1"/>
        </p:nvSpPr>
        <p:spPr>
          <a:xfrm rot="5400000">
            <a:off x="9884714" y="-26481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31EEC4-8A3E-67BC-F8D4-C06B1EBCF8FB}"/>
              </a:ext>
            </a:extLst>
          </p:cNvPr>
          <p:cNvSpPr/>
          <p:nvPr userDrawn="1"/>
        </p:nvSpPr>
        <p:spPr>
          <a:xfrm>
            <a:off x="6709144" y="754707"/>
            <a:ext cx="5482856" cy="5240695"/>
          </a:xfrm>
          <a:prstGeom prst="roundRect">
            <a:avLst>
              <a:gd name="adj" fmla="val 3770"/>
            </a:avLst>
          </a:prstGeom>
          <a:solidFill>
            <a:srgbClr val="4362D9">
              <a:alpha val="7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140DFDB1-D27D-FF74-96B0-579721F5189A}"/>
              </a:ext>
            </a:extLst>
          </p:cNvPr>
          <p:cNvCxnSpPr>
            <a:cxnSpLocks/>
          </p:cNvCxnSpPr>
          <p:nvPr userDrawn="1"/>
        </p:nvCxnSpPr>
        <p:spPr>
          <a:xfrm>
            <a:off x="987408" y="6018028"/>
            <a:ext cx="5381494" cy="0"/>
          </a:xfrm>
          <a:prstGeom prst="line">
            <a:avLst/>
          </a:prstGeom>
          <a:ln w="63500">
            <a:solidFill>
              <a:srgbClr val="DD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42A38A20-F789-7DA1-718B-B26857E3A011}"/>
              </a:ext>
            </a:extLst>
          </p:cNvPr>
          <p:cNvSpPr/>
          <p:nvPr userDrawn="1"/>
        </p:nvSpPr>
        <p:spPr>
          <a:xfrm>
            <a:off x="6999767" y="754706"/>
            <a:ext cx="5192233" cy="5240695"/>
          </a:xfrm>
          <a:prstGeom prst="roundRect">
            <a:avLst>
              <a:gd name="adj" fmla="val 3770"/>
            </a:avLst>
          </a:prstGeom>
          <a:solidFill>
            <a:srgbClr val="4362D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F9C18B6A-99CB-6612-0A31-E90F690045C3}"/>
              </a:ext>
            </a:extLst>
          </p:cNvPr>
          <p:cNvCxnSpPr>
            <a:cxnSpLocks/>
          </p:cNvCxnSpPr>
          <p:nvPr userDrawn="1"/>
        </p:nvCxnSpPr>
        <p:spPr>
          <a:xfrm>
            <a:off x="2901742" y="3429000"/>
            <a:ext cx="3467160" cy="0"/>
          </a:xfrm>
          <a:prstGeom prst="line">
            <a:avLst/>
          </a:prstGeom>
          <a:ln w="63500">
            <a:solidFill>
              <a:srgbClr val="DDD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F71E291-A0E4-117B-43AC-6AE9D2ED7F1D}"/>
              </a:ext>
            </a:extLst>
          </p:cNvPr>
          <p:cNvSpPr/>
          <p:nvPr userDrawn="1"/>
        </p:nvSpPr>
        <p:spPr>
          <a:xfrm>
            <a:off x="7340010" y="766020"/>
            <a:ext cx="4851990" cy="5240695"/>
          </a:xfrm>
          <a:prstGeom prst="roundRect">
            <a:avLst>
              <a:gd name="adj" fmla="val 3770"/>
            </a:avLst>
          </a:prstGeom>
          <a:solidFill>
            <a:srgbClr val="4362D9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BE56F9A-312A-FA47-B496-D850F20147C5}"/>
              </a:ext>
            </a:extLst>
          </p:cNvPr>
          <p:cNvSpPr/>
          <p:nvPr userDrawn="1"/>
        </p:nvSpPr>
        <p:spPr>
          <a:xfrm>
            <a:off x="7655442" y="987300"/>
            <a:ext cx="4433777" cy="4775548"/>
          </a:xfrm>
          <a:prstGeom prst="roundRect">
            <a:avLst>
              <a:gd name="adj" fmla="val 253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43DD6C1A-F560-75AA-7731-A4A6A117972F}"/>
              </a:ext>
            </a:extLst>
          </p:cNvPr>
          <p:cNvSpPr/>
          <p:nvPr userDrawn="1"/>
        </p:nvSpPr>
        <p:spPr>
          <a:xfrm rot="16200000">
            <a:off x="26480" y="4550713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F45F926-50BD-CD05-D427-EB1C24DA62E9}"/>
              </a:ext>
            </a:extLst>
          </p:cNvPr>
          <p:cNvSpPr txBox="1"/>
          <p:nvPr userDrawn="1"/>
        </p:nvSpPr>
        <p:spPr>
          <a:xfrm>
            <a:off x="114284" y="95618"/>
            <a:ext cx="240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95097"/>
                </a:solidFill>
                <a:latin typeface="Montserrat ExtraBold" panose="00000900000000000000" pitchFamily="2" charset="-52"/>
              </a:rPr>
              <a:t>МЕТОДИЧЕСКИЙ </a:t>
            </a:r>
            <a:r>
              <a:rPr lang="ru-RU" sz="1200" dirty="0">
                <a:solidFill>
                  <a:srgbClr val="EC8C26"/>
                </a:solidFill>
                <a:latin typeface="Montserrat ExtraBold" panose="00000900000000000000" pitchFamily="2" charset="-52"/>
              </a:rPr>
              <a:t>ВЕБИНАР</a:t>
            </a:r>
          </a:p>
        </p:txBody>
      </p:sp>
    </p:spTree>
    <p:extLst>
      <p:ext uri="{BB962C8B-B14F-4D97-AF65-F5344CB8AC3E}">
        <p14:creationId xmlns:p14="http://schemas.microsoft.com/office/powerpoint/2010/main" val="2059707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" userDrawn="1">
          <p15:clr>
            <a:srgbClr val="FBAE40"/>
          </p15:clr>
        </p15:guide>
        <p15:guide id="4" pos="767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731EEC4-8A3E-67BC-F8D4-C06B1EBCF8FB}"/>
              </a:ext>
            </a:extLst>
          </p:cNvPr>
          <p:cNvSpPr/>
          <p:nvPr userDrawn="1"/>
        </p:nvSpPr>
        <p:spPr>
          <a:xfrm>
            <a:off x="1699081" y="4004273"/>
            <a:ext cx="8826044" cy="2157270"/>
          </a:xfrm>
          <a:prstGeom prst="roundRect">
            <a:avLst>
              <a:gd name="adj" fmla="val 3770"/>
            </a:avLst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Трехмерная модель 2" descr="Кнопка">
                <a:extLst>
                  <a:ext uri="{FF2B5EF4-FFF2-40B4-BE49-F238E27FC236}">
                    <a16:creationId xmlns:a16="http://schemas.microsoft.com/office/drawing/2014/main" id="{F213A857-1998-0788-2CC0-B74032AF519E}"/>
                  </a:ext>
                </a:extLst>
              </p:cNvPr>
              <p:cNvGraphicFramePr>
                <a:graphicFrameLocks noChangeAspect="1"/>
              </p:cNvGraphicFramePr>
              <p:nvPr userDrawn="1">
                <p:extLst>
                  <p:ext uri="{D42A27DB-BD31-4B8C-83A1-F6EECF244321}">
                    <p14:modId xmlns:p14="http://schemas.microsoft.com/office/powerpoint/2010/main" val="2329936638"/>
                  </p:ext>
                </p:extLst>
              </p:nvPr>
            </p:nvGraphicFramePr>
            <p:xfrm rot="21030271">
              <a:off x="1532199" y="1862794"/>
              <a:ext cx="1323419" cy="3132411"/>
            </p:xfrm>
            <a:graphic>
              <a:graphicData uri="http://schemas.microsoft.com/office/drawing/2017/model3d">
                <am3d:model3d r:embed="rId2">
                  <am3d:spPr>
                    <a:xfrm rot="21030271">
                      <a:off x="0" y="0"/>
                      <a:ext cx="1323419" cy="3132411"/>
                    </a:xfrm>
                    <a:prstGeom prst="rect">
                      <a:avLst/>
                    </a:prstGeom>
                  </am3d:spPr>
                  <am3d:camera>
                    <am3d:pos x="0" y="0" z="559162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5454541" d="1000000"/>
                    <am3d:preTrans dx="0" dy="-174426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863617" ay="780331" az="46313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55133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Трехмерная модель 2" descr="Кнопка">
                <a:extLst>
                  <a:ext uri="{FF2B5EF4-FFF2-40B4-BE49-F238E27FC236}">
                    <a16:creationId xmlns:a16="http://schemas.microsoft.com/office/drawing/2014/main" id="{F213A857-1998-0788-2CC0-B74032AF51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030271">
                <a:off x="1532199" y="1862794"/>
                <a:ext cx="1323419" cy="3132411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Половина рамки 22">
            <a:extLst>
              <a:ext uri="{FF2B5EF4-FFF2-40B4-BE49-F238E27FC236}">
                <a16:creationId xmlns:a16="http://schemas.microsoft.com/office/drawing/2014/main" id="{378B2F8F-7D2A-1FF9-71E2-BF00A2C26EAF}"/>
              </a:ext>
            </a:extLst>
          </p:cNvPr>
          <p:cNvSpPr/>
          <p:nvPr userDrawn="1"/>
        </p:nvSpPr>
        <p:spPr>
          <a:xfrm rot="5400000">
            <a:off x="9884714" y="-26481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>
            <a:extLst>
              <a:ext uri="{FF2B5EF4-FFF2-40B4-BE49-F238E27FC236}">
                <a16:creationId xmlns:a16="http://schemas.microsoft.com/office/drawing/2014/main" id="{4A891371-B3EE-4032-E923-EE94A8C1D6B7}"/>
              </a:ext>
            </a:extLst>
          </p:cNvPr>
          <p:cNvSpPr/>
          <p:nvPr userDrawn="1"/>
        </p:nvSpPr>
        <p:spPr>
          <a:xfrm rot="16200000">
            <a:off x="26480" y="4550713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E63CFB-A12F-20E4-8AC3-3339EC49BB2F}"/>
              </a:ext>
            </a:extLst>
          </p:cNvPr>
          <p:cNvSpPr txBox="1"/>
          <p:nvPr userDrawn="1"/>
        </p:nvSpPr>
        <p:spPr>
          <a:xfrm>
            <a:off x="114284" y="95618"/>
            <a:ext cx="240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95097"/>
                </a:solidFill>
                <a:latin typeface="Montserrat ExtraBold" panose="00000900000000000000" pitchFamily="2" charset="-52"/>
              </a:rPr>
              <a:t>МЕТОДИЧЕСКИЙ </a:t>
            </a:r>
            <a:r>
              <a:rPr lang="ru-RU" sz="1200" dirty="0">
                <a:solidFill>
                  <a:srgbClr val="EC8C26"/>
                </a:solidFill>
                <a:latin typeface="Montserrat ExtraBold" panose="00000900000000000000" pitchFamily="2" charset="-52"/>
              </a:rPr>
              <a:t>ВЕБИНАР</a:t>
            </a:r>
          </a:p>
        </p:txBody>
      </p:sp>
    </p:spTree>
    <p:extLst>
      <p:ext uri="{BB962C8B-B14F-4D97-AF65-F5344CB8AC3E}">
        <p14:creationId xmlns:p14="http://schemas.microsoft.com/office/powerpoint/2010/main" val="166980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7673" userDrawn="1">
          <p15:clr>
            <a:srgbClr val="FBAE40"/>
          </p15:clr>
        </p15:guide>
        <p15:guide id="5" pos="1050" userDrawn="1">
          <p15:clr>
            <a:srgbClr val="FBAE40"/>
          </p15:clr>
        </p15:guide>
        <p15:guide id="6" pos="6630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id="{C8485D75-5AB5-58DA-5EDC-CECF1AA1440C}"/>
              </a:ext>
            </a:extLst>
          </p:cNvPr>
          <p:cNvSpPr/>
          <p:nvPr userDrawn="1"/>
        </p:nvSpPr>
        <p:spPr>
          <a:xfrm rot="5400000">
            <a:off x="9884714" y="-26481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69A28F-698F-3280-C280-FA7505BBBA5A}"/>
              </a:ext>
            </a:extLst>
          </p:cNvPr>
          <p:cNvSpPr/>
          <p:nvPr userDrawn="1"/>
        </p:nvSpPr>
        <p:spPr>
          <a:xfrm>
            <a:off x="0" y="1604211"/>
            <a:ext cx="12192000" cy="2117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2933E478-6F93-26B7-5DD0-82A89E491AAB}"/>
              </a:ext>
            </a:extLst>
          </p:cNvPr>
          <p:cNvSpPr/>
          <p:nvPr userDrawn="1"/>
        </p:nvSpPr>
        <p:spPr>
          <a:xfrm rot="16200000">
            <a:off x="26480" y="4550713"/>
            <a:ext cx="2280805" cy="2333768"/>
          </a:xfrm>
          <a:prstGeom prst="halfFrame">
            <a:avLst>
              <a:gd name="adj1" fmla="val 10862"/>
              <a:gd name="adj2" fmla="val 11452"/>
            </a:avLst>
          </a:prstGeom>
          <a:solidFill>
            <a:srgbClr val="313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E5B7E8-3A3B-4F6A-11E6-BAF81AE11DF1}"/>
              </a:ext>
            </a:extLst>
          </p:cNvPr>
          <p:cNvSpPr txBox="1"/>
          <p:nvPr userDrawn="1"/>
        </p:nvSpPr>
        <p:spPr>
          <a:xfrm>
            <a:off x="114284" y="95618"/>
            <a:ext cx="2405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95097"/>
                </a:solidFill>
                <a:latin typeface="Montserrat ExtraBold" panose="00000900000000000000" pitchFamily="2" charset="-52"/>
              </a:rPr>
              <a:t>МЕТОДИЧЕСКИЙ </a:t>
            </a:r>
            <a:r>
              <a:rPr lang="ru-RU" sz="1200" dirty="0">
                <a:solidFill>
                  <a:srgbClr val="EC8C26"/>
                </a:solidFill>
                <a:latin typeface="Montserrat ExtraBold" panose="00000900000000000000" pitchFamily="2" charset="-52"/>
              </a:rPr>
              <a:t>ВЕБИНАР</a:t>
            </a:r>
          </a:p>
        </p:txBody>
      </p:sp>
    </p:spTree>
    <p:extLst>
      <p:ext uri="{BB962C8B-B14F-4D97-AF65-F5344CB8AC3E}">
        <p14:creationId xmlns:p14="http://schemas.microsoft.com/office/powerpoint/2010/main" val="3138124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userDrawn="1">
          <p15:clr>
            <a:srgbClr val="FBAE40"/>
          </p15:clr>
        </p15:guide>
        <p15:guide id="4" pos="7673" userDrawn="1">
          <p15:clr>
            <a:srgbClr val="FBAE40"/>
          </p15:clr>
        </p15:guide>
        <p15:guide id="5" pos="1050" userDrawn="1">
          <p15:clr>
            <a:srgbClr val="FBAE40"/>
          </p15:clr>
        </p15:guide>
        <p15:guide id="6" pos="6630" userDrawn="1">
          <p15:clr>
            <a:srgbClr val="FBAE40"/>
          </p15:clr>
        </p15:guide>
        <p15:guide id="7" orient="horz" pos="11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B5AEC0-ACB7-FD36-01EB-14317D106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CCAE-0642-42F0-8492-F73CBFE71DA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F9B54D-81CD-0D16-BE39-043F03D6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F47BC6-B142-F65D-7FA1-CB4BB0A5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6B2-0F13-4704-BACD-003CA233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8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E31BB-A463-AE6D-B22B-38093030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5667EB-8C1C-9B1F-6750-362FCBF6E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269C87-0E90-7B2C-3FAC-54E72E28C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CCAE-0642-42F0-8492-F73CBFE71DA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2FD5C4-518E-582E-BE65-08EE2B481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7496B-8E3A-81D3-7BA9-F5E07AA1A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26B2-0F13-4704-BACD-003CA2330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7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49" r:id="rId3"/>
    <p:sldLayoutId id="2147483660" r:id="rId4"/>
    <p:sldLayoutId id="2147483662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ECEEF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B8E07-5F60-DE5D-8FB5-4944D9C20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32" t="14558" r="28849" b="41088"/>
          <a:stretch/>
        </p:blipFill>
        <p:spPr>
          <a:xfrm>
            <a:off x="11062612" y="154349"/>
            <a:ext cx="1383030" cy="102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9F3990-10A0-864F-881E-66237B30CEE5}"/>
              </a:ext>
            </a:extLst>
          </p:cNvPr>
          <p:cNvSpPr txBox="1"/>
          <p:nvPr/>
        </p:nvSpPr>
        <p:spPr>
          <a:xfrm>
            <a:off x="2650061" y="1178322"/>
            <a:ext cx="7577221" cy="15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МЕТОДИЧЕСКИЙ</a:t>
            </a:r>
            <a:r>
              <a:rPr lang="ru-RU" sz="6000" dirty="0">
                <a:solidFill>
                  <a:srgbClr val="4950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 </a:t>
            </a:r>
            <a:r>
              <a:rPr lang="ru-RU" sz="6000" dirty="0">
                <a:solidFill>
                  <a:srgbClr val="EC8A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ExtraBold" panose="00000900000000000000" pitchFamily="2" charset="-52"/>
              </a:rPr>
              <a:t>ВЕБИНАР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7734B8-AC5C-66AD-2597-AD0938B532B4}"/>
              </a:ext>
            </a:extLst>
          </p:cNvPr>
          <p:cNvSpPr txBox="1"/>
          <p:nvPr/>
        </p:nvSpPr>
        <p:spPr>
          <a:xfrm>
            <a:off x="2650061" y="2753433"/>
            <a:ext cx="8267032" cy="132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Мониторинг реализации Федерального закона № 127-ФЗ 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tserrat" panose="00000500000000000000" pitchFamily="2" charset="-52"/>
              </a:rPr>
              <a:t>в субъектах Российской Федерации и оказание консультационно-методической помощи организациям дополнительного образования, в том числе, в рамках работы «горячей линии»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6EA5E-485D-5DBD-963F-E5717CA90AFA}"/>
              </a:ext>
            </a:extLst>
          </p:cNvPr>
          <p:cNvSpPr txBox="1"/>
          <p:nvPr/>
        </p:nvSpPr>
        <p:spPr>
          <a:xfrm>
            <a:off x="2650061" y="4202350"/>
            <a:ext cx="5893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95097"/>
                </a:solidFill>
                <a:latin typeface="Montserrat" panose="00000500000000000000" pitchFamily="2" charset="-52"/>
              </a:rPr>
              <a:t>Данилов Виктор Николаевич, методист отдела развития детско-юношеского спорта ФГБУ «Федеральный центр организационно-методического обеспечения физического воспитания»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CCDB3F3-6253-B6C8-5ECE-B5A405E5CF24}"/>
              </a:ext>
            </a:extLst>
          </p:cNvPr>
          <p:cNvCxnSpPr>
            <a:cxnSpLocks/>
          </p:cNvCxnSpPr>
          <p:nvPr/>
        </p:nvCxnSpPr>
        <p:spPr>
          <a:xfrm flipV="1">
            <a:off x="2524835" y="2806858"/>
            <a:ext cx="0" cy="3009219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859728A-2669-460B-2240-9FD12B2C51DE}"/>
              </a:ext>
            </a:extLst>
          </p:cNvPr>
          <p:cNvGrpSpPr/>
          <p:nvPr/>
        </p:nvGrpSpPr>
        <p:grpSpPr>
          <a:xfrm>
            <a:off x="529567" y="3076233"/>
            <a:ext cx="3080084" cy="3404937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9B81D284-51CC-1358-8D6D-060F6E902690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FC262C9C-9AE4-DE13-1C9A-74125220DE31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FF5312-7D63-3A38-75D5-BCE318AF3070}"/>
                </a:ext>
              </a:extLst>
            </p:cNvPr>
            <p:cNvSpPr txBox="1"/>
            <p:nvPr/>
          </p:nvSpPr>
          <p:spPr>
            <a:xfrm>
              <a:off x="873173" y="4069236"/>
              <a:ext cx="28166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разработка рабочих дополнительных образовательных программ спортивной подготовки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-5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88946E-697A-2EE5-2015-709E1D2F602A}"/>
              </a:ext>
            </a:extLst>
          </p:cNvPr>
          <p:cNvSpPr txBox="1"/>
          <p:nvPr/>
        </p:nvSpPr>
        <p:spPr>
          <a:xfrm>
            <a:off x="1126005" y="345601"/>
            <a:ext cx="10423962" cy="129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декабре 2022 года был произведен сбор и анализ информации по организациям, которые планируют переходить на реализацию дополнительных образовательных программ спортивной подготовки.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затрагивал следующие вопросы: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015DA2D-A035-05E2-7AA8-6A85A3C5550D}"/>
              </a:ext>
            </a:extLst>
          </p:cNvPr>
          <p:cNvGrpSpPr/>
          <p:nvPr/>
        </p:nvGrpSpPr>
        <p:grpSpPr>
          <a:xfrm>
            <a:off x="4555958" y="2408241"/>
            <a:ext cx="3080084" cy="4072929"/>
            <a:chOff x="733927" y="2574758"/>
            <a:chExt cx="3080084" cy="407292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E526193-E5F3-3C22-CFEC-ECA2FBF1C309}"/>
                </a:ext>
              </a:extLst>
            </p:cNvPr>
            <p:cNvSpPr/>
            <p:nvPr/>
          </p:nvSpPr>
          <p:spPr>
            <a:xfrm>
              <a:off x="733927" y="2574758"/>
              <a:ext cx="3080084" cy="4072929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B671EC00-58E6-02B3-CABB-1B8A35AFF864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D886D6-B13F-16E2-8826-E258570C1DF3}"/>
                </a:ext>
              </a:extLst>
            </p:cNvPr>
            <p:cNvSpPr txBox="1"/>
            <p:nvPr/>
          </p:nvSpPr>
          <p:spPr>
            <a:xfrm>
              <a:off x="831790" y="3952680"/>
              <a:ext cx="2816631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внесения изменений в устав образовательных организаций в связи с переименованием в организации дополнительного образования со специальным названием «спортивная школа»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-52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F4570FB2-836E-6043-C2C8-ECEE8CC59BCA}"/>
              </a:ext>
            </a:extLst>
          </p:cNvPr>
          <p:cNvGrpSpPr/>
          <p:nvPr/>
        </p:nvGrpSpPr>
        <p:grpSpPr>
          <a:xfrm>
            <a:off x="8680212" y="2124723"/>
            <a:ext cx="3080084" cy="4387676"/>
            <a:chOff x="733927" y="2574758"/>
            <a:chExt cx="3080084" cy="43876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BB310714-2062-13F8-310B-332D1757E068}"/>
                </a:ext>
              </a:extLst>
            </p:cNvPr>
            <p:cNvSpPr/>
            <p:nvPr/>
          </p:nvSpPr>
          <p:spPr>
            <a:xfrm>
              <a:off x="733927" y="2574758"/>
              <a:ext cx="3080084" cy="4387676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654C3CED-EF8A-9D23-80FA-899B4D8F2764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B350F4-96EE-67D1-DB43-7C726C97DA39}"/>
                </a:ext>
              </a:extLst>
            </p:cNvPr>
            <p:cNvSpPr txBox="1"/>
            <p:nvPr/>
          </p:nvSpPr>
          <p:spPr>
            <a:xfrm>
              <a:off x="951534" y="4743747"/>
              <a:ext cx="2816631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800" kern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внесения изменений в реестр лицензий на осуществление образовательной деятельности в связи с изменением в наименовании лицензиата</a:t>
              </a:r>
              <a:endParaRPr lang="ru-RU" sz="1700" dirty="0">
                <a:solidFill>
                  <a:schemeClr val="bg1">
                    <a:lumMod val="50000"/>
                  </a:schemeClr>
                </a:solidFill>
                <a:latin typeface="Montserrat Light" panose="00000400000000000000" pitchFamily="2" charset="-52"/>
              </a:endParaRPr>
            </a:p>
          </p:txBody>
        </p:sp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724ED79A-DEE3-D23E-ECA8-FD029BC5701A}"/>
              </a:ext>
            </a:extLst>
          </p:cNvPr>
          <p:cNvSpPr/>
          <p:nvPr/>
        </p:nvSpPr>
        <p:spPr>
          <a:xfrm>
            <a:off x="1445948" y="3224527"/>
            <a:ext cx="1247321" cy="1220178"/>
          </a:xfrm>
          <a:prstGeom prst="ellipse">
            <a:avLst/>
          </a:prstGeom>
          <a:solidFill>
            <a:srgbClr val="436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Freeform 159">
            <a:extLst>
              <a:ext uri="{FF2B5EF4-FFF2-40B4-BE49-F238E27FC236}">
                <a16:creationId xmlns:a16="http://schemas.microsoft.com/office/drawing/2014/main" id="{8EA01FB1-8AE4-767E-4521-0E2AC6974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504" y="3530131"/>
            <a:ext cx="899675" cy="512064"/>
          </a:xfrm>
          <a:custGeom>
            <a:avLst/>
            <a:gdLst>
              <a:gd name="T0" fmla="*/ 63820 w 634"/>
              <a:gd name="T1" fmla="*/ 68484 h 619"/>
              <a:gd name="T2" fmla="*/ 63820 w 634"/>
              <a:gd name="T3" fmla="*/ 68484 h 619"/>
              <a:gd name="T4" fmla="*/ 58411 w 634"/>
              <a:gd name="T5" fmla="*/ 73504 h 619"/>
              <a:gd name="T6" fmla="*/ 58411 w 634"/>
              <a:gd name="T7" fmla="*/ 147724 h 619"/>
              <a:gd name="T8" fmla="*/ 63820 w 634"/>
              <a:gd name="T9" fmla="*/ 152744 h 619"/>
              <a:gd name="T10" fmla="*/ 74637 w 634"/>
              <a:gd name="T11" fmla="*/ 147724 h 619"/>
              <a:gd name="T12" fmla="*/ 74637 w 634"/>
              <a:gd name="T13" fmla="*/ 73504 h 619"/>
              <a:gd name="T14" fmla="*/ 63820 w 634"/>
              <a:gd name="T15" fmla="*/ 68484 h 619"/>
              <a:gd name="T16" fmla="*/ 122231 w 634"/>
              <a:gd name="T17" fmla="*/ 89639 h 619"/>
              <a:gd name="T18" fmla="*/ 122231 w 634"/>
              <a:gd name="T19" fmla="*/ 89639 h 619"/>
              <a:gd name="T20" fmla="*/ 116822 w 634"/>
              <a:gd name="T21" fmla="*/ 94658 h 619"/>
              <a:gd name="T22" fmla="*/ 116822 w 634"/>
              <a:gd name="T23" fmla="*/ 136968 h 619"/>
              <a:gd name="T24" fmla="*/ 122231 w 634"/>
              <a:gd name="T25" fmla="*/ 147724 h 619"/>
              <a:gd name="T26" fmla="*/ 127639 w 634"/>
              <a:gd name="T27" fmla="*/ 136968 h 619"/>
              <a:gd name="T28" fmla="*/ 127639 w 634"/>
              <a:gd name="T29" fmla="*/ 94658 h 619"/>
              <a:gd name="T30" fmla="*/ 122231 w 634"/>
              <a:gd name="T31" fmla="*/ 89639 h 619"/>
              <a:gd name="T32" fmla="*/ 169825 w 634"/>
              <a:gd name="T33" fmla="*/ 0 h 619"/>
              <a:gd name="T34" fmla="*/ 169825 w 634"/>
              <a:gd name="T35" fmla="*/ 0 h 619"/>
              <a:gd name="T36" fmla="*/ 116822 w 634"/>
              <a:gd name="T37" fmla="*/ 41951 h 619"/>
              <a:gd name="T38" fmla="*/ 58411 w 634"/>
              <a:gd name="T39" fmla="*/ 20796 h 619"/>
              <a:gd name="T40" fmla="*/ 0 w 634"/>
              <a:gd name="T41" fmla="*/ 52707 h 619"/>
              <a:gd name="T42" fmla="*/ 0 w 634"/>
              <a:gd name="T43" fmla="*/ 221586 h 619"/>
              <a:gd name="T44" fmla="*/ 58411 w 634"/>
              <a:gd name="T45" fmla="*/ 190034 h 619"/>
              <a:gd name="T46" fmla="*/ 116822 w 634"/>
              <a:gd name="T47" fmla="*/ 210830 h 619"/>
              <a:gd name="T48" fmla="*/ 169825 w 634"/>
              <a:gd name="T49" fmla="*/ 168879 h 619"/>
              <a:gd name="T50" fmla="*/ 228236 w 634"/>
              <a:gd name="T51" fmla="*/ 210830 h 619"/>
              <a:gd name="T52" fmla="*/ 228236 w 634"/>
              <a:gd name="T53" fmla="*/ 41951 h 619"/>
              <a:gd name="T54" fmla="*/ 169825 w 634"/>
              <a:gd name="T55" fmla="*/ 0 h 619"/>
              <a:gd name="T56" fmla="*/ 212372 w 634"/>
              <a:gd name="T57" fmla="*/ 184655 h 619"/>
              <a:gd name="T58" fmla="*/ 212372 w 634"/>
              <a:gd name="T59" fmla="*/ 184655 h 619"/>
              <a:gd name="T60" fmla="*/ 169825 w 634"/>
              <a:gd name="T61" fmla="*/ 152744 h 619"/>
              <a:gd name="T62" fmla="*/ 116822 w 634"/>
              <a:gd name="T63" fmla="*/ 195053 h 619"/>
              <a:gd name="T64" fmla="*/ 58411 w 634"/>
              <a:gd name="T65" fmla="*/ 173899 h 619"/>
              <a:gd name="T66" fmla="*/ 15865 w 634"/>
              <a:gd name="T67" fmla="*/ 200432 h 619"/>
              <a:gd name="T68" fmla="*/ 15865 w 634"/>
              <a:gd name="T69" fmla="*/ 58086 h 619"/>
              <a:gd name="T70" fmla="*/ 58411 w 634"/>
              <a:gd name="T71" fmla="*/ 31553 h 619"/>
              <a:gd name="T72" fmla="*/ 116822 w 634"/>
              <a:gd name="T73" fmla="*/ 52707 h 619"/>
              <a:gd name="T74" fmla="*/ 169825 w 634"/>
              <a:gd name="T75" fmla="*/ 10398 h 619"/>
              <a:gd name="T76" fmla="*/ 212372 w 634"/>
              <a:gd name="T77" fmla="*/ 41951 h 619"/>
              <a:gd name="T78" fmla="*/ 212372 w 634"/>
              <a:gd name="T79" fmla="*/ 184655 h 619"/>
              <a:gd name="T80" fmla="*/ 169825 w 634"/>
              <a:gd name="T81" fmla="*/ 115813 h 619"/>
              <a:gd name="T82" fmla="*/ 169825 w 634"/>
              <a:gd name="T83" fmla="*/ 115813 h 619"/>
              <a:gd name="T84" fmla="*/ 180642 w 634"/>
              <a:gd name="T85" fmla="*/ 126570 h 619"/>
              <a:gd name="T86" fmla="*/ 186051 w 634"/>
              <a:gd name="T87" fmla="*/ 115813 h 619"/>
              <a:gd name="T88" fmla="*/ 186051 w 634"/>
              <a:gd name="T89" fmla="*/ 63106 h 619"/>
              <a:gd name="T90" fmla="*/ 180642 w 634"/>
              <a:gd name="T91" fmla="*/ 52707 h 619"/>
              <a:gd name="T92" fmla="*/ 169825 w 634"/>
              <a:gd name="T93" fmla="*/ 63106 h 619"/>
              <a:gd name="T94" fmla="*/ 169825 w 634"/>
              <a:gd name="T95" fmla="*/ 115813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5F293E1-C1FF-5630-37F8-9716A8FA459D}"/>
              </a:ext>
            </a:extLst>
          </p:cNvPr>
          <p:cNvSpPr/>
          <p:nvPr/>
        </p:nvSpPr>
        <p:spPr>
          <a:xfrm>
            <a:off x="5472339" y="2594493"/>
            <a:ext cx="1247321" cy="1220178"/>
          </a:xfrm>
          <a:prstGeom prst="ellipse">
            <a:avLst/>
          </a:prstGeom>
          <a:solidFill>
            <a:srgbClr val="436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Freeform 109">
            <a:extLst>
              <a:ext uri="{FF2B5EF4-FFF2-40B4-BE49-F238E27FC236}">
                <a16:creationId xmlns:a16="http://schemas.microsoft.com/office/drawing/2014/main" id="{A6CBE1C0-AFC9-535F-7239-B0278E661CE0}"/>
              </a:ext>
            </a:extLst>
          </p:cNvPr>
          <p:cNvSpPr>
            <a:spLocks noEditPoints="1"/>
          </p:cNvSpPr>
          <p:nvPr/>
        </p:nvSpPr>
        <p:spPr bwMode="auto">
          <a:xfrm>
            <a:off x="5854014" y="2854686"/>
            <a:ext cx="483972" cy="712370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FD25F79-2B79-CA02-8C7F-7A1B5111B90C}"/>
              </a:ext>
            </a:extLst>
          </p:cNvPr>
          <p:cNvSpPr/>
          <p:nvPr/>
        </p:nvSpPr>
        <p:spPr>
          <a:xfrm>
            <a:off x="9633559" y="2697731"/>
            <a:ext cx="1247321" cy="1220178"/>
          </a:xfrm>
          <a:prstGeom prst="ellipse">
            <a:avLst/>
          </a:prstGeom>
          <a:solidFill>
            <a:srgbClr val="4362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5E1904C4-90AC-61EB-5AD1-6B91E4EC3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827" y="2925197"/>
            <a:ext cx="730532" cy="677706"/>
          </a:xfrm>
          <a:custGeom>
            <a:avLst/>
            <a:gdLst>
              <a:gd name="T0" fmla="*/ 103756 w 461"/>
              <a:gd name="T1" fmla="*/ 3609 h 461"/>
              <a:gd name="T2" fmla="*/ 103756 w 461"/>
              <a:gd name="T3" fmla="*/ 3609 h 461"/>
              <a:gd name="T4" fmla="*/ 0 w 461"/>
              <a:gd name="T5" fmla="*/ 107815 h 461"/>
              <a:gd name="T6" fmla="*/ 103756 w 461"/>
              <a:gd name="T7" fmla="*/ 207511 h 461"/>
              <a:gd name="T8" fmla="*/ 207512 w 461"/>
              <a:gd name="T9" fmla="*/ 103755 h 461"/>
              <a:gd name="T10" fmla="*/ 103756 w 461"/>
              <a:gd name="T11" fmla="*/ 3609 h 461"/>
              <a:gd name="T12" fmla="*/ 103756 w 461"/>
              <a:gd name="T13" fmla="*/ 15789 h 461"/>
              <a:gd name="T14" fmla="*/ 103756 w 461"/>
              <a:gd name="T15" fmla="*/ 15789 h 461"/>
              <a:gd name="T16" fmla="*/ 143905 w 461"/>
              <a:gd name="T17" fmla="*/ 23909 h 461"/>
              <a:gd name="T18" fmla="*/ 131274 w 461"/>
              <a:gd name="T19" fmla="*/ 47818 h 461"/>
              <a:gd name="T20" fmla="*/ 103756 w 461"/>
              <a:gd name="T21" fmla="*/ 43758 h 461"/>
              <a:gd name="T22" fmla="*/ 75787 w 461"/>
              <a:gd name="T23" fmla="*/ 47818 h 461"/>
              <a:gd name="T24" fmla="*/ 63607 w 461"/>
              <a:gd name="T25" fmla="*/ 23909 h 461"/>
              <a:gd name="T26" fmla="*/ 103756 w 461"/>
              <a:gd name="T27" fmla="*/ 15789 h 461"/>
              <a:gd name="T28" fmla="*/ 47818 w 461"/>
              <a:gd name="T29" fmla="*/ 131724 h 461"/>
              <a:gd name="T30" fmla="*/ 47818 w 461"/>
              <a:gd name="T31" fmla="*/ 131724 h 461"/>
              <a:gd name="T32" fmla="*/ 23909 w 461"/>
              <a:gd name="T33" fmla="*/ 147513 h 461"/>
              <a:gd name="T34" fmla="*/ 15789 w 461"/>
              <a:gd name="T35" fmla="*/ 107815 h 461"/>
              <a:gd name="T36" fmla="*/ 23909 w 461"/>
              <a:gd name="T37" fmla="*/ 63607 h 461"/>
              <a:gd name="T38" fmla="*/ 47818 w 461"/>
              <a:gd name="T39" fmla="*/ 75335 h 461"/>
              <a:gd name="T40" fmla="*/ 39698 w 461"/>
              <a:gd name="T41" fmla="*/ 103755 h 461"/>
              <a:gd name="T42" fmla="*/ 47818 w 461"/>
              <a:gd name="T43" fmla="*/ 131724 h 461"/>
              <a:gd name="T44" fmla="*/ 103756 w 461"/>
              <a:gd name="T45" fmla="*/ 195331 h 461"/>
              <a:gd name="T46" fmla="*/ 103756 w 461"/>
              <a:gd name="T47" fmla="*/ 195331 h 461"/>
              <a:gd name="T48" fmla="*/ 63607 w 461"/>
              <a:gd name="T49" fmla="*/ 183602 h 461"/>
              <a:gd name="T50" fmla="*/ 75787 w 461"/>
              <a:gd name="T51" fmla="*/ 159693 h 461"/>
              <a:gd name="T52" fmla="*/ 103756 w 461"/>
              <a:gd name="T53" fmla="*/ 167813 h 461"/>
              <a:gd name="T54" fmla="*/ 131274 w 461"/>
              <a:gd name="T55" fmla="*/ 159693 h 461"/>
              <a:gd name="T56" fmla="*/ 143905 w 461"/>
              <a:gd name="T57" fmla="*/ 183602 h 461"/>
              <a:gd name="T58" fmla="*/ 103756 w 461"/>
              <a:gd name="T59" fmla="*/ 195331 h 461"/>
              <a:gd name="T60" fmla="*/ 103756 w 461"/>
              <a:gd name="T61" fmla="*/ 155633 h 461"/>
              <a:gd name="T62" fmla="*/ 103756 w 461"/>
              <a:gd name="T63" fmla="*/ 155633 h 461"/>
              <a:gd name="T64" fmla="*/ 55938 w 461"/>
              <a:gd name="T65" fmla="*/ 103755 h 461"/>
              <a:gd name="T66" fmla="*/ 103756 w 461"/>
              <a:gd name="T67" fmla="*/ 55487 h 461"/>
              <a:gd name="T68" fmla="*/ 151574 w 461"/>
              <a:gd name="T69" fmla="*/ 103755 h 461"/>
              <a:gd name="T70" fmla="*/ 103756 w 461"/>
              <a:gd name="T71" fmla="*/ 155633 h 461"/>
              <a:gd name="T72" fmla="*/ 159694 w 461"/>
              <a:gd name="T73" fmla="*/ 131724 h 461"/>
              <a:gd name="T74" fmla="*/ 159694 w 461"/>
              <a:gd name="T75" fmla="*/ 131724 h 461"/>
              <a:gd name="T76" fmla="*/ 167814 w 461"/>
              <a:gd name="T77" fmla="*/ 103755 h 461"/>
              <a:gd name="T78" fmla="*/ 159694 w 461"/>
              <a:gd name="T79" fmla="*/ 75335 h 461"/>
              <a:gd name="T80" fmla="*/ 183603 w 461"/>
              <a:gd name="T81" fmla="*/ 63607 h 461"/>
              <a:gd name="T82" fmla="*/ 191723 w 461"/>
              <a:gd name="T83" fmla="*/ 103755 h 461"/>
              <a:gd name="T84" fmla="*/ 183603 w 461"/>
              <a:gd name="T85" fmla="*/ 147513 h 461"/>
              <a:gd name="T86" fmla="*/ 159694 w 461"/>
              <a:gd name="T87" fmla="*/ 131724 h 4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8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ECA16B8-6B9D-19B9-5AD6-BDBC03025464}"/>
              </a:ext>
            </a:extLst>
          </p:cNvPr>
          <p:cNvGrpSpPr/>
          <p:nvPr/>
        </p:nvGrpSpPr>
        <p:grpSpPr>
          <a:xfrm>
            <a:off x="555099" y="5111908"/>
            <a:ext cx="11232509" cy="881947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3E38F08A-DC0A-5D1D-389E-AC27A5C51D17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6A709F1E-98A0-6EA2-ED47-426A010CD58F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8E080E9-9C4D-57E1-55C7-386E8A65DA93}"/>
              </a:ext>
            </a:extLst>
          </p:cNvPr>
          <p:cNvGrpSpPr/>
          <p:nvPr/>
        </p:nvGrpSpPr>
        <p:grpSpPr>
          <a:xfrm>
            <a:off x="8261769" y="2025040"/>
            <a:ext cx="3535992" cy="2704433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00699F3-E399-17CA-7DC7-9AC54A840C52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39029BC-D816-0FBA-1B27-4BB187B6C601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0D7D13E-6171-56CF-8261-6609C06C2258}"/>
              </a:ext>
            </a:extLst>
          </p:cNvPr>
          <p:cNvGrpSpPr/>
          <p:nvPr/>
        </p:nvGrpSpPr>
        <p:grpSpPr>
          <a:xfrm>
            <a:off x="4408434" y="1425967"/>
            <a:ext cx="3535992" cy="3303506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7FC6CAF9-CAB0-CC96-0999-9A29568D19E3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1446DCC-5292-9B52-22D5-E7B7053781C8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412568D-5C67-AAD7-8ABA-4CEF84B634A7}"/>
              </a:ext>
            </a:extLst>
          </p:cNvPr>
          <p:cNvGrpSpPr/>
          <p:nvPr/>
        </p:nvGrpSpPr>
        <p:grpSpPr>
          <a:xfrm>
            <a:off x="555099" y="1746092"/>
            <a:ext cx="3535992" cy="2984182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4E283AE-19DC-5B1C-A768-28D5730E3065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70AD054-943C-C61D-5C59-7DFBC55C0D4B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C262D21-EA37-EB34-73E0-2F9A9FCC21E0}"/>
              </a:ext>
            </a:extLst>
          </p:cNvPr>
          <p:cNvSpPr txBox="1"/>
          <p:nvPr/>
        </p:nvSpPr>
        <p:spPr>
          <a:xfrm>
            <a:off x="1130808" y="5111909"/>
            <a:ext cx="9784080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Организованы совещания и семинары по вопросам реализации норм Федерального закона </a:t>
            </a:r>
            <a:b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гармонизации в формате ВКС с регионами и организациями дополнительного образования.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6284ED-3950-93C9-F910-A3401A64FF0F}"/>
              </a:ext>
            </a:extLst>
          </p:cNvPr>
          <p:cNvSpPr txBox="1"/>
          <p:nvPr/>
        </p:nvSpPr>
        <p:spPr>
          <a:xfrm>
            <a:off x="655558" y="2196997"/>
            <a:ext cx="333507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феврале 2023 года произведен сбор и анализ полученной от субъектов Российской Федерации информации по организациям, которые планируют переходить на реализацию дополнительных образовательных программ спортивной подготовки. 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572183-969C-14CC-4897-B473E3B4EBE1}"/>
              </a:ext>
            </a:extLst>
          </p:cNvPr>
          <p:cNvSpPr txBox="1"/>
          <p:nvPr/>
        </p:nvSpPr>
        <p:spPr>
          <a:xfrm>
            <a:off x="4554065" y="1814494"/>
            <a:ext cx="32345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методической помощи при разработке дополнительных образовательных программ спортивной подготовки (методические рекомендации «Алгоритм составления дополнительной образовательной программы спортивной подготовки на примере игровых видов спорта»). </a:t>
            </a:r>
            <a:endParaRPr lang="ru-RU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AA72B7-464F-BCFC-9F9A-53B54928E075}"/>
              </a:ext>
            </a:extLst>
          </p:cNvPr>
          <p:cNvSpPr txBox="1"/>
          <p:nvPr/>
        </p:nvSpPr>
        <p:spPr>
          <a:xfrm>
            <a:off x="8400368" y="2566201"/>
            <a:ext cx="32587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мае – июне 2023 года проведены выездные рабочие совещания по вопросу перехода организаций на реализацию дополнительных образовательных программ спортивной подготовки.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66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F244B7-7C78-791F-571C-0D8D7DAAC41B}"/>
              </a:ext>
            </a:extLst>
          </p:cNvPr>
          <p:cNvSpPr txBox="1"/>
          <p:nvPr/>
        </p:nvSpPr>
        <p:spPr>
          <a:xfrm>
            <a:off x="1377537" y="850871"/>
            <a:ext cx="10424160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сентября 2022 года при Министерстве просвещения Российской Федерации в целях консультативной поддержки, на базе  ФГБУ «ФЦОМОФВ» работает горячая линия по вопросам практического применения положений Федерального закона о гармонизации, представленная такими разделами: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84E1B9-5D70-BE14-5534-58A880AE62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95324" y="585400"/>
            <a:ext cx="944562" cy="944563"/>
          </a:xfrm>
          <a:prstGeom prst="ellipse">
            <a:avLst/>
          </a:prstGeom>
          <a:solidFill>
            <a:schemeClr val="accent1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68238B-960E-42FD-47FB-629E605C2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24" y="2423160"/>
            <a:ext cx="7160501" cy="34103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E8ACB9-A35D-9685-18DD-C99083D7B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94" y="5127551"/>
            <a:ext cx="6322386" cy="15201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1BF8C9-27D0-1F1E-F71A-639FEAEDC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94" y="2762269"/>
            <a:ext cx="4210641" cy="5382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AB7A0E-CA1A-4AB3-66D8-5B4CA7FC0D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275" y="3977640"/>
            <a:ext cx="4230160" cy="63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8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0D7D13E-6171-56CF-8261-6609C06C2258}"/>
              </a:ext>
            </a:extLst>
          </p:cNvPr>
          <p:cNvGrpSpPr/>
          <p:nvPr/>
        </p:nvGrpSpPr>
        <p:grpSpPr>
          <a:xfrm>
            <a:off x="844296" y="1906904"/>
            <a:ext cx="9909097" cy="398100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7FC6CAF9-CAB0-CC96-0999-9A29568D19E3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1446DCC-5292-9B52-22D5-E7B7053781C8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412568D-5C67-AAD7-8ABA-4CEF84B634A7}"/>
              </a:ext>
            </a:extLst>
          </p:cNvPr>
          <p:cNvGrpSpPr/>
          <p:nvPr/>
        </p:nvGrpSpPr>
        <p:grpSpPr>
          <a:xfrm>
            <a:off x="194245" y="516245"/>
            <a:ext cx="11452212" cy="1282209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4E283AE-19DC-5B1C-A768-28D5730E3065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70AD054-943C-C61D-5C59-7DFBC55C0D4B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7CF4F9-D9BB-943F-96D6-DDF966C44AC9}"/>
              </a:ext>
            </a:extLst>
          </p:cNvPr>
          <p:cNvSpPr txBox="1"/>
          <p:nvPr/>
        </p:nvSpPr>
        <p:spPr>
          <a:xfrm>
            <a:off x="510465" y="527853"/>
            <a:ext cx="10954610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сегодняшний день на «горячую линию» поступило 1 036 обращений, из них: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827 электронных обращений,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209 обращений по телефону. 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3D3BCB-F07E-E340-E181-48FA5E17B320}"/>
              </a:ext>
            </a:extLst>
          </p:cNvPr>
          <p:cNvSpPr txBox="1"/>
          <p:nvPr/>
        </p:nvSpPr>
        <p:spPr>
          <a:xfrm>
            <a:off x="1438607" y="1916998"/>
            <a:ext cx="87965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количество обращений поступило из следующих регионов: </a:t>
            </a:r>
            <a:endParaRPr lang="ru-RU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5E51C32-A473-0586-F0EC-3404183B0582}"/>
              </a:ext>
            </a:extLst>
          </p:cNvPr>
          <p:cNvGrpSpPr/>
          <p:nvPr/>
        </p:nvGrpSpPr>
        <p:grpSpPr>
          <a:xfrm>
            <a:off x="344477" y="2542764"/>
            <a:ext cx="11216689" cy="3876324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2C42580-EB84-6C0A-BE56-A6918BF8C0FD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2F40DB4-7DE2-62B0-B47D-502BAB8EBA8C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2FC5E4C-BB45-883A-F38B-620355DA7287}"/>
              </a:ext>
            </a:extLst>
          </p:cNvPr>
          <p:cNvSpPr txBox="1"/>
          <p:nvPr/>
        </p:nvSpPr>
        <p:spPr>
          <a:xfrm>
            <a:off x="646125" y="2542764"/>
            <a:ext cx="10683289" cy="3787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Ростовская область (поступило 56 обращений), 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Ханты-Мансийский автономный округ – Югра (44 обращения), 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край (38 обращений), 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Свердловская область (34 обращения), 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Ставропольский край (30 обращений), 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Удмуртская Республика (30 обращений),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Вологодская область (19 обращений), </a:t>
            </a:r>
          </a:p>
          <a:p>
            <a:pPr algn="just">
              <a:lnSpc>
                <a:spcPct val="15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Нижегородская область (13 обращений),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Ямало-Ненецкий автономный округ (13 обращений). 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1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6370E47-DE0E-BC33-1694-9B1164F1DAB0}"/>
              </a:ext>
            </a:extLst>
          </p:cNvPr>
          <p:cNvGrpSpPr/>
          <p:nvPr/>
        </p:nvGrpSpPr>
        <p:grpSpPr>
          <a:xfrm>
            <a:off x="3094167" y="4975933"/>
            <a:ext cx="8074228" cy="1607035"/>
            <a:chOff x="5614220" y="832104"/>
            <a:chExt cx="5541460" cy="159105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572F1735-F95F-8660-066E-8657D2505A96}"/>
                </a:ext>
              </a:extLst>
            </p:cNvPr>
            <p:cNvSpPr/>
            <p:nvPr/>
          </p:nvSpPr>
          <p:spPr>
            <a:xfrm>
              <a:off x="6419088" y="832104"/>
              <a:ext cx="4736592" cy="1591056"/>
            </a:xfrm>
            <a:prstGeom prst="roundRect">
              <a:avLst>
                <a:gd name="adj" fmla="val 63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25D7FF2A-0584-CD89-5CF7-47241F9BAC92}"/>
                </a:ext>
              </a:extLst>
            </p:cNvPr>
            <p:cNvSpPr/>
            <p:nvPr/>
          </p:nvSpPr>
          <p:spPr>
            <a:xfrm>
              <a:off x="5614220" y="1026635"/>
              <a:ext cx="1247320" cy="1201994"/>
            </a:xfrm>
            <a:prstGeom prst="ellipse">
              <a:avLst/>
            </a:prstGeom>
            <a:solidFill>
              <a:srgbClr val="ECE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0193A21-8DC8-D6A8-0E8B-D5C88F7027DB}"/>
                </a:ext>
              </a:extLst>
            </p:cNvPr>
            <p:cNvCxnSpPr>
              <a:cxnSpLocks/>
            </p:cNvCxnSpPr>
            <p:nvPr/>
          </p:nvCxnSpPr>
          <p:spPr>
            <a:xfrm>
              <a:off x="11132083" y="1273671"/>
              <a:ext cx="13765" cy="707922"/>
            </a:xfrm>
            <a:prstGeom prst="line">
              <a:avLst/>
            </a:prstGeom>
            <a:ln w="889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39C9B86-A929-632B-02A6-6B550E56F337}"/>
              </a:ext>
            </a:extLst>
          </p:cNvPr>
          <p:cNvGrpSpPr/>
          <p:nvPr/>
        </p:nvGrpSpPr>
        <p:grpSpPr>
          <a:xfrm>
            <a:off x="2009490" y="2505053"/>
            <a:ext cx="9637776" cy="2174439"/>
            <a:chOff x="5614220" y="832104"/>
            <a:chExt cx="5541460" cy="1591056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70141BA7-1F26-3594-D62C-3C27D1F445DA}"/>
                </a:ext>
              </a:extLst>
            </p:cNvPr>
            <p:cNvSpPr/>
            <p:nvPr/>
          </p:nvSpPr>
          <p:spPr>
            <a:xfrm>
              <a:off x="6419088" y="832104"/>
              <a:ext cx="4736592" cy="1591056"/>
            </a:xfrm>
            <a:prstGeom prst="roundRect">
              <a:avLst>
                <a:gd name="adj" fmla="val 63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731FDAE1-C189-BF77-5142-2CE5EE3F64B9}"/>
                </a:ext>
              </a:extLst>
            </p:cNvPr>
            <p:cNvSpPr/>
            <p:nvPr/>
          </p:nvSpPr>
          <p:spPr>
            <a:xfrm>
              <a:off x="5614220" y="1026635"/>
              <a:ext cx="1247320" cy="1201994"/>
            </a:xfrm>
            <a:prstGeom prst="ellipse">
              <a:avLst/>
            </a:prstGeom>
            <a:solidFill>
              <a:srgbClr val="ECE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DB66D02B-29A1-3259-8963-2CAA3C9716A3}"/>
                </a:ext>
              </a:extLst>
            </p:cNvPr>
            <p:cNvCxnSpPr>
              <a:cxnSpLocks/>
            </p:cNvCxnSpPr>
            <p:nvPr/>
          </p:nvCxnSpPr>
          <p:spPr>
            <a:xfrm>
              <a:off x="11132083" y="1273671"/>
              <a:ext cx="13765" cy="707922"/>
            </a:xfrm>
            <a:prstGeom prst="line">
              <a:avLst/>
            </a:prstGeom>
            <a:ln w="889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E119CC6-24E6-8932-AA4C-1A8A974D8EE9}"/>
              </a:ext>
            </a:extLst>
          </p:cNvPr>
          <p:cNvGrpSpPr/>
          <p:nvPr/>
        </p:nvGrpSpPr>
        <p:grpSpPr>
          <a:xfrm>
            <a:off x="180619" y="302343"/>
            <a:ext cx="9487917" cy="2029985"/>
            <a:chOff x="5614220" y="832104"/>
            <a:chExt cx="5541460" cy="1591056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1CD27B29-AA38-F272-70A0-DDC2C2D9F218}"/>
                </a:ext>
              </a:extLst>
            </p:cNvPr>
            <p:cNvSpPr/>
            <p:nvPr/>
          </p:nvSpPr>
          <p:spPr>
            <a:xfrm>
              <a:off x="6419088" y="832104"/>
              <a:ext cx="4736592" cy="1591056"/>
            </a:xfrm>
            <a:prstGeom prst="roundRect">
              <a:avLst>
                <a:gd name="adj" fmla="val 632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76128A-7DA2-FF4D-1ECF-8541559BDAB0}"/>
                </a:ext>
              </a:extLst>
            </p:cNvPr>
            <p:cNvSpPr/>
            <p:nvPr/>
          </p:nvSpPr>
          <p:spPr>
            <a:xfrm>
              <a:off x="5614220" y="1026635"/>
              <a:ext cx="1247320" cy="1201994"/>
            </a:xfrm>
            <a:prstGeom prst="ellipse">
              <a:avLst/>
            </a:prstGeom>
            <a:solidFill>
              <a:srgbClr val="ECE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3454AC5-3194-FBFD-930E-DF99A85656E7}"/>
                </a:ext>
              </a:extLst>
            </p:cNvPr>
            <p:cNvCxnSpPr>
              <a:cxnSpLocks/>
            </p:cNvCxnSpPr>
            <p:nvPr/>
          </p:nvCxnSpPr>
          <p:spPr>
            <a:xfrm>
              <a:off x="11132083" y="1273671"/>
              <a:ext cx="13765" cy="707922"/>
            </a:xfrm>
            <a:prstGeom prst="line">
              <a:avLst/>
            </a:prstGeom>
            <a:ln w="889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A342B7-B6E5-96BC-EEFE-9174C7CB01F8}"/>
              </a:ext>
            </a:extLst>
          </p:cNvPr>
          <p:cNvSpPr txBox="1"/>
          <p:nvPr/>
        </p:nvSpPr>
        <p:spPr>
          <a:xfrm>
            <a:off x="4266906" y="2655193"/>
            <a:ext cx="7191228" cy="1709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получена из 85 субъектов РФ от 1644 организаций дополнительного образования физкультурно-спортивной направленности, находящихся в ведении органов исполнительной власти сферы «Образования». 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D6869-797D-CC75-EC06-406FB8FA0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780584" y="2892052"/>
            <a:ext cx="1353420" cy="1353421"/>
          </a:xfrm>
          <a:prstGeom prst="ellipse">
            <a:avLst/>
          </a:prstGeom>
          <a:solidFill>
            <a:schemeClr val="accent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078EE4-1F4B-78FF-2D21-BE7F83F34548}"/>
              </a:ext>
            </a:extLst>
          </p:cNvPr>
          <p:cNvSpPr txBox="1"/>
          <p:nvPr/>
        </p:nvSpPr>
        <p:spPr>
          <a:xfrm>
            <a:off x="5382059" y="5298798"/>
            <a:ext cx="5575108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показал готовность завершения перехода во всех регионах Российской Федерации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0E020-B1A9-7768-DE3C-4302FAEC4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3" y="388361"/>
            <a:ext cx="1857947" cy="1857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30F7BA-470D-3C86-51D6-98FCEA3B4646}"/>
              </a:ext>
            </a:extLst>
          </p:cNvPr>
          <p:cNvSpPr txBox="1"/>
          <p:nvPr/>
        </p:nvSpPr>
        <p:spPr>
          <a:xfrm>
            <a:off x="2249789" y="680307"/>
            <a:ext cx="7318563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период с 24 июля по 31 июля 2023 года проведен мониторинг реализации Федерального закона 127-ФЗ в субъектах Российской Федерации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513D6A-CF52-38D3-A40A-A4B72AB7A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97" y="5197206"/>
            <a:ext cx="1056787" cy="10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0D7D13E-6171-56CF-8261-6609C06C2258}"/>
              </a:ext>
            </a:extLst>
          </p:cNvPr>
          <p:cNvGrpSpPr/>
          <p:nvPr/>
        </p:nvGrpSpPr>
        <p:grpSpPr>
          <a:xfrm>
            <a:off x="194245" y="1426464"/>
            <a:ext cx="11452211" cy="837587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7FC6CAF9-CAB0-CC96-0999-9A29568D19E3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1446DCC-5292-9B52-22D5-E7B7053781C8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412568D-5C67-AAD7-8ABA-4CEF84B634A7}"/>
              </a:ext>
            </a:extLst>
          </p:cNvPr>
          <p:cNvGrpSpPr/>
          <p:nvPr/>
        </p:nvGrpSpPr>
        <p:grpSpPr>
          <a:xfrm>
            <a:off x="194245" y="516246"/>
            <a:ext cx="11452212" cy="801505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94E283AE-19DC-5B1C-A768-28D5730E3065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70AD054-943C-C61D-5C59-7DFBC55C0D4B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5E51C32-A473-0586-F0EC-3404183B0582}"/>
              </a:ext>
            </a:extLst>
          </p:cNvPr>
          <p:cNvGrpSpPr/>
          <p:nvPr/>
        </p:nvGrpSpPr>
        <p:grpSpPr>
          <a:xfrm>
            <a:off x="344477" y="2372764"/>
            <a:ext cx="11625019" cy="4152323"/>
            <a:chOff x="733927" y="2574758"/>
            <a:chExt cx="3080084" cy="34049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42C42580-EB84-6C0A-BE56-A6918BF8C0FD}"/>
                </a:ext>
              </a:extLst>
            </p:cNvPr>
            <p:cNvSpPr/>
            <p:nvPr/>
          </p:nvSpPr>
          <p:spPr>
            <a:xfrm>
              <a:off x="733927" y="2574758"/>
              <a:ext cx="3080084" cy="3404937"/>
            </a:xfrm>
            <a:prstGeom prst="roundRect">
              <a:avLst>
                <a:gd name="adj" fmla="val 494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2F40DB4-7DE2-62B0-B47D-502BAB8EBA8C}"/>
                </a:ext>
              </a:extLst>
            </p:cNvPr>
            <p:cNvCxnSpPr>
              <a:cxnSpLocks/>
            </p:cNvCxnSpPr>
            <p:nvPr/>
          </p:nvCxnSpPr>
          <p:spPr>
            <a:xfrm>
              <a:off x="1852864" y="2574758"/>
              <a:ext cx="842210" cy="0"/>
            </a:xfrm>
            <a:prstGeom prst="line">
              <a:avLst/>
            </a:prstGeom>
            <a:ln w="101600" cap="rnd">
              <a:solidFill>
                <a:srgbClr val="EC8A2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1AAB72-A483-6EC6-3FFD-FA751D263CE6}"/>
              </a:ext>
            </a:extLst>
          </p:cNvPr>
          <p:cNvSpPr txBox="1"/>
          <p:nvPr/>
        </p:nvSpPr>
        <p:spPr>
          <a:xfrm>
            <a:off x="344477" y="2573644"/>
            <a:ext cx="11503046" cy="3376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672 переименовались в организации дополнительного образования со специальным наименованием «спортивная школа»;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организации имеют бессрочную лицензию.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сетевого взаимодействия в лицензиях организаций дополнительного образования: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чем в 50% включены общеобразовательные организации (933 организации) с общим количеством объектов 6 143;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чем в 20 % включены иные организации (321) с общим количеством объектов 1 397.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используемых спортивных объектов – 11 207.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тренеров-преподавателей 21 721 человек, в том числе старших тренеров-преподавателей 805 человек,      </a:t>
            </a:r>
          </a:p>
          <a:p>
            <a:pPr lvl="0" algn="just">
              <a:lnSpc>
                <a:spcPct val="150000"/>
              </a:lnSpc>
              <a:tabLst>
                <a:tab pos="810260" algn="l"/>
              </a:tabLst>
            </a:pP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ставок тренеров-преподавателей: 25 434, в том числе старших тренеров-преподавателей 1 033.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обучающихся 1 217 603 человека, из них в возрасте старше 18 лет 8 055 человек.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92D17-59C7-C170-1479-1EF95C30EEB2}"/>
              </a:ext>
            </a:extLst>
          </p:cNvPr>
          <p:cNvSpPr txBox="1"/>
          <p:nvPr/>
        </p:nvSpPr>
        <p:spPr>
          <a:xfrm>
            <a:off x="344478" y="493631"/>
            <a:ext cx="11216688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14 субъектах РФ отсутствуют организации, планирующие переход на дополнительные образовательные программы спортивной подготовки;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7D6FC-6C44-620F-534F-72452183CE0C}"/>
              </a:ext>
            </a:extLst>
          </p:cNvPr>
          <p:cNvSpPr txBox="1"/>
          <p:nvPr/>
        </p:nvSpPr>
        <p:spPr>
          <a:xfrm>
            <a:off x="344477" y="1370405"/>
            <a:ext cx="11301979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806 организаций (49%) переходят на дополнительные образовательные программы спортивной подготовки;</a:t>
            </a:r>
            <a:endParaRPr lang="ru-RU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810260" algn="l"/>
              </a:tabLst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из них 569 осуществили переход с предпрофессиональных программ спортивной подготовки;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67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FA55FFC-BCBF-EFA9-9E01-29BE62D13741}"/>
              </a:ext>
            </a:extLst>
          </p:cNvPr>
          <p:cNvSpPr txBox="1"/>
          <p:nvPr/>
        </p:nvSpPr>
        <p:spPr>
          <a:xfrm>
            <a:off x="3438144" y="2068443"/>
            <a:ext cx="8088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3B4390"/>
                </a:solidFill>
                <a:latin typeface="Montserrat ExtraBold" panose="00000900000000000000" pitchFamily="2" charset="-52"/>
              </a:rPr>
              <a:t>Спасибо за внимание!</a:t>
            </a:r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8DB5ECB4-C61D-1A22-B992-94E621EA6108}"/>
              </a:ext>
            </a:extLst>
          </p:cNvPr>
          <p:cNvSpPr/>
          <p:nvPr/>
        </p:nvSpPr>
        <p:spPr>
          <a:xfrm rot="17216765">
            <a:off x="11291247" y="2540615"/>
            <a:ext cx="1801505" cy="1665027"/>
          </a:xfrm>
          <a:prstGeom prst="blockArc">
            <a:avLst>
              <a:gd name="adj1" fmla="val 7577237"/>
              <a:gd name="adj2" fmla="val 136784"/>
              <a:gd name="adj3" fmla="val 24959"/>
            </a:avLst>
          </a:prstGeom>
          <a:solidFill>
            <a:srgbClr val="ECEEF6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DD7223-609B-0DCF-45B8-3A48E4D38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" t="2198" r="349" b="15017"/>
          <a:stretch>
            <a:fillRect/>
          </a:stretch>
        </p:blipFill>
        <p:spPr bwMode="auto">
          <a:xfrm>
            <a:off x="1781797" y="2654676"/>
            <a:ext cx="8104739" cy="3818021"/>
          </a:xfrm>
          <a:custGeom>
            <a:avLst/>
            <a:gdLst>
              <a:gd name="connsiteX0" fmla="*/ 0 w 8104739"/>
              <a:gd name="connsiteY0" fmla="*/ 0 h 3818021"/>
              <a:gd name="connsiteX1" fmla="*/ 8104739 w 8104739"/>
              <a:gd name="connsiteY1" fmla="*/ 0 h 3818021"/>
              <a:gd name="connsiteX2" fmla="*/ 8104739 w 8104739"/>
              <a:gd name="connsiteY2" fmla="*/ 3818021 h 3818021"/>
              <a:gd name="connsiteX3" fmla="*/ 0 w 8104739"/>
              <a:gd name="connsiteY3" fmla="*/ 3818021 h 381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4739" h="3818021">
                <a:moveTo>
                  <a:pt x="0" y="0"/>
                </a:moveTo>
                <a:lnTo>
                  <a:pt x="8104739" y="0"/>
                </a:lnTo>
                <a:lnTo>
                  <a:pt x="8104739" y="3818021"/>
                </a:lnTo>
                <a:lnTo>
                  <a:pt x="0" y="38180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088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587</Words>
  <Application>Microsoft Office PowerPoint</Application>
  <PresentationFormat>Широкоэкранный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ExtraBold</vt:lpstr>
      <vt:lpstr>Montserrat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Солдатова</dc:creator>
  <cp:lastModifiedBy>Овечкин Александр Аркадьевич</cp:lastModifiedBy>
  <cp:revision>44</cp:revision>
  <dcterms:created xsi:type="dcterms:W3CDTF">2023-05-24T07:37:18Z</dcterms:created>
  <dcterms:modified xsi:type="dcterms:W3CDTF">2023-08-17T13:49:42Z</dcterms:modified>
</cp:coreProperties>
</file>