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9" r:id="rId4"/>
    <p:sldId id="258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9B8A8-ABA7-4564-AFC1-20C6C8F6D3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9DDBA0-D93A-4A17-BFB2-D9D6292E9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850F21-9959-43AB-A9E6-CDF679441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19F2-E774-473D-B8D0-A139B28770D8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95E5B1-E03F-4855-B739-41575969A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00CAB3-4AB6-4F6B-881E-6DCA6E87C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2567-E76F-4E7E-8CE3-7DFD25CE8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352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0E5186-135F-49E1-BFF3-E5FB9ACC5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8E4E24-09A9-404C-8DF9-721E4C889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87C49B-6D86-48E5-B579-4F9E0E309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19F2-E774-473D-B8D0-A139B28770D8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4D2E35-778E-4B72-9CAF-CA14D75CB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5FD752-ED14-4FE6-8056-F9FC48F09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2567-E76F-4E7E-8CE3-7DFD25CE8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968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370C6DD-BFFA-42E5-9DE5-72BF98E6E7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FEA614E-7C31-4E43-A7C6-EA6A34A127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F931EE-FE58-4947-AB08-DCCE26684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19F2-E774-473D-B8D0-A139B28770D8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D26974-581C-4AEA-A0F6-1144B056C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FDB07E-54E4-4C06-824D-574A93107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2567-E76F-4E7E-8CE3-7DFD25CE8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740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19C267-89DF-42E6-8B3C-68943FB11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C32556-50A7-4BCF-9A76-81DF34384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DCEF15-5FD4-4B1B-AFB3-F3765D77A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19F2-E774-473D-B8D0-A139B28770D8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73FC3C-050A-47E7-820E-01167E588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1630A4-E51A-4019-A4DE-78D1B7479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2567-E76F-4E7E-8CE3-7DFD25CE8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73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DC7DC-A408-4E80-AF35-3560BAFC3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817773-C1B5-4DDA-95C0-66B333DDD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484D2B-4DDC-45F7-9631-E2B128347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19F2-E774-473D-B8D0-A139B28770D8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516FE0-5104-4FD8-A44E-DC8BF62DD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339B01-0FD5-46D2-99A5-87203F6D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2567-E76F-4E7E-8CE3-7DFD25CE8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826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4D387A-CF23-4B77-B76B-B49C58ECC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62E74D-11F5-41FF-A265-E1588F67E7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900013-8603-4B3E-B816-D5A9D36A4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D67948-5D71-4198-ADE9-D9881E5C6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19F2-E774-473D-B8D0-A139B28770D8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34D52E-4790-42CC-B750-5E400831A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97F86-2106-4BA9-82A8-B70F679F0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2567-E76F-4E7E-8CE3-7DFD25CE8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16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483BF-3C4D-4DF9-8A59-53AB8F40D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CB80AD-A273-4C00-A0FE-5B77F3B2C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810F3B-2D35-454E-9470-B859069AD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010E4E9-B8F8-4819-A135-FCC2D953A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9882260-22E9-442B-B689-40B38ED703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A772116-7986-47CB-A0CD-D35457BCC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19F2-E774-473D-B8D0-A139B28770D8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C3C781F-2C37-4EF5-8BA9-9E9CF9014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2DF46A2-7B52-4ED2-B84D-36EB5CCA9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2567-E76F-4E7E-8CE3-7DFD25CE8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198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B41AE-29C6-4BF0-BAF6-2CD3B5743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583AA1A-1289-4CEE-AB30-29770B401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19F2-E774-473D-B8D0-A139B28770D8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1DCCA88-FA1C-4AEA-8735-06A24CF1E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1A45DB-B802-439C-A333-8A9A738DE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2567-E76F-4E7E-8CE3-7DFD25CE8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563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95F26C-2A12-40F6-B611-20CD6280A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19F2-E774-473D-B8D0-A139B28770D8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34485A6-E6A4-44DE-9211-CEB5CA9B0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901E7FF-22FC-482C-8DB4-7BFE0308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2567-E76F-4E7E-8CE3-7DFD25CE8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06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DCB605-33A4-44CF-BBCA-251B3C7F2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C0440D-E3E2-4B83-88FC-A3A818D8B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FCBCC6-9F96-4F5C-9578-DAE9572ED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44DC62-7898-4034-A9DC-8ACB39ED4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19F2-E774-473D-B8D0-A139B28770D8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FC4348-CB73-42DD-97A6-65192E760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50375D-89EC-44AF-A65F-DB1BC2F06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2567-E76F-4E7E-8CE3-7DFD25CE8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764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16FDBC-AF79-4E94-8835-3862CC1CE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91C04A-AD73-4F67-936F-0E2A62584D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771E6C-40FE-4755-8B92-BF772322C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129D38-17AA-434C-8F1F-F9C778B54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19F2-E774-473D-B8D0-A139B28770D8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209917-60FC-4710-9148-2E8ADF364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7C4482-B6D0-4CD3-89D2-042D20602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2567-E76F-4E7E-8CE3-7DFD25CE8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715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4594B-5DDE-4D31-9E65-7A4E3820E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651E0D-ECCE-4621-8321-713A8ADE6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E32202-DB52-4FD9-9944-C159800846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919F2-E774-473D-B8D0-A139B28770D8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667CB9-1B5C-4BC1-AAF5-38CF79FF82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2D3F5C-B3D2-4075-A289-6F8A7A6115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52567-E76F-4E7E-8CE3-7DFD25CE8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42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237A0BE-B2BB-43EB-A090-8A2AC8B77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0" cy="603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4CC156E-4649-4EDB-9561-E4A9EFF8D3CE}"/>
              </a:ext>
            </a:extLst>
          </p:cNvPr>
          <p:cNvSpPr txBox="1">
            <a:spLocks/>
          </p:cNvSpPr>
          <p:nvPr/>
        </p:nvSpPr>
        <p:spPr>
          <a:xfrm>
            <a:off x="6294474" y="106325"/>
            <a:ext cx="5927673" cy="308344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Всероссийский летний </a:t>
            </a:r>
            <a:r>
              <a:rPr kumimoji="0" lang="ru-RU" sz="6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Фестиваль ГТО </a:t>
            </a:r>
            <a:br>
              <a:rPr kumimoji="0" lang="ru-RU" sz="67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F6BDC8-97D3-4D36-9DD8-D080C1A7119B}"/>
              </a:ext>
            </a:extLst>
          </p:cNvPr>
          <p:cNvSpPr txBox="1"/>
          <p:nvPr/>
        </p:nvSpPr>
        <p:spPr>
          <a:xfrm>
            <a:off x="5949616" y="1495585"/>
            <a:ext cx="621223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обучающихся профессиональных образовательных организаций </a:t>
            </a:r>
            <a:br>
              <a:rPr lang="ru-RU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– VI </a:t>
            </a:r>
            <a:r>
              <a:rPr lang="ru-RU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ступень</a:t>
            </a:r>
            <a:endParaRPr lang="ru-RU" sz="3200" dirty="0">
              <a:solidFill>
                <a:prstClr val="black"/>
              </a:solidFill>
              <a:latin typeface="Trebuchet MS" panose="020B0603020202020204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0BDE39-D48B-40DB-AB57-3D37D133E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243" y="6197060"/>
            <a:ext cx="2424223" cy="617320"/>
          </a:xfrm>
          <a:prstGeom prst="rect">
            <a:avLst/>
          </a:prstGeom>
        </p:spPr>
      </p:pic>
      <p:pic>
        <p:nvPicPr>
          <p:cNvPr id="3076" name="Picture 4" descr="ОГФСО &quot;Юность России&quot;">
            <a:extLst>
              <a:ext uri="{FF2B5EF4-FFF2-40B4-BE49-F238E27FC236}">
                <a16:creationId xmlns:a16="http://schemas.microsoft.com/office/drawing/2014/main" id="{688C74C0-5B39-4C52-92E9-377450C2E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533" y="6149410"/>
            <a:ext cx="2312144" cy="66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2376777-0EB9-4455-AA41-DFE6FDF434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7353" y="6078247"/>
            <a:ext cx="2077293" cy="7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92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9E6B394-CD32-483E-9328-0DCDBE540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C60AC-8EDF-4AC4-B301-6641028DF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172" y="2"/>
            <a:ext cx="4778826" cy="85240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Фестиваля ГТО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EB1376-DCD7-4595-B021-A787303B5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2301" y="1061357"/>
            <a:ext cx="5085380" cy="5323114"/>
          </a:xfrm>
        </p:spPr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популяризация и повышение уровня привлекательности подготовки </a:t>
            </a:r>
            <a:b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выполнения нормативов испытаний (тестов) комплекса ГТО;</a:t>
            </a:r>
          </a:p>
          <a:p>
            <a:pPr lvl="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воспитание всесторонне и гармонично развитой личности, в том числе </a:t>
            </a:r>
            <a:b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использованием соревновательной части комплекса ГТО;</a:t>
            </a:r>
          </a:p>
          <a:p>
            <a:pPr lvl="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уровня и качества физкультурно-спортивной работы </a:t>
            </a:r>
            <a:b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профессиональных образовательных организациях.</a:t>
            </a:r>
          </a:p>
          <a:p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580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9E6B394-CD32-483E-9328-0DCDBE540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31CF40-0A65-462C-B3B4-011A7066FD42}"/>
              </a:ext>
            </a:extLst>
          </p:cNvPr>
          <p:cNvSpPr txBox="1"/>
          <p:nvPr/>
        </p:nvSpPr>
        <p:spPr>
          <a:xfrm>
            <a:off x="6096000" y="926345"/>
            <a:ext cx="5959928" cy="4695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пропаганда физической культуры и спорта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как средства физического, нравственного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и духовного воспитания подрастающего поколения;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укрепление здоровья обучающихся, повышение их физической подготовленности;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формирование гражданского и патриотического становления личности и формирование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у молодежи позитивных жизненных установок;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поощрение обучающихся, показавших лучшие результаты по выполнению нормативов испытаний (тестов) комплекса ГТО.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A08580-9E4D-497B-88A5-BA9DE44CCF35}"/>
              </a:ext>
            </a:extLst>
          </p:cNvPr>
          <p:cNvSpPr txBox="1"/>
          <p:nvPr/>
        </p:nvSpPr>
        <p:spPr>
          <a:xfrm>
            <a:off x="6504214" y="145399"/>
            <a:ext cx="5551715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7051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Задачи Фестиваля ГТО</a:t>
            </a:r>
            <a:r>
              <a:rPr kumimoji="0" lang="ru-RU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864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A4E7BE8-6E42-4BC0-91F1-DF532B3CC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82A311-2E81-4D98-B060-C69F5EBF789E}"/>
              </a:ext>
            </a:extLst>
          </p:cNvPr>
          <p:cNvSpPr txBox="1"/>
          <p:nvPr/>
        </p:nvSpPr>
        <p:spPr>
          <a:xfrm>
            <a:off x="7889421" y="156550"/>
            <a:ext cx="249827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7051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6EEE70-49BC-4745-B62A-2A41B6ED45CA}"/>
              </a:ext>
            </a:extLst>
          </p:cNvPr>
          <p:cNvSpPr txBox="1"/>
          <p:nvPr/>
        </p:nvSpPr>
        <p:spPr>
          <a:xfrm>
            <a:off x="6221186" y="926345"/>
            <a:ext cx="5834741" cy="5019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I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этап </a:t>
            </a: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</a:rPr>
              <a:t>– проводится в образовательных организациях, в срок до 1 мая 2022 г.; </a:t>
            </a:r>
          </a:p>
          <a:p>
            <a:pPr algn="just">
              <a:lnSpc>
                <a:spcPct val="115000"/>
              </a:lnSpc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II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этап </a:t>
            </a: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</a:rPr>
              <a:t>(муниципальный) – проводится </a:t>
            </a:r>
            <a:b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</a:rPr>
              <a:t>в муниципальных образованиях, </a:t>
            </a:r>
            <a:b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</a:rPr>
              <a:t>в срок до 16 мая 2022 г.;</a:t>
            </a:r>
          </a:p>
          <a:p>
            <a:pPr algn="just">
              <a:lnSpc>
                <a:spcPct val="115000"/>
              </a:lnSpc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III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этап </a:t>
            </a: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</a:rPr>
              <a:t>(региональный) – проводится </a:t>
            </a:r>
            <a:b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</a:rPr>
              <a:t>в субъектах Российской Федерации, </a:t>
            </a:r>
            <a:b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</a:rPr>
              <a:t>в срок до 23 мая 2022 г.;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endParaRPr lang="ru-RU" sz="2400" dirty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IV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этап </a:t>
            </a: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</a:rPr>
              <a:t>(всероссийский) – проводится на спортивных объектах г. Орла, Орловской области, </a:t>
            </a:r>
            <a:b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</a:rPr>
              <a:t>в период с 20 июня по 25 июня 2022 г. </a:t>
            </a:r>
            <a:b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</a:rPr>
              <a:t>(20 июня – день приезда команд, 25 июня – день отъезда команд).</a:t>
            </a:r>
          </a:p>
        </p:txBody>
      </p:sp>
    </p:spTree>
    <p:extLst>
      <p:ext uri="{BB962C8B-B14F-4D97-AF65-F5344CB8AC3E}">
        <p14:creationId xmlns:p14="http://schemas.microsoft.com/office/powerpoint/2010/main" val="3941221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A4E7BE8-6E42-4BC0-91F1-DF532B3CC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28" y="0"/>
            <a:ext cx="1224642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82A311-2E81-4D98-B060-C69F5EBF789E}"/>
              </a:ext>
            </a:extLst>
          </p:cNvPr>
          <p:cNvSpPr txBox="1"/>
          <p:nvPr/>
        </p:nvSpPr>
        <p:spPr>
          <a:xfrm>
            <a:off x="5772150" y="121959"/>
            <a:ext cx="6283778" cy="1723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7051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ВСЕРОССИЙСКИЙ ЭТАП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DCEDA3-7695-4903-841D-2050F760D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77" y="3181419"/>
            <a:ext cx="4109284" cy="273952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F02D4EA-4491-46E7-982B-B5327ED56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982" y="336096"/>
            <a:ext cx="3929741" cy="26198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EF25341-ADE2-466B-8BAA-52799B9105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982" y="3299068"/>
            <a:ext cx="3929743" cy="261982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08262CA-C64D-42F9-8D06-0CFBA4EAD9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1358" y="1796171"/>
            <a:ext cx="4109284" cy="2737386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E7ADE16-38D6-4631-A6F8-56751DAB7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56" y="6036454"/>
            <a:ext cx="11908971" cy="821546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Легкоатлетический манеж БП ОУ ОО «Училище олимпийского резерва», г. Орел, ул. Матросов, 5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Бассейн «Олимпийский» ОГУ имени И.С. Тургенева, г. Орел, ул. Скворцова, 5А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Стрелковый тир БУ ОО «Центр спортивной подготовки», г. Орел, ул. Советская, 29</a:t>
            </a:r>
          </a:p>
        </p:txBody>
      </p:sp>
    </p:spTree>
    <p:extLst>
      <p:ext uri="{BB962C8B-B14F-4D97-AF65-F5344CB8AC3E}">
        <p14:creationId xmlns:p14="http://schemas.microsoft.com/office/powerpoint/2010/main" val="2026522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A4E7BE8-6E42-4BC0-91F1-DF532B3CC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28" y="0"/>
            <a:ext cx="1224642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82A311-2E81-4D98-B060-C69F5EBF789E}"/>
              </a:ext>
            </a:extLst>
          </p:cNvPr>
          <p:cNvSpPr txBox="1"/>
          <p:nvPr/>
        </p:nvSpPr>
        <p:spPr>
          <a:xfrm>
            <a:off x="4490358" y="0"/>
            <a:ext cx="758189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команды на всероссийский этап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FAF6B0-36D9-44F8-B255-83F24F4D86CD}"/>
              </a:ext>
            </a:extLst>
          </p:cNvPr>
          <p:cNvSpPr txBox="1"/>
          <p:nvPr/>
        </p:nvSpPr>
        <p:spPr>
          <a:xfrm>
            <a:off x="6531427" y="1433100"/>
            <a:ext cx="5339443" cy="3246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один юноша и одна девушка в возрасте 16-17 лет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один юноша и одна девушка в возрасте 18-19 лет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один руководитель команды</a:t>
            </a:r>
            <a:endParaRPr lang="ru-RU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3B858B-7521-4B25-ABA3-CF85FDCB7297}"/>
              </a:ext>
            </a:extLst>
          </p:cNvPr>
          <p:cNvSpPr txBox="1"/>
          <p:nvPr/>
        </p:nvSpPr>
        <p:spPr>
          <a:xfrm>
            <a:off x="1918608" y="5052545"/>
            <a:ext cx="9568543" cy="9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 участников Фестиваля ГТО определяется</a:t>
            </a:r>
            <a:r>
              <a:rPr lang="ru-RU" sz="2400" b="1" spc="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состоянию</a:t>
            </a:r>
            <a:r>
              <a:rPr lang="ru-RU" sz="2400" b="1" spc="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ru-RU" sz="2400" b="1" spc="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400" b="1" spc="1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дату</a:t>
            </a:r>
            <a:r>
              <a:rPr lang="ru-RU" sz="2400" b="1" spc="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завершения</a:t>
            </a:r>
            <a:r>
              <a:rPr lang="ru-RU" sz="2400" b="1" spc="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IV</a:t>
            </a:r>
            <a:r>
              <a:rPr lang="ru-RU" sz="2400" b="1" spc="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(всероссийского) 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этапа</a:t>
            </a:r>
            <a:r>
              <a:rPr lang="ru-RU" sz="2400" b="1" spc="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Фестиваля ГТО</a:t>
            </a:r>
            <a:endParaRPr lang="ru-RU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D8D401-107F-485C-9CA2-891A6C0735F7}"/>
              </a:ext>
            </a:extLst>
          </p:cNvPr>
          <p:cNvSpPr txBox="1"/>
          <p:nvPr/>
        </p:nvSpPr>
        <p:spPr>
          <a:xfrm>
            <a:off x="5159829" y="638751"/>
            <a:ext cx="69124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человек (4 участника + 1 руководитель)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0215757-9509-4C19-8490-52D996D67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49" y="4914072"/>
            <a:ext cx="1205593" cy="120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242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A4E7BE8-6E42-4BC0-91F1-DF532B3CC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627017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DE290FBF-CECF-4948-985B-C3F9CE3F3B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796706"/>
              </p:ext>
            </p:extLst>
          </p:nvPr>
        </p:nvGraphicFramePr>
        <p:xfrm>
          <a:off x="6270171" y="0"/>
          <a:ext cx="5921827" cy="6857998"/>
        </p:xfrm>
        <a:graphic>
          <a:graphicData uri="http://schemas.openxmlformats.org/drawingml/2006/table">
            <a:tbl>
              <a:tblPr firstRow="1" firstCol="1" bandRow="1"/>
              <a:tblGrid>
                <a:gridCol w="326572">
                  <a:extLst>
                    <a:ext uri="{9D8B030D-6E8A-4147-A177-3AD203B41FA5}">
                      <a16:colId xmlns:a16="http://schemas.microsoft.com/office/drawing/2014/main" val="1733028359"/>
                    </a:ext>
                  </a:extLst>
                </a:gridCol>
                <a:gridCol w="2687068">
                  <a:extLst>
                    <a:ext uri="{9D8B030D-6E8A-4147-A177-3AD203B41FA5}">
                      <a16:colId xmlns:a16="http://schemas.microsoft.com/office/drawing/2014/main" val="4109365394"/>
                    </a:ext>
                  </a:extLst>
                </a:gridCol>
                <a:gridCol w="1548444">
                  <a:extLst>
                    <a:ext uri="{9D8B030D-6E8A-4147-A177-3AD203B41FA5}">
                      <a16:colId xmlns:a16="http://schemas.microsoft.com/office/drawing/2014/main" val="2900360"/>
                    </a:ext>
                  </a:extLst>
                </a:gridCol>
                <a:gridCol w="1359743">
                  <a:extLst>
                    <a:ext uri="{9D8B030D-6E8A-4147-A177-3AD203B41FA5}">
                      <a16:colId xmlns:a16="http://schemas.microsoft.com/office/drawing/2014/main" val="947361017"/>
                    </a:ext>
                  </a:extLst>
                </a:gridCol>
              </a:tblGrid>
              <a:tr h="60559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33286" marR="33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программы</a:t>
                      </a:r>
                    </a:p>
                  </a:txBody>
                  <a:tcPr marL="33286" marR="33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</a:t>
                      </a:r>
                    </a:p>
                  </a:txBody>
                  <a:tcPr marL="33286" marR="33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433981"/>
                  </a:ext>
                </a:extLst>
              </a:tr>
              <a:tr h="3107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Юноши</a:t>
                      </a:r>
                    </a:p>
                  </a:txBody>
                  <a:tcPr marL="33286" marR="33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Девушки</a:t>
                      </a:r>
                    </a:p>
                  </a:txBody>
                  <a:tcPr marL="33286" marR="33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0582466"/>
                  </a:ext>
                </a:extLst>
              </a:tr>
              <a:tr h="2160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3286" marR="33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Бег 60 м (с)</a:t>
                      </a:r>
                    </a:p>
                  </a:txBody>
                  <a:tcPr marL="33286" marR="33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3286" marR="33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3286" marR="33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939056"/>
                  </a:ext>
                </a:extLst>
              </a:tr>
              <a:tr h="2160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3286" marR="33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Бег 2000м (мин, с)</a:t>
                      </a:r>
                    </a:p>
                  </a:txBody>
                  <a:tcPr marL="33286" marR="33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3286" marR="33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3286" marR="33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7471429"/>
                  </a:ext>
                </a:extLst>
              </a:tr>
              <a:tr h="2160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3286" marR="33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Бег 3000 м (мин, с)</a:t>
                      </a:r>
                    </a:p>
                  </a:txBody>
                  <a:tcPr marL="33286" marR="33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3286" marR="33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3286" marR="33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4417108"/>
                  </a:ext>
                </a:extLst>
              </a:tr>
              <a:tr h="69699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3286" marR="33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Подтягивание из виса на высокой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перекладине (юн), низкой (дев)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(количество раз) или</a:t>
                      </a:r>
                    </a:p>
                  </a:txBody>
                  <a:tcPr marL="33286" marR="33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3286" marR="33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286" marR="33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565491"/>
                  </a:ext>
                </a:extLst>
              </a:tr>
              <a:tr h="5288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Сгибание и разгибание рук в упоре лежа на полу (количество раз)</a:t>
                      </a:r>
                    </a:p>
                  </a:txBody>
                  <a:tcPr marL="33286" marR="33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286" marR="33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016826"/>
                  </a:ext>
                </a:extLst>
              </a:tr>
              <a:tr h="4508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3286" marR="33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Наклон вперед из положения стоя 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гимнастической скамье</a:t>
                      </a:r>
                    </a:p>
                  </a:txBody>
                  <a:tcPr marL="33286" marR="33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3286" marR="33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3286" marR="33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1761443"/>
                  </a:ext>
                </a:extLst>
              </a:tr>
              <a:tr h="6857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3286" marR="33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Прыжок в длину с разбега или прыжок 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длину с места толчок двумя ногами (см)</a:t>
                      </a:r>
                    </a:p>
                  </a:txBody>
                  <a:tcPr marL="33286" marR="33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3286" marR="33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3286" marR="33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134508"/>
                  </a:ext>
                </a:extLst>
              </a:tr>
              <a:tr h="6857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3286" marR="33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Поднимание туловища из положения лежа на спине (количество раз за 1 мин)</a:t>
                      </a:r>
                    </a:p>
                  </a:txBody>
                  <a:tcPr marL="33286" marR="33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3286" marR="33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3286" marR="33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8784926"/>
                  </a:ext>
                </a:extLst>
              </a:tr>
              <a:tr h="3314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3286" marR="33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Плавание на 50 м (мин, с)</a:t>
                      </a:r>
                    </a:p>
                  </a:txBody>
                  <a:tcPr marL="33286" marR="33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3286" marR="33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3286" marR="33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6627703"/>
                  </a:ext>
                </a:extLst>
              </a:tr>
              <a:tr h="5237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3286" marR="33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Метание спортивного снаряда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700 г. (юн), 500 г. (дев)</a:t>
                      </a:r>
                    </a:p>
                  </a:txBody>
                  <a:tcPr marL="33286" marR="33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3286" marR="33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3286" marR="33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695860"/>
                  </a:ext>
                </a:extLst>
              </a:tr>
              <a:tr h="13903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3286" marR="33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Стрельба из положения сидя или стоя 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опорой локтей о стол или стойку, дистанция 10 м (очки): 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пневматической винтовки 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открытым прицелом, либо «электронного оружия»</a:t>
                      </a:r>
                    </a:p>
                  </a:txBody>
                  <a:tcPr marL="33286" marR="33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3286" marR="33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3286" marR="33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989990"/>
                  </a:ext>
                </a:extLst>
              </a:tr>
            </a:tbl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34DDD7C4-539E-46D3-AE31-D0AB6C84F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"/>
            <a:ext cx="5431971" cy="1690688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всероссийского этапа Фестиваля ГТО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D8200F-0385-4E31-ADDD-1FDA6F9E9C44}"/>
              </a:ext>
            </a:extLst>
          </p:cNvPr>
          <p:cNvSpPr txBox="1"/>
          <p:nvPr/>
        </p:nvSpPr>
        <p:spPr>
          <a:xfrm>
            <a:off x="1943100" y="1842025"/>
            <a:ext cx="4327070" cy="3570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</a:rPr>
              <a:t>Фестиваль ГТО проводится 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</a:rPr>
              <a:t>в соответствии с государственными требованиями к уровню физической подготовленности населения при выполнении нормативов комплекса ГТО, утвержденными приказом Минспорта России от 12 февраля 2019 г. № 90 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</a:rPr>
              <a:t>и </a:t>
            </a: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соответствии с методическими рекомендациями по организации </a:t>
            </a:r>
            <a:b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выполнению нормативов испытаний ВФСК ГТО от 1 февраля 2018 года.</a:t>
            </a:r>
            <a:endPara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611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21D18-EC8B-4EC0-A97E-2D80EC9C8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DB00C3-2E81-41BE-8CB1-93F201295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24F826B-0244-4595-82B5-FCB605962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28" y="0"/>
            <a:ext cx="1224642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E3441D2-8F48-4987-AEAC-7ABB6F956ACE}"/>
              </a:ext>
            </a:extLst>
          </p:cNvPr>
          <p:cNvSpPr txBox="1">
            <a:spLocks/>
          </p:cNvSpPr>
          <p:nvPr/>
        </p:nvSpPr>
        <p:spPr>
          <a:xfrm>
            <a:off x="1894114" y="-1"/>
            <a:ext cx="10297885" cy="1144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spcAft>
                <a:spcPts val="600"/>
              </a:spcAft>
            </a:pP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заявка на всероссийский этап Фестиваля ГТО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9967D5-D0AA-4FC3-AF67-EED327842ABF}"/>
              </a:ext>
            </a:extLst>
          </p:cNvPr>
          <p:cNvSpPr txBox="1"/>
          <p:nvPr/>
        </p:nvSpPr>
        <p:spPr>
          <a:xfrm>
            <a:off x="206829" y="1144587"/>
            <a:ext cx="11723914" cy="3753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предварительная заявка на участие во всероссийском этапе Фестиваля ГТО по форме согласно Приложению 1 к Положению о Всероссийском летнем фестивале ГТО среди обучающихся профессиональных образовательных организаций V-VI ступень 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согласие 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обработку персональных данных от каждого участника команды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копия студенческого билета каждого участника команды, заверенная руководителем образовательной организации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копия паспорта каждого участника команды, заверенная руководителем образовательной организации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заверенная копия итогового протокола командного первенства соревнований 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III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этапа Фестиваля ГТО, подписанная главным судьей и главным секретарем данного мероприятия и заверенная печатью проводящей организации.</a:t>
            </a:r>
            <a:endParaRPr lang="ru-RU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6BB871-9748-4B07-BE4A-0C6CF96534B9}"/>
              </a:ext>
            </a:extLst>
          </p:cNvPr>
          <p:cNvSpPr txBox="1"/>
          <p:nvPr/>
        </p:nvSpPr>
        <p:spPr>
          <a:xfrm>
            <a:off x="1894114" y="4939431"/>
            <a:ext cx="102978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предварительная заявка и документы участников подаются на Единой информационной площадке по направлению «Физическая культура и спорт в образовании» (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еип-фкис.рф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) 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в системе личного кабинета ответственного в субъекте за предоставление информации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8A0C64-28E4-4980-9714-E4DB7791B96A}"/>
              </a:ext>
            </a:extLst>
          </p:cNvPr>
          <p:cNvSpPr txBox="1"/>
          <p:nvPr/>
        </p:nvSpPr>
        <p:spPr>
          <a:xfrm>
            <a:off x="451757" y="6035292"/>
            <a:ext cx="11478986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Сроки подачи предварительной заявки – до 25 мая 2022 г.</a:t>
            </a:r>
            <a:endParaRPr lang="ru-RU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DAE83CD-D20B-48E5-A930-203726FC6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43" y="4954002"/>
            <a:ext cx="1088572" cy="108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3923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349</TotalTime>
  <Words>752</Words>
  <Application>Microsoft Office PowerPoint</Application>
  <PresentationFormat>Широкоэкранный</PresentationFormat>
  <Paragraphs>86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Trebuchet MS</vt:lpstr>
      <vt:lpstr>Wingdings</vt:lpstr>
      <vt:lpstr>Тема Office</vt:lpstr>
      <vt:lpstr>Презентация PowerPoint</vt:lpstr>
      <vt:lpstr>Цели Фестиваля ГТО</vt:lpstr>
      <vt:lpstr>Презентация PowerPoint</vt:lpstr>
      <vt:lpstr>Презентация PowerPoint</vt:lpstr>
      <vt:lpstr>Легкоатлетический манеж БП ОУ ОО «Училище олимпийского резерва», г. Орел, ул. Матросов, 5 Бассейн «Олимпийский» ОГУ имени И.С. Тургенева, г. Орел, ул. Скворцова, 5А Стрелковый тир БУ ОО «Центр спортивной подготовки», г. Орел, ул. Советская, 29</vt:lpstr>
      <vt:lpstr>Презентация PowerPoint</vt:lpstr>
      <vt:lpstr>Программа всероссийского этапа Фестиваля ГТО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летний Фестиваль ГТО</dc:title>
  <dc:creator>Кузнецов Юрий Владимирович</dc:creator>
  <cp:lastModifiedBy>Кузнецов Юрий Владимирович</cp:lastModifiedBy>
  <cp:revision>25</cp:revision>
  <dcterms:created xsi:type="dcterms:W3CDTF">2022-04-21T12:24:15Z</dcterms:created>
  <dcterms:modified xsi:type="dcterms:W3CDTF">2022-04-26T12:34:15Z</dcterms:modified>
</cp:coreProperties>
</file>