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8" r:id="rId3"/>
    <p:sldId id="311" r:id="rId4"/>
    <p:sldId id="313" r:id="rId5"/>
    <p:sldId id="314" r:id="rId6"/>
    <p:sldId id="315" r:id="rId7"/>
    <p:sldId id="316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28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3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5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65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66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1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4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33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27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56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48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5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5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51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06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Shllxc2PP8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hyperlink" Target="https://youtu.be/0Shllxc2PP8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hyperlink" Target="https://youtu.be/0Shllxc2PP8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youtu.be/0Shllxc2PP8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hyperlink" Target="https://youtu.be/0Shllxc2PP8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hyperlink" Target="https://youtu.be/0Shllxc2PP8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hyperlink" Target="https://youtu.be/0Shllxc2PP8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hyperlink" Target="https://youtu.be/0Shllxc2PP8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Shllxc2PP8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0Shllxc2PP8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youtu.be/0Shllxc2PP8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youtu.be/0Shllxc2PP8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0Shllxc2PP8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0Shllxc2PP8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7.jpg"/><Relationship Id="rId7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0Shllxc2PP8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youtu.be/0Shllxc2PP8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hyperlink" Target="https://youtu.be/0Shllxc2PP8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0035F73-0420-4638-9719-B003B0C21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1" y="-1215"/>
            <a:ext cx="12179649" cy="634329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2AAAC1-D044-4600-A491-67515A85A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658" y="1543242"/>
            <a:ext cx="10708416" cy="277782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СЕЛЕКТОРНОЕ СОВЕЩАНИЕ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000" dirty="0">
                <a:solidFill>
                  <a:srgbClr val="002060"/>
                </a:solidFill>
              </a:rPr>
              <a:t>Тема: </a:t>
            </a:r>
            <a:r>
              <a:rPr lang="ru-RU" sz="3200" dirty="0" smtClean="0">
                <a:solidFill>
                  <a:srgbClr val="002060"/>
                </a:solidFill>
              </a:rPr>
              <a:t>«Развитие </a:t>
            </a:r>
            <a:r>
              <a:rPr lang="ru-RU" sz="3200" dirty="0">
                <a:solidFill>
                  <a:srgbClr val="002060"/>
                </a:solidFill>
              </a:rPr>
              <a:t>физической культуры и спорта в системе образования Российской Федерации</a:t>
            </a:r>
            <a:r>
              <a:rPr lang="ru-RU" sz="3200" dirty="0" smtClean="0">
                <a:solidFill>
                  <a:srgbClr val="002060"/>
                </a:solidFill>
              </a:rPr>
              <a:t>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835A712-8210-41A7-84C0-F9A79028F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926" y="6450552"/>
            <a:ext cx="11076496" cy="38435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20.03.2020 </a:t>
            </a:r>
            <a:r>
              <a:rPr lang="ru-RU" sz="1800" b="1" dirty="0">
                <a:solidFill>
                  <a:schemeClr val="bg1"/>
                </a:solidFill>
              </a:rPr>
              <a:t>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Ссылка: </a:t>
            </a:r>
            <a:r>
              <a:rPr lang="ru-RU" dirty="0"/>
              <a:t>: </a:t>
            </a:r>
            <a:r>
              <a:rPr lang="en-US" u="sng" dirty="0">
                <a:hlinkClick r:id="rId3"/>
              </a:rPr>
              <a:t>https://</a:t>
            </a:r>
            <a:r>
              <a:rPr lang="en-US" u="sng" dirty="0" smtClean="0">
                <a:hlinkClick r:id="rId3"/>
              </a:rPr>
              <a:t>youtu.be/0Shllxc2PP8</a:t>
            </a:r>
            <a:r>
              <a:rPr lang="ru-RU" u="sng" dirty="0" smtClean="0"/>
              <a:t> </a:t>
            </a:r>
            <a:r>
              <a:rPr lang="en-US" dirty="0"/>
              <a:t> 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7FB7679-7226-4F8F-88E4-5C5083689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463" y="23097"/>
            <a:ext cx="975327" cy="109768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D688BC2-D60D-45C7-86AB-78358D73D90C}"/>
              </a:ext>
            </a:extLst>
          </p:cNvPr>
          <p:cNvSpPr/>
          <p:nvPr/>
        </p:nvSpPr>
        <p:spPr>
          <a:xfrm>
            <a:off x="2907928" y="1028650"/>
            <a:ext cx="6151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cs typeface="Times New Roman" panose="02020603050405020304" pitchFamily="18" charset="0"/>
              </a:rPr>
              <a:t>МИНИСТЕРСТВО ПРОСВЕЩЕНИЯ РОССИЙСКОЙ ФЕДЕРАЦИИ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DF96A02-66A5-42C5-83DC-953BE5A88B7A}"/>
              </a:ext>
            </a:extLst>
          </p:cNvPr>
          <p:cNvSpPr/>
          <p:nvPr/>
        </p:nvSpPr>
        <p:spPr>
          <a:xfrm>
            <a:off x="2215860" y="1450498"/>
            <a:ext cx="7415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ФГБУ «ФЕДЕРАЛЬНЫЙ ЦЕНТР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ОРГАНИЗАЦИОННО-МЕТОДИЧЕСКОГО ОБЕСПЕЧЕНИЯ ФИЗИЧЕСКОГО ВОСПИТАНИЯ»</a:t>
            </a:r>
            <a:endParaRPr lang="ru-RU" dirty="0"/>
          </a:p>
        </p:txBody>
      </p:sp>
      <p:pic>
        <p:nvPicPr>
          <p:cNvPr id="7" name="Picture 3" descr="ЛОГО 1">
            <a:extLst>
              <a:ext uri="{FF2B5EF4-FFF2-40B4-BE49-F238E27FC236}">
                <a16:creationId xmlns="" xmlns:a16="http://schemas.microsoft.com/office/drawing/2014/main" id="{D5EFBB4C-6416-4CFF-A4C8-9CBD90E85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745" y="1397982"/>
            <a:ext cx="490230" cy="6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56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E:\ПРЕЗЕНТАЦИИ БАКАШКИНА\фоны\1111111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3537"/>
            <a:ext cx="3826540" cy="456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A135334-11C3-4C9F-8144-01D9A63C3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"/>
            <a:ext cx="12192000" cy="17425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6500D4B-5AB5-4BAA-B369-99E7E2C7B3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" y="117690"/>
            <a:ext cx="760537" cy="85594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6A48BD6-B8F3-4B2B-A2A0-38F41E229AE2}"/>
              </a:ext>
            </a:extLst>
          </p:cNvPr>
          <p:cNvSpPr/>
          <p:nvPr/>
        </p:nvSpPr>
        <p:spPr>
          <a:xfrm>
            <a:off x="553925" y="31802"/>
            <a:ext cx="2618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МИНИСТЕРСТВО ПРОСВЕЩЕНИЯ РОССИЙСКОЙ ФЕДЕРАЦИИ</a:t>
            </a: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41525E9-08F2-4474-8E48-A56BACA0BC67}"/>
              </a:ext>
            </a:extLst>
          </p:cNvPr>
          <p:cNvSpPr/>
          <p:nvPr/>
        </p:nvSpPr>
        <p:spPr>
          <a:xfrm>
            <a:off x="786951" y="456667"/>
            <a:ext cx="2162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ФГБУ «ФЕДЕРАЛЬНЫЙ ЦЕНТР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ОРГАНИЗАЦИОННО-МЕТОДИЧЕСКОГО ОБЕСПЕЧЕНИЯ ФИЗИЧЕСКОГО ВОСПИТАНИЯ»</a:t>
            </a:r>
            <a:endParaRPr lang="ru-RU" sz="1200" dirty="0"/>
          </a:p>
        </p:txBody>
      </p:sp>
      <p:pic>
        <p:nvPicPr>
          <p:cNvPr id="7" name="Picture 3" descr="ЛОГО 1">
            <a:extLst>
              <a:ext uri="{FF2B5EF4-FFF2-40B4-BE49-F238E27FC236}">
                <a16:creationId xmlns="" xmlns:a16="http://schemas.microsoft.com/office/drawing/2014/main" id="{902F2459-30F5-44D7-A142-3D3040487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080" y="31802"/>
            <a:ext cx="490230" cy="6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606F8BBC-1A13-4CDF-AF28-00DE0C30AFCE}"/>
              </a:ext>
            </a:extLst>
          </p:cNvPr>
          <p:cNvSpPr/>
          <p:nvPr/>
        </p:nvSpPr>
        <p:spPr>
          <a:xfrm>
            <a:off x="2838449" y="210445"/>
            <a:ext cx="872963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</a:rPr>
              <a:t>Организация и проведение мероприятий Национальной ассоциации учителей физической культуры на 2020 </a:t>
            </a:r>
            <a:r>
              <a:rPr lang="ru-RU" b="1" dirty="0" smtClean="0">
                <a:solidFill>
                  <a:srgbClr val="C00000"/>
                </a:solidFill>
              </a:rPr>
              <a:t>год</a:t>
            </a:r>
          </a:p>
          <a:p>
            <a:pPr lvl="0" algn="ctr"/>
            <a:endParaRPr lang="ru-RU" sz="1400" b="1" dirty="0">
              <a:solidFill>
                <a:srgbClr val="C00000"/>
              </a:solidFill>
            </a:endParaRPr>
          </a:p>
          <a:p>
            <a:pPr lvl="0" algn="r"/>
            <a:endParaRPr lang="ru-RU" sz="1400" b="1" dirty="0" smtClean="0">
              <a:solidFill>
                <a:srgbClr val="002060"/>
              </a:solidFill>
            </a:endParaRPr>
          </a:p>
          <a:p>
            <a:pPr lvl="0" algn="r"/>
            <a:r>
              <a:rPr lang="ru-RU" sz="1400" b="1" dirty="0" err="1" smtClean="0">
                <a:solidFill>
                  <a:srgbClr val="002060"/>
                </a:solidFill>
              </a:rPr>
              <a:t>Разова</a:t>
            </a:r>
            <a:r>
              <a:rPr lang="ru-RU" sz="1400" b="1" dirty="0" smtClean="0">
                <a:solidFill>
                  <a:srgbClr val="002060"/>
                </a:solidFill>
              </a:rPr>
              <a:t> Е. В</a:t>
            </a:r>
            <a:r>
              <a:rPr lang="ru-RU" sz="1400" dirty="0" smtClean="0">
                <a:solidFill>
                  <a:srgbClr val="002060"/>
                </a:solidFill>
              </a:rPr>
              <a:t>., </a:t>
            </a:r>
            <a:r>
              <a:rPr lang="ru-RU" sz="1400" dirty="0">
                <a:solidFill>
                  <a:srgbClr val="002060"/>
                </a:solidFill>
              </a:rPr>
              <a:t>председатель Национальной ассоциации учителей физической культуры</a:t>
            </a:r>
          </a:p>
          <a:p>
            <a:pPr marL="180340" lvl="0" algn="r" defTabSz="914400">
              <a:defRPr/>
            </a:pP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566" y="1874462"/>
            <a:ext cx="10133215" cy="443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E8AB8A40-C880-4433-81F0-9059403B0A18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20.03.2020 </a:t>
            </a:r>
            <a:r>
              <a:rPr lang="ru-RU" sz="1800" b="1" dirty="0">
                <a:solidFill>
                  <a:schemeClr val="bg1"/>
                </a:solidFill>
              </a:rPr>
              <a:t>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Ссылка  </a:t>
            </a:r>
            <a:r>
              <a:rPr lang="en-US" u="sng" dirty="0">
                <a:hlinkClick r:id="rId7"/>
              </a:rPr>
              <a:t>https://</a:t>
            </a:r>
            <a:r>
              <a:rPr lang="en-US" u="sng" dirty="0" smtClean="0">
                <a:hlinkClick r:id="rId7"/>
              </a:rPr>
              <a:t>youtu.be/0Shllxc2PP8</a:t>
            </a:r>
            <a:r>
              <a:rPr lang="ru-RU" u="sng" dirty="0" smtClean="0"/>
              <a:t> </a:t>
            </a:r>
            <a:r>
              <a:rPr lang="en-US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08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ПРЕЗЕНТАЦИИ БАКАШКИНА\фоны\1111111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3537"/>
            <a:ext cx="3826540" cy="456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A135334-11C3-4C9F-8144-01D9A63C3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"/>
            <a:ext cx="12192000" cy="17425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6500D4B-5AB5-4BAA-B369-99E7E2C7B3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" y="117690"/>
            <a:ext cx="760537" cy="85594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6A48BD6-B8F3-4B2B-A2A0-38F41E229AE2}"/>
              </a:ext>
            </a:extLst>
          </p:cNvPr>
          <p:cNvSpPr/>
          <p:nvPr/>
        </p:nvSpPr>
        <p:spPr>
          <a:xfrm>
            <a:off x="553925" y="31802"/>
            <a:ext cx="2618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МИНИСТЕРСТВО ПРОСВЕЩЕНИЯ РОССИЙСКОЙ ФЕДЕРАЦИИ</a:t>
            </a: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41525E9-08F2-4474-8E48-A56BACA0BC67}"/>
              </a:ext>
            </a:extLst>
          </p:cNvPr>
          <p:cNvSpPr/>
          <p:nvPr/>
        </p:nvSpPr>
        <p:spPr>
          <a:xfrm>
            <a:off x="786951" y="456667"/>
            <a:ext cx="2162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ФГБУ «ФЕДЕРАЛЬНЫЙ ЦЕНТР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ОРГАНИЗАЦИОННО-МЕТОДИЧЕСКОГО ОБЕСПЕЧЕНИЯ ФИЗИЧЕСКОГО ВОСПИТАНИЯ»</a:t>
            </a:r>
            <a:endParaRPr lang="ru-RU" sz="1200" dirty="0"/>
          </a:p>
        </p:txBody>
      </p:sp>
      <p:pic>
        <p:nvPicPr>
          <p:cNvPr id="7" name="Picture 3" descr="ЛОГО 1">
            <a:extLst>
              <a:ext uri="{FF2B5EF4-FFF2-40B4-BE49-F238E27FC236}">
                <a16:creationId xmlns="" xmlns:a16="http://schemas.microsoft.com/office/drawing/2014/main" id="{902F2459-30F5-44D7-A142-3D3040487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080" y="31802"/>
            <a:ext cx="490230" cy="6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606F8BBC-1A13-4CDF-AF28-00DE0C30AFCE}"/>
              </a:ext>
            </a:extLst>
          </p:cNvPr>
          <p:cNvSpPr/>
          <p:nvPr/>
        </p:nvSpPr>
        <p:spPr>
          <a:xfrm>
            <a:off x="2838449" y="210445"/>
            <a:ext cx="872963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</a:rPr>
              <a:t>Организация и проведение мероприятий Национальной ассоциации учителей физической культуры на 2020 </a:t>
            </a:r>
            <a:r>
              <a:rPr lang="ru-RU" b="1" dirty="0" smtClean="0">
                <a:solidFill>
                  <a:srgbClr val="C00000"/>
                </a:solidFill>
              </a:rPr>
              <a:t>год</a:t>
            </a:r>
          </a:p>
          <a:p>
            <a:pPr lvl="0" algn="ctr"/>
            <a:endParaRPr lang="ru-RU" sz="1400" b="1" dirty="0">
              <a:solidFill>
                <a:srgbClr val="C00000"/>
              </a:solidFill>
            </a:endParaRPr>
          </a:p>
          <a:p>
            <a:pPr lvl="0" algn="r"/>
            <a:endParaRPr lang="ru-RU" sz="1400" b="1" dirty="0" smtClean="0">
              <a:solidFill>
                <a:srgbClr val="002060"/>
              </a:solidFill>
            </a:endParaRPr>
          </a:p>
          <a:p>
            <a:pPr lvl="0" algn="r"/>
            <a:r>
              <a:rPr lang="ru-RU" sz="1400" b="1" dirty="0" err="1" smtClean="0">
                <a:solidFill>
                  <a:srgbClr val="002060"/>
                </a:solidFill>
              </a:rPr>
              <a:t>Разова</a:t>
            </a:r>
            <a:r>
              <a:rPr lang="ru-RU" sz="1400" b="1" dirty="0" smtClean="0">
                <a:solidFill>
                  <a:srgbClr val="002060"/>
                </a:solidFill>
              </a:rPr>
              <a:t> Е. В</a:t>
            </a:r>
            <a:r>
              <a:rPr lang="ru-RU" sz="1400" dirty="0" smtClean="0">
                <a:solidFill>
                  <a:srgbClr val="002060"/>
                </a:solidFill>
              </a:rPr>
              <a:t>., </a:t>
            </a:r>
            <a:r>
              <a:rPr lang="ru-RU" sz="1400" dirty="0">
                <a:solidFill>
                  <a:srgbClr val="002060"/>
                </a:solidFill>
              </a:rPr>
              <a:t>председатель Национальной ассоциации учителей физической культуры</a:t>
            </a:r>
          </a:p>
          <a:p>
            <a:pPr marL="180340" lvl="0" algn="r" defTabSz="914400">
              <a:defRPr/>
            </a:pP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581" y="1743537"/>
            <a:ext cx="10458064" cy="437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E8AB8A40-C880-4433-81F0-9059403B0A18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20.03.2020 </a:t>
            </a:r>
            <a:r>
              <a:rPr lang="ru-RU" sz="1800" b="1" dirty="0">
                <a:solidFill>
                  <a:schemeClr val="bg1"/>
                </a:solidFill>
              </a:rPr>
              <a:t>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Ссылка  </a:t>
            </a:r>
            <a:r>
              <a:rPr lang="en-US" u="sng" dirty="0">
                <a:hlinkClick r:id="rId7"/>
              </a:rPr>
              <a:t>https://</a:t>
            </a:r>
            <a:r>
              <a:rPr lang="en-US" u="sng" dirty="0" smtClean="0">
                <a:hlinkClick r:id="rId7"/>
              </a:rPr>
              <a:t>youtu.be/0Shllxc2PP8</a:t>
            </a:r>
            <a:r>
              <a:rPr lang="ru-RU" u="sng" dirty="0" smtClean="0"/>
              <a:t> </a:t>
            </a:r>
            <a:r>
              <a:rPr lang="en-US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08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A135334-11C3-4C9F-8144-01D9A63C3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"/>
            <a:ext cx="12192000" cy="17425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6500D4B-5AB5-4BAA-B369-99E7E2C7B3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" y="117690"/>
            <a:ext cx="760537" cy="85594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6A48BD6-B8F3-4B2B-A2A0-38F41E229AE2}"/>
              </a:ext>
            </a:extLst>
          </p:cNvPr>
          <p:cNvSpPr/>
          <p:nvPr/>
        </p:nvSpPr>
        <p:spPr>
          <a:xfrm>
            <a:off x="553925" y="31802"/>
            <a:ext cx="2618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МИНИСТЕРСТВО ПРОСВЕЩЕНИЯ РОССИЙСКОЙ ФЕДЕРАЦИИ</a:t>
            </a: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41525E9-08F2-4474-8E48-A56BACA0BC67}"/>
              </a:ext>
            </a:extLst>
          </p:cNvPr>
          <p:cNvSpPr/>
          <p:nvPr/>
        </p:nvSpPr>
        <p:spPr>
          <a:xfrm>
            <a:off x="786951" y="456667"/>
            <a:ext cx="2162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ФГБУ «ФЕДЕРАЛЬНЫЙ ЦЕНТР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ОРГАНИЗАЦИОННО-МЕТОДИЧЕСКОГО ОБЕСПЕЧЕНИЯ ФИЗИЧЕСКОГО ВОСПИТАНИЯ»</a:t>
            </a:r>
            <a:endParaRPr lang="ru-RU" sz="1200" dirty="0"/>
          </a:p>
        </p:txBody>
      </p:sp>
      <p:pic>
        <p:nvPicPr>
          <p:cNvPr id="7" name="Picture 3" descr="ЛОГО 1">
            <a:extLst>
              <a:ext uri="{FF2B5EF4-FFF2-40B4-BE49-F238E27FC236}">
                <a16:creationId xmlns="" xmlns:a16="http://schemas.microsoft.com/office/drawing/2014/main" id="{902F2459-30F5-44D7-A142-3D3040487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080" y="31802"/>
            <a:ext cx="490230" cy="6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606F8BBC-1A13-4CDF-AF28-00DE0C30AFCE}"/>
              </a:ext>
            </a:extLst>
          </p:cNvPr>
          <p:cNvSpPr/>
          <p:nvPr/>
        </p:nvSpPr>
        <p:spPr>
          <a:xfrm>
            <a:off x="2838449" y="210445"/>
            <a:ext cx="872963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</a:rPr>
              <a:t>Организация и проведение мероприятий Национальной ассоциации учителей физической культуры на 2020 </a:t>
            </a:r>
            <a:r>
              <a:rPr lang="ru-RU" b="1" dirty="0" smtClean="0">
                <a:solidFill>
                  <a:srgbClr val="C00000"/>
                </a:solidFill>
              </a:rPr>
              <a:t>год</a:t>
            </a:r>
          </a:p>
          <a:p>
            <a:pPr lvl="0" algn="ctr"/>
            <a:endParaRPr lang="ru-RU" sz="1400" b="1" dirty="0">
              <a:solidFill>
                <a:srgbClr val="C00000"/>
              </a:solidFill>
            </a:endParaRPr>
          </a:p>
          <a:p>
            <a:pPr lvl="0" algn="r"/>
            <a:endParaRPr lang="ru-RU" sz="1400" b="1" dirty="0" smtClean="0">
              <a:solidFill>
                <a:srgbClr val="002060"/>
              </a:solidFill>
            </a:endParaRPr>
          </a:p>
          <a:p>
            <a:pPr lvl="0" algn="r"/>
            <a:r>
              <a:rPr lang="ru-RU" sz="1400" b="1" dirty="0" err="1" smtClean="0">
                <a:solidFill>
                  <a:srgbClr val="002060"/>
                </a:solidFill>
              </a:rPr>
              <a:t>Разова</a:t>
            </a:r>
            <a:r>
              <a:rPr lang="ru-RU" sz="1400" b="1" dirty="0" smtClean="0">
                <a:solidFill>
                  <a:srgbClr val="002060"/>
                </a:solidFill>
              </a:rPr>
              <a:t> Е. В</a:t>
            </a:r>
            <a:r>
              <a:rPr lang="ru-RU" sz="1400" dirty="0" smtClean="0">
                <a:solidFill>
                  <a:srgbClr val="002060"/>
                </a:solidFill>
              </a:rPr>
              <a:t>., </a:t>
            </a:r>
            <a:r>
              <a:rPr lang="ru-RU" sz="1400" dirty="0">
                <a:solidFill>
                  <a:srgbClr val="002060"/>
                </a:solidFill>
              </a:rPr>
              <a:t>председатель Национальной ассоциации учителей физической культуры</a:t>
            </a:r>
          </a:p>
          <a:p>
            <a:pPr marL="180340" lvl="0" algn="r" defTabSz="914400">
              <a:defRPr/>
            </a:pP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8667"/>
            <a:ext cx="6097588" cy="382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606" y="1743537"/>
            <a:ext cx="6476393" cy="4526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E8AB8A40-C880-4433-81F0-9059403B0A18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20.03.2020 </a:t>
            </a:r>
            <a:r>
              <a:rPr lang="ru-RU" sz="1800" b="1" dirty="0">
                <a:solidFill>
                  <a:schemeClr val="bg1"/>
                </a:solidFill>
              </a:rPr>
              <a:t>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Ссылка  </a:t>
            </a:r>
            <a:r>
              <a:rPr lang="en-US" u="sng" dirty="0">
                <a:hlinkClick r:id="rId7"/>
              </a:rPr>
              <a:t>https://</a:t>
            </a:r>
            <a:r>
              <a:rPr lang="en-US" u="sng" dirty="0" smtClean="0">
                <a:hlinkClick r:id="rId7"/>
              </a:rPr>
              <a:t>youtu.be/0Shllxc2PP8</a:t>
            </a:r>
            <a:r>
              <a:rPr lang="ru-RU" u="sng" dirty="0" smtClean="0"/>
              <a:t> </a:t>
            </a:r>
            <a:r>
              <a:rPr lang="en-US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08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ПРЕЗЕНТАЦИИ БАКАШКИНА\фоны\1111111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3537"/>
            <a:ext cx="3826540" cy="456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A135334-11C3-4C9F-8144-01D9A63C3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"/>
            <a:ext cx="12192000" cy="17425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6500D4B-5AB5-4BAA-B369-99E7E2C7B3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" y="117690"/>
            <a:ext cx="760537" cy="85594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6A48BD6-B8F3-4B2B-A2A0-38F41E229AE2}"/>
              </a:ext>
            </a:extLst>
          </p:cNvPr>
          <p:cNvSpPr/>
          <p:nvPr/>
        </p:nvSpPr>
        <p:spPr>
          <a:xfrm>
            <a:off x="553925" y="31802"/>
            <a:ext cx="2618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МИНИСТЕРСТВО ПРОСВЕЩЕНИЯ РОССИЙСКОЙ ФЕДЕРАЦИИ</a:t>
            </a: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41525E9-08F2-4474-8E48-A56BACA0BC67}"/>
              </a:ext>
            </a:extLst>
          </p:cNvPr>
          <p:cNvSpPr/>
          <p:nvPr/>
        </p:nvSpPr>
        <p:spPr>
          <a:xfrm>
            <a:off x="786951" y="456667"/>
            <a:ext cx="2162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ФГБУ «ФЕДЕРАЛЬНЫЙ ЦЕНТР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ОРГАНИЗАЦИОННО-МЕТОДИЧЕСКОГО ОБЕСПЕЧЕНИЯ ФИЗИЧЕСКОГО ВОСПИТАНИЯ»</a:t>
            </a:r>
            <a:endParaRPr lang="ru-RU" sz="1200" dirty="0"/>
          </a:p>
        </p:txBody>
      </p:sp>
      <p:pic>
        <p:nvPicPr>
          <p:cNvPr id="7" name="Picture 3" descr="ЛОГО 1">
            <a:extLst>
              <a:ext uri="{FF2B5EF4-FFF2-40B4-BE49-F238E27FC236}">
                <a16:creationId xmlns="" xmlns:a16="http://schemas.microsoft.com/office/drawing/2014/main" id="{902F2459-30F5-44D7-A142-3D3040487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080" y="31802"/>
            <a:ext cx="490230" cy="6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606F8BBC-1A13-4CDF-AF28-00DE0C30AFCE}"/>
              </a:ext>
            </a:extLst>
          </p:cNvPr>
          <p:cNvSpPr/>
          <p:nvPr/>
        </p:nvSpPr>
        <p:spPr>
          <a:xfrm>
            <a:off x="2838449" y="210445"/>
            <a:ext cx="872963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</a:rPr>
              <a:t>Организация и проведение мероприятий Национальной ассоциации учителей физической культуры на 2020 </a:t>
            </a:r>
            <a:r>
              <a:rPr lang="ru-RU" b="1" dirty="0" smtClean="0">
                <a:solidFill>
                  <a:srgbClr val="C00000"/>
                </a:solidFill>
              </a:rPr>
              <a:t>год</a:t>
            </a:r>
          </a:p>
          <a:p>
            <a:pPr lvl="0" algn="ctr"/>
            <a:endParaRPr lang="ru-RU" sz="1400" b="1" dirty="0">
              <a:solidFill>
                <a:srgbClr val="C00000"/>
              </a:solidFill>
            </a:endParaRPr>
          </a:p>
          <a:p>
            <a:pPr lvl="0" algn="r"/>
            <a:endParaRPr lang="ru-RU" sz="1400" b="1" dirty="0" smtClean="0">
              <a:solidFill>
                <a:srgbClr val="002060"/>
              </a:solidFill>
            </a:endParaRPr>
          </a:p>
          <a:p>
            <a:pPr lvl="0" algn="r"/>
            <a:r>
              <a:rPr lang="ru-RU" sz="1400" b="1" dirty="0" err="1" smtClean="0">
                <a:solidFill>
                  <a:srgbClr val="002060"/>
                </a:solidFill>
              </a:rPr>
              <a:t>Разова</a:t>
            </a:r>
            <a:r>
              <a:rPr lang="ru-RU" sz="1400" b="1" dirty="0" smtClean="0">
                <a:solidFill>
                  <a:srgbClr val="002060"/>
                </a:solidFill>
              </a:rPr>
              <a:t> Е. В</a:t>
            </a:r>
            <a:r>
              <a:rPr lang="ru-RU" sz="1400" dirty="0" smtClean="0">
                <a:solidFill>
                  <a:srgbClr val="002060"/>
                </a:solidFill>
              </a:rPr>
              <a:t>., </a:t>
            </a:r>
            <a:r>
              <a:rPr lang="ru-RU" sz="1400" dirty="0">
                <a:solidFill>
                  <a:srgbClr val="002060"/>
                </a:solidFill>
              </a:rPr>
              <a:t>председатель Национальной ассоциации учителей физической культуры</a:t>
            </a:r>
          </a:p>
          <a:p>
            <a:pPr marL="180340" lvl="0" algn="r" defTabSz="914400">
              <a:defRPr/>
            </a:pP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47" y="1743537"/>
            <a:ext cx="9921305" cy="447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одзаголовок 2">
            <a:extLst>
              <a:ext uri="{FF2B5EF4-FFF2-40B4-BE49-F238E27FC236}">
                <a16:creationId xmlns="" xmlns:a16="http://schemas.microsoft.com/office/drawing/2014/main" id="{E8AB8A40-C880-4433-81F0-9059403B0A18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20.03.2020 </a:t>
            </a:r>
            <a:r>
              <a:rPr lang="ru-RU" sz="1800" b="1" dirty="0">
                <a:solidFill>
                  <a:schemeClr val="bg1"/>
                </a:solidFill>
              </a:rPr>
              <a:t>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Ссылка  </a:t>
            </a:r>
            <a:r>
              <a:rPr lang="en-US" u="sng" dirty="0">
                <a:hlinkClick r:id="rId7"/>
              </a:rPr>
              <a:t>https://</a:t>
            </a:r>
            <a:r>
              <a:rPr lang="en-US" u="sng" dirty="0" smtClean="0">
                <a:hlinkClick r:id="rId7"/>
              </a:rPr>
              <a:t>youtu.be/0Shllxc2PP8</a:t>
            </a:r>
            <a:r>
              <a:rPr lang="ru-RU" u="sng" dirty="0" smtClean="0"/>
              <a:t> </a:t>
            </a:r>
            <a:r>
              <a:rPr lang="en-US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14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ПРЕЗЕНТАЦИИ БАКАШКИНА\фоны\1111111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3537"/>
            <a:ext cx="3826540" cy="456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A135334-11C3-4C9F-8144-01D9A63C3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"/>
            <a:ext cx="12192000" cy="17425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6500D4B-5AB5-4BAA-B369-99E7E2C7B3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" y="117690"/>
            <a:ext cx="760537" cy="85594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6A48BD6-B8F3-4B2B-A2A0-38F41E229AE2}"/>
              </a:ext>
            </a:extLst>
          </p:cNvPr>
          <p:cNvSpPr/>
          <p:nvPr/>
        </p:nvSpPr>
        <p:spPr>
          <a:xfrm>
            <a:off x="553925" y="31802"/>
            <a:ext cx="2618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МИНИСТЕРСТВО ПРОСВЕЩЕНИЯ РОССИЙСКОЙ ФЕДЕРАЦИИ</a:t>
            </a: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41525E9-08F2-4474-8E48-A56BACA0BC67}"/>
              </a:ext>
            </a:extLst>
          </p:cNvPr>
          <p:cNvSpPr/>
          <p:nvPr/>
        </p:nvSpPr>
        <p:spPr>
          <a:xfrm>
            <a:off x="786951" y="456667"/>
            <a:ext cx="2162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ФГБУ «ФЕДЕРАЛЬНЫЙ ЦЕНТР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ОРГАНИЗАЦИОННО-МЕТОДИЧЕСКОГО ОБЕСПЕЧЕНИЯ ФИЗИЧЕСКОГО ВОСПИТАНИЯ»</a:t>
            </a:r>
            <a:endParaRPr lang="ru-RU" sz="1200" dirty="0"/>
          </a:p>
        </p:txBody>
      </p:sp>
      <p:pic>
        <p:nvPicPr>
          <p:cNvPr id="7" name="Picture 3" descr="ЛОГО 1">
            <a:extLst>
              <a:ext uri="{FF2B5EF4-FFF2-40B4-BE49-F238E27FC236}">
                <a16:creationId xmlns="" xmlns:a16="http://schemas.microsoft.com/office/drawing/2014/main" id="{902F2459-30F5-44D7-A142-3D3040487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080" y="31802"/>
            <a:ext cx="490230" cy="6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606F8BBC-1A13-4CDF-AF28-00DE0C30AFCE}"/>
              </a:ext>
            </a:extLst>
          </p:cNvPr>
          <p:cNvSpPr/>
          <p:nvPr/>
        </p:nvSpPr>
        <p:spPr>
          <a:xfrm>
            <a:off x="2838449" y="210445"/>
            <a:ext cx="872963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</a:rPr>
              <a:t>Организация и проведение мероприятий Национальной ассоциации учителей физической культуры на 2020 </a:t>
            </a:r>
            <a:r>
              <a:rPr lang="ru-RU" b="1" dirty="0" smtClean="0">
                <a:solidFill>
                  <a:srgbClr val="C00000"/>
                </a:solidFill>
              </a:rPr>
              <a:t>год</a:t>
            </a:r>
          </a:p>
          <a:p>
            <a:pPr lvl="0" algn="ctr"/>
            <a:endParaRPr lang="ru-RU" sz="1400" b="1" dirty="0">
              <a:solidFill>
                <a:srgbClr val="C00000"/>
              </a:solidFill>
            </a:endParaRPr>
          </a:p>
          <a:p>
            <a:pPr lvl="0" algn="r"/>
            <a:endParaRPr lang="ru-RU" sz="1400" b="1" dirty="0" smtClean="0">
              <a:solidFill>
                <a:srgbClr val="002060"/>
              </a:solidFill>
            </a:endParaRPr>
          </a:p>
          <a:p>
            <a:pPr lvl="0" algn="r"/>
            <a:r>
              <a:rPr lang="ru-RU" sz="1400" b="1" dirty="0" err="1" smtClean="0">
                <a:solidFill>
                  <a:srgbClr val="002060"/>
                </a:solidFill>
              </a:rPr>
              <a:t>Разова</a:t>
            </a:r>
            <a:r>
              <a:rPr lang="ru-RU" sz="1400" b="1" dirty="0" smtClean="0">
                <a:solidFill>
                  <a:srgbClr val="002060"/>
                </a:solidFill>
              </a:rPr>
              <a:t> Е. В</a:t>
            </a:r>
            <a:r>
              <a:rPr lang="ru-RU" sz="1400" dirty="0" smtClean="0">
                <a:solidFill>
                  <a:srgbClr val="002060"/>
                </a:solidFill>
              </a:rPr>
              <a:t>., </a:t>
            </a:r>
            <a:r>
              <a:rPr lang="ru-RU" sz="1400" dirty="0">
                <a:solidFill>
                  <a:srgbClr val="002060"/>
                </a:solidFill>
              </a:rPr>
              <a:t>председатель Национальной ассоциации учителей физической культуры</a:t>
            </a:r>
          </a:p>
          <a:p>
            <a:pPr marL="180340" lvl="0" algn="r" defTabSz="914400">
              <a:defRPr/>
            </a:pP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887" y="1743537"/>
            <a:ext cx="9356225" cy="446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E8AB8A40-C880-4433-81F0-9059403B0A18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20.03.2020 </a:t>
            </a:r>
            <a:r>
              <a:rPr lang="ru-RU" sz="1800" b="1" dirty="0">
                <a:solidFill>
                  <a:schemeClr val="bg1"/>
                </a:solidFill>
              </a:rPr>
              <a:t>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Ссылка  </a:t>
            </a:r>
            <a:r>
              <a:rPr lang="en-US" u="sng" dirty="0">
                <a:hlinkClick r:id="rId7"/>
              </a:rPr>
              <a:t>https://</a:t>
            </a:r>
            <a:r>
              <a:rPr lang="en-US" u="sng" dirty="0" smtClean="0">
                <a:hlinkClick r:id="rId7"/>
              </a:rPr>
              <a:t>youtu.be/0Shllxc2PP8</a:t>
            </a:r>
            <a:r>
              <a:rPr lang="ru-RU" u="sng" dirty="0" smtClean="0"/>
              <a:t> </a:t>
            </a:r>
            <a:r>
              <a:rPr lang="en-US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25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E:\ПРЕЗЕНТАЦИИ БАКАШКИНА\фоны\1111111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3537"/>
            <a:ext cx="3826540" cy="456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A135334-11C3-4C9F-8144-01D9A63C3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"/>
            <a:ext cx="12192000" cy="17425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6500D4B-5AB5-4BAA-B369-99E7E2C7B3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" y="117690"/>
            <a:ext cx="760537" cy="85594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6A48BD6-B8F3-4B2B-A2A0-38F41E229AE2}"/>
              </a:ext>
            </a:extLst>
          </p:cNvPr>
          <p:cNvSpPr/>
          <p:nvPr/>
        </p:nvSpPr>
        <p:spPr>
          <a:xfrm>
            <a:off x="553925" y="31802"/>
            <a:ext cx="2618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МИНИСТЕРСТВО ПРОСВЕЩЕНИЯ РОССИЙСКОЙ ФЕДЕРАЦИИ</a:t>
            </a: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41525E9-08F2-4474-8E48-A56BACA0BC67}"/>
              </a:ext>
            </a:extLst>
          </p:cNvPr>
          <p:cNvSpPr/>
          <p:nvPr/>
        </p:nvSpPr>
        <p:spPr>
          <a:xfrm>
            <a:off x="786951" y="456667"/>
            <a:ext cx="2162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ФГБУ «ФЕДЕРАЛЬНЫЙ ЦЕНТР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ОРГАНИЗАЦИОННО-МЕТОДИЧЕСКОГО ОБЕСПЕЧЕНИЯ ФИЗИЧЕСКОГО ВОСПИТАНИЯ»</a:t>
            </a:r>
            <a:endParaRPr lang="ru-RU" sz="1200" dirty="0"/>
          </a:p>
        </p:txBody>
      </p:sp>
      <p:pic>
        <p:nvPicPr>
          <p:cNvPr id="7" name="Picture 3" descr="ЛОГО 1">
            <a:extLst>
              <a:ext uri="{FF2B5EF4-FFF2-40B4-BE49-F238E27FC236}">
                <a16:creationId xmlns="" xmlns:a16="http://schemas.microsoft.com/office/drawing/2014/main" id="{902F2459-30F5-44D7-A142-3D3040487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080" y="31802"/>
            <a:ext cx="490230" cy="6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606F8BBC-1A13-4CDF-AF28-00DE0C30AFCE}"/>
              </a:ext>
            </a:extLst>
          </p:cNvPr>
          <p:cNvSpPr/>
          <p:nvPr/>
        </p:nvSpPr>
        <p:spPr>
          <a:xfrm>
            <a:off x="2838449" y="210445"/>
            <a:ext cx="872963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</a:rPr>
              <a:t>Организация и проведение мероприятий Национальной ассоциации учителей физической культуры на 2020 </a:t>
            </a:r>
            <a:r>
              <a:rPr lang="ru-RU" b="1" dirty="0" smtClean="0">
                <a:solidFill>
                  <a:srgbClr val="C00000"/>
                </a:solidFill>
              </a:rPr>
              <a:t>год</a:t>
            </a:r>
          </a:p>
          <a:p>
            <a:pPr lvl="0" algn="ctr"/>
            <a:endParaRPr lang="ru-RU" sz="1400" b="1" dirty="0">
              <a:solidFill>
                <a:srgbClr val="C00000"/>
              </a:solidFill>
            </a:endParaRPr>
          </a:p>
          <a:p>
            <a:pPr lvl="0" algn="r"/>
            <a:endParaRPr lang="ru-RU" sz="1400" b="1" dirty="0" smtClean="0">
              <a:solidFill>
                <a:srgbClr val="002060"/>
              </a:solidFill>
            </a:endParaRPr>
          </a:p>
          <a:p>
            <a:pPr lvl="0" algn="r"/>
            <a:r>
              <a:rPr lang="ru-RU" sz="1400" b="1" dirty="0" err="1" smtClean="0">
                <a:solidFill>
                  <a:srgbClr val="002060"/>
                </a:solidFill>
              </a:rPr>
              <a:t>Разова</a:t>
            </a:r>
            <a:r>
              <a:rPr lang="ru-RU" sz="1400" b="1" dirty="0" smtClean="0">
                <a:solidFill>
                  <a:srgbClr val="002060"/>
                </a:solidFill>
              </a:rPr>
              <a:t> Е. В</a:t>
            </a:r>
            <a:r>
              <a:rPr lang="ru-RU" sz="1400" dirty="0" smtClean="0">
                <a:solidFill>
                  <a:srgbClr val="002060"/>
                </a:solidFill>
              </a:rPr>
              <a:t>., </a:t>
            </a:r>
            <a:r>
              <a:rPr lang="ru-RU" sz="1400" dirty="0">
                <a:solidFill>
                  <a:srgbClr val="002060"/>
                </a:solidFill>
              </a:rPr>
              <a:t>председатель Национальной ассоциации учителей физической культуры</a:t>
            </a:r>
          </a:p>
          <a:p>
            <a:pPr marL="180340" lvl="0" algn="r" defTabSz="914400">
              <a:defRPr/>
            </a:pP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603" y="1718550"/>
            <a:ext cx="9415141" cy="453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E8AB8A40-C880-4433-81F0-9059403B0A18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20.03.2020 </a:t>
            </a:r>
            <a:r>
              <a:rPr lang="ru-RU" sz="1800" b="1" dirty="0">
                <a:solidFill>
                  <a:schemeClr val="bg1"/>
                </a:solidFill>
              </a:rPr>
              <a:t>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Ссылка  </a:t>
            </a:r>
            <a:r>
              <a:rPr lang="en-US" u="sng" dirty="0">
                <a:hlinkClick r:id="rId7"/>
              </a:rPr>
              <a:t>https://</a:t>
            </a:r>
            <a:r>
              <a:rPr lang="en-US" u="sng" dirty="0" smtClean="0">
                <a:hlinkClick r:id="rId7"/>
              </a:rPr>
              <a:t>youtu.be/0Shllxc2PP8</a:t>
            </a:r>
            <a:r>
              <a:rPr lang="ru-RU" u="sng" dirty="0" smtClean="0"/>
              <a:t> </a:t>
            </a:r>
            <a:r>
              <a:rPr lang="en-US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9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ПРЕЗЕНТАЦИИ БАКАШКИНА\фоны\1111111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3537"/>
            <a:ext cx="9666514" cy="456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A135334-11C3-4C9F-8144-01D9A63C3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"/>
            <a:ext cx="12192000" cy="17425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6500D4B-5AB5-4BAA-B369-99E7E2C7B3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" y="117690"/>
            <a:ext cx="760537" cy="85594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6A48BD6-B8F3-4B2B-A2A0-38F41E229AE2}"/>
              </a:ext>
            </a:extLst>
          </p:cNvPr>
          <p:cNvSpPr/>
          <p:nvPr/>
        </p:nvSpPr>
        <p:spPr>
          <a:xfrm>
            <a:off x="553925" y="31802"/>
            <a:ext cx="2618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МИНИСТЕРСТВО ПРОСВЕЩЕНИЯ РОССИЙСКОЙ ФЕДЕРАЦИИ</a:t>
            </a: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41525E9-08F2-4474-8E48-A56BACA0BC67}"/>
              </a:ext>
            </a:extLst>
          </p:cNvPr>
          <p:cNvSpPr/>
          <p:nvPr/>
        </p:nvSpPr>
        <p:spPr>
          <a:xfrm>
            <a:off x="786951" y="456667"/>
            <a:ext cx="2162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ФГБУ «ФЕДЕРАЛЬНЫЙ ЦЕНТР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ОРГАНИЗАЦИОННО-МЕТОДИЧЕСКОГО ОБЕСПЕЧЕНИЯ ФИЗИЧЕСКОГО ВОСПИТАНИЯ»</a:t>
            </a:r>
            <a:endParaRPr lang="ru-RU" sz="1200" dirty="0"/>
          </a:p>
        </p:txBody>
      </p:sp>
      <p:pic>
        <p:nvPicPr>
          <p:cNvPr id="7" name="Picture 3" descr="ЛОГО 1">
            <a:extLst>
              <a:ext uri="{FF2B5EF4-FFF2-40B4-BE49-F238E27FC236}">
                <a16:creationId xmlns="" xmlns:a16="http://schemas.microsoft.com/office/drawing/2014/main" id="{902F2459-30F5-44D7-A142-3D3040487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080" y="31802"/>
            <a:ext cx="490230" cy="6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606F8BBC-1A13-4CDF-AF28-00DE0C30AFCE}"/>
              </a:ext>
            </a:extLst>
          </p:cNvPr>
          <p:cNvSpPr/>
          <p:nvPr/>
        </p:nvSpPr>
        <p:spPr>
          <a:xfrm>
            <a:off x="2838449" y="210445"/>
            <a:ext cx="872963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</a:rPr>
              <a:t>Организация и проведение мероприятий Национальной ассоциации учителей физической культуры на 2020 </a:t>
            </a:r>
            <a:r>
              <a:rPr lang="ru-RU" b="1" dirty="0" smtClean="0">
                <a:solidFill>
                  <a:srgbClr val="C00000"/>
                </a:solidFill>
              </a:rPr>
              <a:t>год</a:t>
            </a:r>
          </a:p>
          <a:p>
            <a:pPr lvl="0" algn="ctr"/>
            <a:endParaRPr lang="ru-RU" sz="1400" b="1" dirty="0">
              <a:solidFill>
                <a:srgbClr val="C00000"/>
              </a:solidFill>
            </a:endParaRPr>
          </a:p>
          <a:p>
            <a:pPr lvl="0" algn="r"/>
            <a:endParaRPr lang="ru-RU" sz="1400" b="1" dirty="0" smtClean="0">
              <a:solidFill>
                <a:srgbClr val="002060"/>
              </a:solidFill>
            </a:endParaRPr>
          </a:p>
          <a:p>
            <a:pPr lvl="0" algn="r"/>
            <a:r>
              <a:rPr lang="ru-RU" sz="1400" b="1" dirty="0" err="1" smtClean="0">
                <a:solidFill>
                  <a:srgbClr val="002060"/>
                </a:solidFill>
              </a:rPr>
              <a:t>Разова</a:t>
            </a:r>
            <a:r>
              <a:rPr lang="ru-RU" sz="1400" b="1" dirty="0" smtClean="0">
                <a:solidFill>
                  <a:srgbClr val="002060"/>
                </a:solidFill>
              </a:rPr>
              <a:t> Е. В</a:t>
            </a:r>
            <a:r>
              <a:rPr lang="ru-RU" sz="1400" dirty="0" smtClean="0">
                <a:solidFill>
                  <a:srgbClr val="002060"/>
                </a:solidFill>
              </a:rPr>
              <a:t>., </a:t>
            </a:r>
            <a:r>
              <a:rPr lang="ru-RU" sz="1400" dirty="0">
                <a:solidFill>
                  <a:srgbClr val="002060"/>
                </a:solidFill>
              </a:rPr>
              <a:t>председатель Национальной ассоциации учителей физической культуры</a:t>
            </a:r>
          </a:p>
          <a:p>
            <a:pPr marL="180340" lvl="0" algn="r" defTabSz="914400">
              <a:defRPr/>
            </a:pP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340" y="1800627"/>
            <a:ext cx="7916091" cy="445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E8AB8A40-C880-4433-81F0-9059403B0A18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20.03.2020 </a:t>
            </a:r>
            <a:r>
              <a:rPr lang="ru-RU" sz="1800" b="1" dirty="0">
                <a:solidFill>
                  <a:schemeClr val="bg1"/>
                </a:solidFill>
              </a:rPr>
              <a:t>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Ссылка  </a:t>
            </a:r>
            <a:r>
              <a:rPr lang="en-US" u="sng" dirty="0">
                <a:hlinkClick r:id="rId7"/>
              </a:rPr>
              <a:t>https://</a:t>
            </a:r>
            <a:r>
              <a:rPr lang="en-US" u="sng" dirty="0" smtClean="0">
                <a:hlinkClick r:id="rId7"/>
              </a:rPr>
              <a:t>youtu.be/0Shllxc2PP8</a:t>
            </a:r>
            <a:r>
              <a:rPr lang="ru-RU" u="sng" dirty="0" smtClean="0"/>
              <a:t> </a:t>
            </a:r>
            <a:r>
              <a:rPr lang="en-US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42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2CE52C40-9FEE-45E9-A086-3B53FDA74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11810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55EE36-5E44-4AA6-9142-8CFDC82ED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741" y="115376"/>
            <a:ext cx="10058400" cy="1873249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solidFill>
                  <a:schemeClr val="bg2">
                    <a:lumMod val="50000"/>
                  </a:schemeClr>
                </a:solidFill>
              </a:rPr>
              <a:t>Благодарим </a:t>
            </a:r>
            <a:br>
              <a:rPr lang="ru-RU" sz="66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6600" b="1" dirty="0">
                <a:solidFill>
                  <a:schemeClr val="bg2">
                    <a:lumMod val="50000"/>
                  </a:schemeClr>
                </a:solidFill>
              </a:rPr>
              <a:t>за внимание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E8AB8A40-C880-4433-81F0-9059403B0A18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20.03.2020 </a:t>
            </a:r>
            <a:r>
              <a:rPr lang="ru-RU" sz="1800" b="1" dirty="0">
                <a:solidFill>
                  <a:schemeClr val="bg1"/>
                </a:solidFill>
              </a:rPr>
              <a:t>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Ссылка  </a:t>
            </a:r>
            <a:r>
              <a:rPr lang="en-US" u="sng" dirty="0">
                <a:hlinkClick r:id="rId3"/>
              </a:rPr>
              <a:t>https://</a:t>
            </a:r>
            <a:r>
              <a:rPr lang="en-US" u="sng" dirty="0" smtClean="0">
                <a:hlinkClick r:id="rId3"/>
              </a:rPr>
              <a:t>youtu.be/0Shllxc2PP8</a:t>
            </a:r>
            <a:r>
              <a:rPr lang="ru-RU" u="sng" dirty="0" smtClean="0"/>
              <a:t> </a:t>
            </a:r>
            <a:r>
              <a:rPr lang="en-US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43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AB435F3-5ADF-4FB0-9C3A-A0416C102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99" y="1795379"/>
            <a:ext cx="11312701" cy="4580254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488DCD98-65BD-4A18-A7BF-D12FA894A893}"/>
              </a:ext>
            </a:extLst>
          </p:cNvPr>
          <p:cNvGrpSpPr/>
          <p:nvPr/>
        </p:nvGrpSpPr>
        <p:grpSpPr>
          <a:xfrm>
            <a:off x="0" y="12088"/>
            <a:ext cx="12192000" cy="1783292"/>
            <a:chOff x="0" y="12088"/>
            <a:chExt cx="12192000" cy="1783292"/>
          </a:xfrm>
        </p:grpSpPr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390F1461-4513-4214-A1C9-89FFC02DE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2088"/>
              <a:ext cx="12192000" cy="1783292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="" xmlns:a16="http://schemas.microsoft.com/office/drawing/2014/main" id="{16500D4B-5AB5-4BAA-B369-99E7E2C7B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16" y="248270"/>
              <a:ext cx="760537" cy="855945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D6A48BD6-B8F3-4B2B-A2A0-38F41E229AE2}"/>
                </a:ext>
              </a:extLst>
            </p:cNvPr>
            <p:cNvSpPr/>
            <p:nvPr/>
          </p:nvSpPr>
          <p:spPr>
            <a:xfrm>
              <a:off x="2847855" y="110119"/>
              <a:ext cx="61518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МИНИСТЕРСТВО ПРОСВЕЩЕНИЯ РОССИЙСКОЙ ФЕДЕРАЦИИ</a:t>
              </a:r>
              <a:endParaRPr lang="ru-RU" dirty="0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441525E9-08F2-4474-8E48-A56BACA0BC67}"/>
                </a:ext>
              </a:extLst>
            </p:cNvPr>
            <p:cNvSpPr/>
            <p:nvPr/>
          </p:nvSpPr>
          <p:spPr>
            <a:xfrm>
              <a:off x="2286743" y="490649"/>
              <a:ext cx="74158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002060"/>
                  </a:solidFill>
                </a:rPr>
                <a:t>ФГБУ «ФЕДЕРАЛЬНЫЙ ЦЕНТР</a:t>
              </a:r>
              <a:r>
                <a:rPr lang="en-US" b="1" dirty="0">
                  <a:solidFill>
                    <a:srgbClr val="002060"/>
                  </a:solidFill>
                </a:rPr>
                <a:t> </a:t>
              </a:r>
              <a:r>
                <a:rPr lang="ru-RU" b="1" dirty="0">
                  <a:solidFill>
                    <a:srgbClr val="002060"/>
                  </a:solidFill>
                </a:rPr>
                <a:t>ОРГАНИЗАЦИОННО-МЕТОДИЧЕСКОГО ОБЕСПЕЧЕНИЯ ФИЗИЧЕСКОГО ВОСПИТАНИЯ»</a:t>
              </a:r>
              <a:endParaRPr lang="ru-RU" dirty="0"/>
            </a:p>
          </p:txBody>
        </p:sp>
        <p:pic>
          <p:nvPicPr>
            <p:cNvPr id="7" name="Picture 3" descr="ЛОГО 1">
              <a:extLst>
                <a:ext uri="{FF2B5EF4-FFF2-40B4-BE49-F238E27FC236}">
                  <a16:creationId xmlns="" xmlns:a16="http://schemas.microsoft.com/office/drawing/2014/main" id="{902F2459-30F5-44D7-A142-3D30404876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2740" y="796405"/>
              <a:ext cx="490230" cy="610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96464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2DE70965-06D4-4280-B64F-5334A53F1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191" y="1087438"/>
            <a:ext cx="2329037" cy="691428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Повестка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="" xmlns:a16="http://schemas.microsoft.com/office/drawing/2014/main" id="{B903645F-8541-4ABF-81CA-0FCC76431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955787"/>
              </p:ext>
            </p:extLst>
          </p:nvPr>
        </p:nvGraphicFramePr>
        <p:xfrm>
          <a:off x="1017295" y="1867443"/>
          <a:ext cx="9189048" cy="4439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89048">
                  <a:extLst>
                    <a:ext uri="{9D8B030D-6E8A-4147-A177-3AD203B41FA5}">
                      <a16:colId xmlns="" xmlns:a16="http://schemas.microsoft.com/office/drawing/2014/main" val="3066883133"/>
                    </a:ext>
                  </a:extLst>
                </a:gridCol>
              </a:tblGrid>
              <a:tr h="579072">
                <a:tc>
                  <a:txBody>
                    <a:bodyPr/>
                    <a:lstStyle/>
                    <a:p>
                      <a:pPr marL="18034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rgbClr val="0A396C"/>
                        </a:solidFill>
                        <a:ea typeface="Times New Roman" panose="02020603050405020304" pitchFamily="18" charset="0"/>
                      </a:endParaRPr>
                    </a:p>
                    <a:p>
                      <a:pPr marL="18034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rgbClr val="0A396C"/>
                        </a:solidFill>
                        <a:ea typeface="Times New Roman" panose="02020603050405020304" pitchFamily="18" charset="0"/>
                      </a:endParaRPr>
                    </a:p>
                    <a:p>
                      <a:pPr marL="18034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A396C"/>
                          </a:solidFill>
                          <a:ea typeface="Times New Roman" panose="02020603050405020304" pitchFamily="18" charset="0"/>
                        </a:rPr>
                        <a:t>Вступительное слово. </a:t>
                      </a:r>
                    </a:p>
                    <a:p>
                      <a:pPr marL="18034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A396C"/>
                          </a:solidFill>
                          <a:ea typeface="Calibri" panose="020F0502020204030204" pitchFamily="34" charset="0"/>
                        </a:rPr>
                        <a:t>Федченко Николай Семенович</a:t>
                      </a:r>
                      <a:r>
                        <a:rPr lang="ru-RU" sz="1200" b="0" dirty="0">
                          <a:solidFill>
                            <a:srgbClr val="0A396C"/>
                          </a:solidFill>
                          <a:ea typeface="Calibri" panose="020F0502020204030204" pitchFamily="34" charset="0"/>
                        </a:rPr>
                        <a:t>, директор ФГБУ «Федеральный центр организационно-методического обеспечения физического воспитания» Минпросвещения России, кандидат педагогических наук</a:t>
                      </a:r>
                    </a:p>
                    <a:p>
                      <a:pPr marL="18034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rgbClr val="0A396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890" marR="4789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28163597"/>
                  </a:ext>
                </a:extLst>
              </a:tr>
              <a:tr h="764109">
                <a:tc>
                  <a:txBody>
                    <a:bodyPr/>
                    <a:lstStyle/>
                    <a:p>
                      <a:pPr marL="180000" indent="0" algn="l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A396C"/>
                          </a:solidFill>
                          <a:effectLst/>
                        </a:rPr>
                        <a:t>1. Об организации и проведении Всероссийского этапа всероссийских игр школьных спортивных клубов (спортивная и творческая программы). Порядок проведения мониторинга школьного, муниципального, регионального этапов игр ШСК, Президентских состязаний и Президентских спортивных игр. Итоги совместных заседаний рабочих групп Президентских состязаний и Президентских спортивных игр: возраст участников; тема творческого конкурса. </a:t>
                      </a:r>
                      <a:endParaRPr lang="ru-RU" sz="1200" b="0" dirty="0">
                        <a:solidFill>
                          <a:srgbClr val="0A396C"/>
                        </a:solidFill>
                        <a:effectLst/>
                      </a:endParaRPr>
                    </a:p>
                    <a:p>
                      <a:pPr marL="180340" indent="0" algn="l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b="1" dirty="0" err="1" smtClean="0">
                          <a:solidFill>
                            <a:srgbClr val="0A396C"/>
                          </a:solidFill>
                          <a:ea typeface="Calibri" panose="020F0502020204030204" pitchFamily="34" charset="0"/>
                        </a:rPr>
                        <a:t>Широбоков</a:t>
                      </a:r>
                      <a:r>
                        <a:rPr lang="ru-RU" sz="1200" b="1" dirty="0" smtClean="0">
                          <a:solidFill>
                            <a:srgbClr val="0A396C"/>
                          </a:solidFill>
                          <a:ea typeface="Calibri" panose="020F0502020204030204" pitchFamily="34" charset="0"/>
                        </a:rPr>
                        <a:t> Борис Аркадьевич</a:t>
                      </a:r>
                      <a:r>
                        <a:rPr lang="ru-RU" sz="1200" b="0" dirty="0" smtClean="0">
                          <a:solidFill>
                            <a:srgbClr val="0A396C"/>
                          </a:solidFill>
                          <a:ea typeface="Calibri" panose="020F0502020204030204" pitchFamily="34" charset="0"/>
                        </a:rPr>
                        <a:t>, </a:t>
                      </a:r>
                      <a:r>
                        <a:rPr lang="ru-RU" sz="1200" b="0" dirty="0" smtClean="0">
                          <a:solidFill>
                            <a:srgbClr val="0A396C"/>
                          </a:solidFill>
                          <a:effectLst/>
                        </a:rPr>
                        <a:t>заместитель директора ФГБУ «ФЦОМОФВ»</a:t>
                      </a:r>
                    </a:p>
                    <a:p>
                      <a:pPr marL="180000" indent="0" algn="l"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rgbClr val="0A396C"/>
                        </a:solidFill>
                        <a:effectLst/>
                      </a:endParaRPr>
                    </a:p>
                  </a:txBody>
                  <a:tcPr marL="47890" marR="4789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17262253"/>
                  </a:ext>
                </a:extLst>
              </a:tr>
              <a:tr h="849039">
                <a:tc>
                  <a:txBody>
                    <a:bodyPr/>
                    <a:lstStyle/>
                    <a:p>
                      <a:pPr marL="180340" indent="0" algn="just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A396C"/>
                          </a:solidFill>
                          <a:effectLst/>
                        </a:rPr>
                        <a:t>2</a:t>
                      </a:r>
                      <a:r>
                        <a:rPr lang="ru-RU" sz="1200" b="0" dirty="0">
                          <a:solidFill>
                            <a:srgbClr val="0A396C"/>
                          </a:solidFill>
                          <a:effectLst/>
                        </a:rPr>
                        <a:t>. </a:t>
                      </a:r>
                      <a:r>
                        <a:rPr lang="ru-RU" sz="1200" b="0" dirty="0" smtClean="0">
                          <a:solidFill>
                            <a:srgbClr val="0A396C"/>
                          </a:solidFill>
                          <a:effectLst/>
                        </a:rPr>
                        <a:t>О ходе мониторинга общеобразовательных организаций и организаций дополнительного образования, реализующих дополнительные общеобразовательные программы в области физической культуры и спорта в субъектах Российской Федерации</a:t>
                      </a:r>
                    </a:p>
                    <a:p>
                      <a:pPr marL="18034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A396C"/>
                          </a:solidFill>
                          <a:effectLst/>
                        </a:rPr>
                        <a:t>Скрынников Богдан Александрович, </a:t>
                      </a:r>
                      <a:r>
                        <a:rPr lang="ru-RU" sz="1200" b="0" dirty="0" smtClean="0">
                          <a:solidFill>
                            <a:srgbClr val="0A396C"/>
                          </a:solidFill>
                          <a:effectLst/>
                        </a:rPr>
                        <a:t>руководитель отдела мониторинга и обработки информации ФГБУ «ФЦОМОФВ»</a:t>
                      </a:r>
                    </a:p>
                    <a:p>
                      <a:pPr marL="180340" indent="0" algn="just"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rgbClr val="0A396C"/>
                        </a:solidFill>
                        <a:effectLst/>
                      </a:endParaRPr>
                    </a:p>
                    <a:p>
                      <a:pPr marL="180340" indent="0" algn="just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A396C"/>
                        </a:solidFill>
                        <a:effectLst/>
                      </a:endParaRPr>
                    </a:p>
                  </a:txBody>
                  <a:tcPr marL="47890" marR="4789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7854265"/>
                  </a:ext>
                </a:extLst>
              </a:tr>
              <a:tr h="559749">
                <a:tc>
                  <a:txBody>
                    <a:bodyPr/>
                    <a:lstStyle/>
                    <a:p>
                      <a:pPr marL="180340" indent="0"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b="0" dirty="0">
                          <a:solidFill>
                            <a:srgbClr val="0A396C"/>
                          </a:solidFill>
                          <a:effectLst/>
                        </a:rPr>
                        <a:t>3. </a:t>
                      </a:r>
                      <a:r>
                        <a:rPr lang="ru-RU" sz="1200" b="0" dirty="0" smtClean="0">
                          <a:solidFill>
                            <a:srgbClr val="0A396C"/>
                          </a:solidFill>
                          <a:effectLst/>
                        </a:rPr>
                        <a:t>Организация и проведение мероприятий Национальной ассоциации учителей физической культуры на 2020 год.</a:t>
                      </a:r>
                      <a:r>
                        <a:rPr lang="ru-RU" sz="1200" b="0" dirty="0">
                          <a:solidFill>
                            <a:srgbClr val="0A396C"/>
                          </a:solidFill>
                          <a:effectLst/>
                        </a:rPr>
                        <a:t> </a:t>
                      </a:r>
                    </a:p>
                    <a:p>
                      <a:pPr marL="180340" indent="0" algn="l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b="1" dirty="0" err="1" smtClean="0">
                          <a:solidFill>
                            <a:srgbClr val="0A396C"/>
                          </a:solidFill>
                          <a:effectLst/>
                        </a:rPr>
                        <a:t>Разова</a:t>
                      </a:r>
                      <a:r>
                        <a:rPr lang="ru-RU" sz="1200" b="1" dirty="0" smtClean="0">
                          <a:solidFill>
                            <a:srgbClr val="0A396C"/>
                          </a:solidFill>
                          <a:effectLst/>
                        </a:rPr>
                        <a:t> Елена Владимировна, </a:t>
                      </a:r>
                      <a:r>
                        <a:rPr lang="ru-RU" sz="1200" b="0" i="0" dirty="0" smtClean="0">
                          <a:solidFill>
                            <a:srgbClr val="0A396C"/>
                          </a:solidFill>
                          <a:effectLst/>
                        </a:rPr>
                        <a:t>председатель Национальной ассоциации учителей физической культуры</a:t>
                      </a:r>
                      <a:endParaRPr lang="ru-RU" sz="1200" b="0" i="0" dirty="0">
                        <a:solidFill>
                          <a:srgbClr val="0A396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890" marR="4789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35591250"/>
                  </a:ext>
                </a:extLst>
              </a:tr>
              <a:tr h="770342">
                <a:tc>
                  <a:txBody>
                    <a:bodyPr/>
                    <a:lstStyle/>
                    <a:p>
                      <a:pPr marL="180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A396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Разное</a:t>
                      </a:r>
                    </a:p>
                    <a:p>
                      <a:pPr marL="180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rgbClr val="0A396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80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A396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Ответы на вопросы</a:t>
                      </a:r>
                    </a:p>
                  </a:txBody>
                  <a:tcPr marL="47890" marR="4789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63904734"/>
                  </a:ext>
                </a:extLst>
              </a:tr>
            </a:tbl>
          </a:graphicData>
        </a:graphic>
      </p:graphicFrame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E8AB8A40-C880-4433-81F0-9059403B0A18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20.03.2020 </a:t>
            </a:r>
            <a:r>
              <a:rPr lang="ru-RU" sz="1800" b="1" dirty="0">
                <a:solidFill>
                  <a:schemeClr val="bg1"/>
                </a:solidFill>
              </a:rPr>
              <a:t>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Ссылка  </a:t>
            </a:r>
            <a:r>
              <a:rPr lang="en-US" u="sng" dirty="0">
                <a:hlinkClick r:id="rId6"/>
              </a:rPr>
              <a:t>https://</a:t>
            </a:r>
            <a:r>
              <a:rPr lang="en-US" u="sng" dirty="0" smtClean="0">
                <a:hlinkClick r:id="rId6"/>
              </a:rPr>
              <a:t>youtu.be/0Shllxc2PP8</a:t>
            </a:r>
            <a:r>
              <a:rPr lang="ru-RU" u="sng" dirty="0" smtClean="0"/>
              <a:t> </a:t>
            </a:r>
            <a:r>
              <a:rPr lang="en-US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77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A135334-11C3-4C9F-8144-01D9A63C3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"/>
            <a:ext cx="12192000" cy="17425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6500D4B-5AB5-4BAA-B369-99E7E2C7B3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" y="117690"/>
            <a:ext cx="760537" cy="85594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6A48BD6-B8F3-4B2B-A2A0-38F41E229AE2}"/>
              </a:ext>
            </a:extLst>
          </p:cNvPr>
          <p:cNvSpPr/>
          <p:nvPr/>
        </p:nvSpPr>
        <p:spPr>
          <a:xfrm>
            <a:off x="553925" y="31802"/>
            <a:ext cx="2618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МИНИСТЕРСТВО ПРОСВЕЩЕНИЯ РОССИЙСКОЙ ФЕДЕРАЦИИ</a:t>
            </a: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41525E9-08F2-4474-8E48-A56BACA0BC67}"/>
              </a:ext>
            </a:extLst>
          </p:cNvPr>
          <p:cNvSpPr/>
          <p:nvPr/>
        </p:nvSpPr>
        <p:spPr>
          <a:xfrm>
            <a:off x="786951" y="456667"/>
            <a:ext cx="2162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ФГБУ «ФЕДЕРАЛЬНЫЙ ЦЕНТР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ОРГАНИЗАЦИОННО-МЕТОДИЧЕСКОГО ОБЕСПЕЧЕНИЯ ФИЗИЧЕСКОГО ВОСПИТАНИЯ»</a:t>
            </a:r>
            <a:endParaRPr lang="ru-RU" sz="1200" dirty="0"/>
          </a:p>
        </p:txBody>
      </p:sp>
      <p:pic>
        <p:nvPicPr>
          <p:cNvPr id="7" name="Picture 3" descr="ЛОГО 1">
            <a:extLst>
              <a:ext uri="{FF2B5EF4-FFF2-40B4-BE49-F238E27FC236}">
                <a16:creationId xmlns="" xmlns:a16="http://schemas.microsoft.com/office/drawing/2014/main" id="{902F2459-30F5-44D7-A142-3D3040487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080" y="31802"/>
            <a:ext cx="490230" cy="6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606F8BBC-1A13-4CDF-AF28-00DE0C30AFCE}"/>
              </a:ext>
            </a:extLst>
          </p:cNvPr>
          <p:cNvSpPr/>
          <p:nvPr/>
        </p:nvSpPr>
        <p:spPr>
          <a:xfrm>
            <a:off x="2838449" y="210445"/>
            <a:ext cx="872963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</a:rPr>
              <a:t>Всероссийские соревнования </a:t>
            </a:r>
          </a:p>
          <a:p>
            <a:pPr lvl="0" algn="ctr"/>
            <a:r>
              <a:rPr lang="ru-RU" b="1" dirty="0">
                <a:solidFill>
                  <a:srgbClr val="C00000"/>
                </a:solidFill>
              </a:rPr>
              <a:t>среди обучающихся общеобразовательных организаций </a:t>
            </a:r>
          </a:p>
          <a:p>
            <a:pPr lvl="0" algn="ctr"/>
            <a:r>
              <a:rPr lang="ru-RU" b="1" dirty="0">
                <a:solidFill>
                  <a:srgbClr val="C00000"/>
                </a:solidFill>
              </a:rPr>
              <a:t>в 2019/2020 учебном году</a:t>
            </a:r>
          </a:p>
          <a:p>
            <a:pPr lvl="0" algn="ctr"/>
            <a:endParaRPr lang="ru-RU" sz="1400" b="1" dirty="0" smtClean="0">
              <a:solidFill>
                <a:srgbClr val="002060"/>
              </a:solidFill>
            </a:endParaRPr>
          </a:p>
          <a:p>
            <a:pPr marL="180000" algn="r"/>
            <a:r>
              <a:rPr lang="ru-RU" sz="1400" b="1" dirty="0" err="1" smtClean="0">
                <a:solidFill>
                  <a:srgbClr val="002060"/>
                </a:solidFill>
              </a:rPr>
              <a:t>Широбоков</a:t>
            </a:r>
            <a:r>
              <a:rPr lang="ru-RU" sz="1400" b="1" dirty="0" smtClean="0">
                <a:solidFill>
                  <a:srgbClr val="002060"/>
                </a:solidFill>
              </a:rPr>
              <a:t> Борис Аркадьевич</a:t>
            </a:r>
            <a:r>
              <a:rPr lang="ru-RU" sz="1400" dirty="0" smtClean="0">
                <a:solidFill>
                  <a:srgbClr val="002060"/>
                </a:solidFill>
              </a:rPr>
              <a:t>, </a:t>
            </a:r>
            <a:r>
              <a:rPr lang="ru-RU" sz="1400" dirty="0">
                <a:solidFill>
                  <a:srgbClr val="0A396C"/>
                </a:solidFill>
              </a:rPr>
              <a:t>заместитель директора ФГБУ «ФЦОМОФВ»</a:t>
            </a:r>
          </a:p>
          <a:p>
            <a:pPr marL="180000" algn="r"/>
            <a:endParaRPr lang="ru-RU" sz="1400" dirty="0">
              <a:solidFill>
                <a:srgbClr val="002060"/>
              </a:solidFill>
            </a:endParaRPr>
          </a:p>
          <a:p>
            <a:pPr marL="180340" lvl="0" algn="r" defTabSz="914400">
              <a:defRPr/>
            </a:pP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24" y="2103201"/>
            <a:ext cx="5240389" cy="362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070" y="2180719"/>
            <a:ext cx="5320010" cy="368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283" y="1919628"/>
            <a:ext cx="517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5794314" y="19312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5" name="Подзаголовок 2">
            <a:extLst>
              <a:ext uri="{FF2B5EF4-FFF2-40B4-BE49-F238E27FC236}">
                <a16:creationId xmlns="" xmlns:a16="http://schemas.microsoft.com/office/drawing/2014/main" id="{E8AB8A40-C880-4433-81F0-9059403B0A18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20.03.2020 </a:t>
            </a:r>
            <a:r>
              <a:rPr lang="ru-RU" sz="1800" b="1" dirty="0">
                <a:solidFill>
                  <a:schemeClr val="bg1"/>
                </a:solidFill>
              </a:rPr>
              <a:t>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Ссылка  </a:t>
            </a:r>
            <a:r>
              <a:rPr lang="en-US" u="sng" dirty="0">
                <a:hlinkClick r:id="rId7"/>
              </a:rPr>
              <a:t>https://</a:t>
            </a:r>
            <a:r>
              <a:rPr lang="en-US" u="sng" dirty="0" smtClean="0">
                <a:hlinkClick r:id="rId7"/>
              </a:rPr>
              <a:t>youtu.be/0Shllxc2PP8</a:t>
            </a:r>
            <a:r>
              <a:rPr lang="ru-RU" u="sng" dirty="0" smtClean="0"/>
              <a:t> </a:t>
            </a:r>
            <a:r>
              <a:rPr lang="en-US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62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A135334-11C3-4C9F-8144-01D9A63C3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"/>
            <a:ext cx="12192000" cy="17425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6500D4B-5AB5-4BAA-B369-99E7E2C7B3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" y="117690"/>
            <a:ext cx="760537" cy="85594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6A48BD6-B8F3-4B2B-A2A0-38F41E229AE2}"/>
              </a:ext>
            </a:extLst>
          </p:cNvPr>
          <p:cNvSpPr/>
          <p:nvPr/>
        </p:nvSpPr>
        <p:spPr>
          <a:xfrm>
            <a:off x="553925" y="31802"/>
            <a:ext cx="2618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МИНИСТЕРСТВО ПРОСВЕЩЕНИЯ РОССИЙСКОЙ ФЕДЕРАЦИИ</a:t>
            </a: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41525E9-08F2-4474-8E48-A56BACA0BC67}"/>
              </a:ext>
            </a:extLst>
          </p:cNvPr>
          <p:cNvSpPr/>
          <p:nvPr/>
        </p:nvSpPr>
        <p:spPr>
          <a:xfrm>
            <a:off x="786951" y="456667"/>
            <a:ext cx="2162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ФГБУ «ФЕДЕРАЛЬНЫЙ ЦЕНТР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ОРГАНИЗАЦИОННО-МЕТОДИЧЕСКОГО ОБЕСПЕЧЕНИЯ ФИЗИЧЕСКОГО ВОСПИТАНИЯ»</a:t>
            </a:r>
            <a:endParaRPr lang="ru-RU" sz="1200" dirty="0"/>
          </a:p>
        </p:txBody>
      </p:sp>
      <p:pic>
        <p:nvPicPr>
          <p:cNvPr id="7" name="Picture 3" descr="ЛОГО 1">
            <a:extLst>
              <a:ext uri="{FF2B5EF4-FFF2-40B4-BE49-F238E27FC236}">
                <a16:creationId xmlns="" xmlns:a16="http://schemas.microsoft.com/office/drawing/2014/main" id="{902F2459-30F5-44D7-A142-3D3040487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080" y="31802"/>
            <a:ext cx="490230" cy="6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606F8BBC-1A13-4CDF-AF28-00DE0C30AFCE}"/>
              </a:ext>
            </a:extLst>
          </p:cNvPr>
          <p:cNvSpPr/>
          <p:nvPr/>
        </p:nvSpPr>
        <p:spPr>
          <a:xfrm>
            <a:off x="2838449" y="210445"/>
            <a:ext cx="872963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</a:rPr>
              <a:t>Всероссийские соревнования </a:t>
            </a:r>
          </a:p>
          <a:p>
            <a:pPr lvl="0" algn="ctr"/>
            <a:r>
              <a:rPr lang="ru-RU" b="1" dirty="0">
                <a:solidFill>
                  <a:srgbClr val="C00000"/>
                </a:solidFill>
              </a:rPr>
              <a:t>среди обучающихся общеобразовательных организаций </a:t>
            </a:r>
          </a:p>
          <a:p>
            <a:pPr lvl="0" algn="ctr"/>
            <a:r>
              <a:rPr lang="ru-RU" b="1" dirty="0">
                <a:solidFill>
                  <a:srgbClr val="C00000"/>
                </a:solidFill>
              </a:rPr>
              <a:t>в 2019/2020 учебном году</a:t>
            </a:r>
          </a:p>
          <a:p>
            <a:pPr lvl="0" algn="ctr"/>
            <a:endParaRPr lang="ru-RU" sz="1400" b="1" dirty="0" smtClean="0">
              <a:solidFill>
                <a:srgbClr val="002060"/>
              </a:solidFill>
            </a:endParaRPr>
          </a:p>
          <a:p>
            <a:pPr marL="180000" algn="r"/>
            <a:r>
              <a:rPr lang="ru-RU" sz="1400" b="1" dirty="0" err="1" smtClean="0">
                <a:solidFill>
                  <a:srgbClr val="002060"/>
                </a:solidFill>
              </a:rPr>
              <a:t>Широбоков</a:t>
            </a:r>
            <a:r>
              <a:rPr lang="ru-RU" sz="1400" b="1" dirty="0" smtClean="0">
                <a:solidFill>
                  <a:srgbClr val="002060"/>
                </a:solidFill>
              </a:rPr>
              <a:t> Борис Аркадьевич</a:t>
            </a:r>
            <a:r>
              <a:rPr lang="ru-RU" sz="1400" dirty="0" smtClean="0">
                <a:solidFill>
                  <a:srgbClr val="002060"/>
                </a:solidFill>
              </a:rPr>
              <a:t>, </a:t>
            </a:r>
            <a:r>
              <a:rPr lang="ru-RU" sz="1400" dirty="0">
                <a:solidFill>
                  <a:srgbClr val="0A396C"/>
                </a:solidFill>
              </a:rPr>
              <a:t>заместитель директора ФГБУ «ФЦОМОФВ»</a:t>
            </a:r>
          </a:p>
          <a:p>
            <a:pPr marL="180000" algn="r"/>
            <a:endParaRPr lang="ru-RU" sz="1400" dirty="0">
              <a:solidFill>
                <a:srgbClr val="002060"/>
              </a:solidFill>
            </a:endParaRPr>
          </a:p>
          <a:p>
            <a:pPr marL="180340" lvl="0" algn="r" defTabSz="914400">
              <a:defRPr/>
            </a:pP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27" y="2165167"/>
            <a:ext cx="5514342" cy="381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170" y="2142551"/>
            <a:ext cx="5445909" cy="377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E8AB8A40-C880-4433-81F0-9059403B0A18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20.03.2020 </a:t>
            </a:r>
            <a:r>
              <a:rPr lang="ru-RU" sz="1800" b="1" dirty="0">
                <a:solidFill>
                  <a:schemeClr val="bg1"/>
                </a:solidFill>
              </a:rPr>
              <a:t>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Ссылка  </a:t>
            </a:r>
            <a:r>
              <a:rPr lang="en-US" u="sng" dirty="0">
                <a:hlinkClick r:id="rId7"/>
              </a:rPr>
              <a:t>https://</a:t>
            </a:r>
            <a:r>
              <a:rPr lang="en-US" u="sng" dirty="0" smtClean="0">
                <a:hlinkClick r:id="rId7"/>
              </a:rPr>
              <a:t>youtu.be/0Shllxc2PP8</a:t>
            </a:r>
            <a:r>
              <a:rPr lang="ru-RU" u="sng" dirty="0" smtClean="0"/>
              <a:t> </a:t>
            </a:r>
            <a:r>
              <a:rPr lang="en-US" dirty="0"/>
              <a:t> 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69283" y="1919628"/>
            <a:ext cx="517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675635" y="1931297"/>
            <a:ext cx="517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94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A135334-11C3-4C9F-8144-01D9A63C3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"/>
            <a:ext cx="12192000" cy="17425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6500D4B-5AB5-4BAA-B369-99E7E2C7B3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" y="117690"/>
            <a:ext cx="760537" cy="85594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6A48BD6-B8F3-4B2B-A2A0-38F41E229AE2}"/>
              </a:ext>
            </a:extLst>
          </p:cNvPr>
          <p:cNvSpPr/>
          <p:nvPr/>
        </p:nvSpPr>
        <p:spPr>
          <a:xfrm>
            <a:off x="553925" y="31802"/>
            <a:ext cx="2618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МИНИСТЕРСТВО ПРОСВЕЩЕНИЯ РОССИЙСКОЙ ФЕДЕРАЦИИ</a:t>
            </a: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41525E9-08F2-4474-8E48-A56BACA0BC67}"/>
              </a:ext>
            </a:extLst>
          </p:cNvPr>
          <p:cNvSpPr/>
          <p:nvPr/>
        </p:nvSpPr>
        <p:spPr>
          <a:xfrm>
            <a:off x="786951" y="456667"/>
            <a:ext cx="2162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ФГБУ «ФЕДЕРАЛЬНЫЙ ЦЕНТР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ОРГАНИЗАЦИОННО-МЕТОДИЧЕСКОГО ОБЕСПЕЧЕНИЯ ФИЗИЧЕСКОГО ВОСПИТАНИЯ»</a:t>
            </a:r>
            <a:endParaRPr lang="ru-RU" sz="1200" dirty="0"/>
          </a:p>
        </p:txBody>
      </p:sp>
      <p:pic>
        <p:nvPicPr>
          <p:cNvPr id="7" name="Picture 3" descr="ЛОГО 1">
            <a:extLst>
              <a:ext uri="{FF2B5EF4-FFF2-40B4-BE49-F238E27FC236}">
                <a16:creationId xmlns="" xmlns:a16="http://schemas.microsoft.com/office/drawing/2014/main" id="{902F2459-30F5-44D7-A142-3D3040487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080" y="31802"/>
            <a:ext cx="490230" cy="6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606F8BBC-1A13-4CDF-AF28-00DE0C30AFCE}"/>
              </a:ext>
            </a:extLst>
          </p:cNvPr>
          <p:cNvSpPr/>
          <p:nvPr/>
        </p:nvSpPr>
        <p:spPr>
          <a:xfrm>
            <a:off x="2838449" y="210445"/>
            <a:ext cx="872963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</a:rPr>
              <a:t>Всероссийские соревнования </a:t>
            </a:r>
          </a:p>
          <a:p>
            <a:pPr lvl="0" algn="ctr"/>
            <a:r>
              <a:rPr lang="ru-RU" b="1" dirty="0">
                <a:solidFill>
                  <a:srgbClr val="C00000"/>
                </a:solidFill>
              </a:rPr>
              <a:t>среди обучающихся общеобразовательных организаций </a:t>
            </a:r>
          </a:p>
          <a:p>
            <a:pPr lvl="0" algn="ctr"/>
            <a:r>
              <a:rPr lang="ru-RU" b="1" dirty="0">
                <a:solidFill>
                  <a:srgbClr val="C00000"/>
                </a:solidFill>
              </a:rPr>
              <a:t>в 2019/2020 учебном году</a:t>
            </a:r>
          </a:p>
          <a:p>
            <a:pPr lvl="0" algn="ctr"/>
            <a:endParaRPr lang="ru-RU" sz="1400" b="1" dirty="0" smtClean="0">
              <a:solidFill>
                <a:srgbClr val="002060"/>
              </a:solidFill>
            </a:endParaRPr>
          </a:p>
          <a:p>
            <a:pPr marL="180000" algn="r"/>
            <a:r>
              <a:rPr lang="ru-RU" sz="1400" b="1" dirty="0" err="1" smtClean="0">
                <a:solidFill>
                  <a:srgbClr val="002060"/>
                </a:solidFill>
              </a:rPr>
              <a:t>Широбоков</a:t>
            </a:r>
            <a:r>
              <a:rPr lang="ru-RU" sz="1400" b="1" dirty="0" smtClean="0">
                <a:solidFill>
                  <a:srgbClr val="002060"/>
                </a:solidFill>
              </a:rPr>
              <a:t> Борис Аркадьевич</a:t>
            </a:r>
            <a:r>
              <a:rPr lang="ru-RU" sz="1400" dirty="0" smtClean="0">
                <a:solidFill>
                  <a:srgbClr val="002060"/>
                </a:solidFill>
              </a:rPr>
              <a:t>, </a:t>
            </a:r>
            <a:r>
              <a:rPr lang="ru-RU" sz="1400" dirty="0">
                <a:solidFill>
                  <a:srgbClr val="0A396C"/>
                </a:solidFill>
              </a:rPr>
              <a:t>заместитель директора ФГБУ «ФЦОМОФВ»</a:t>
            </a:r>
          </a:p>
          <a:p>
            <a:pPr marL="180000" algn="r"/>
            <a:endParaRPr lang="ru-RU" sz="1400" dirty="0">
              <a:solidFill>
                <a:srgbClr val="002060"/>
              </a:solidFill>
            </a:endParaRPr>
          </a:p>
          <a:p>
            <a:pPr marL="180340" lvl="0" algn="r" defTabSz="914400">
              <a:defRPr/>
            </a:pP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51" y="1743537"/>
            <a:ext cx="7667897" cy="436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17195" y="19196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3" name="Подзаголовок 2">
            <a:extLst>
              <a:ext uri="{FF2B5EF4-FFF2-40B4-BE49-F238E27FC236}">
                <a16:creationId xmlns="" xmlns:a16="http://schemas.microsoft.com/office/drawing/2014/main" id="{E8AB8A40-C880-4433-81F0-9059403B0A18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20.03.2020 </a:t>
            </a:r>
            <a:r>
              <a:rPr lang="ru-RU" sz="1800" b="1" dirty="0">
                <a:solidFill>
                  <a:schemeClr val="bg1"/>
                </a:solidFill>
              </a:rPr>
              <a:t>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Ссылка  </a:t>
            </a:r>
            <a:r>
              <a:rPr lang="en-US" u="sng" dirty="0">
                <a:hlinkClick r:id="rId6"/>
              </a:rPr>
              <a:t>https://</a:t>
            </a:r>
            <a:r>
              <a:rPr lang="en-US" u="sng" dirty="0" smtClean="0">
                <a:hlinkClick r:id="rId6"/>
              </a:rPr>
              <a:t>youtu.be/0Shllxc2PP8</a:t>
            </a:r>
            <a:r>
              <a:rPr lang="ru-RU" u="sng" dirty="0" smtClean="0"/>
              <a:t> </a:t>
            </a:r>
            <a:r>
              <a:rPr lang="en-US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94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A135334-11C3-4C9F-8144-01D9A63C3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"/>
            <a:ext cx="12192000" cy="17425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6500D4B-5AB5-4BAA-B369-99E7E2C7B3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" y="117690"/>
            <a:ext cx="760537" cy="85594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6A48BD6-B8F3-4B2B-A2A0-38F41E229AE2}"/>
              </a:ext>
            </a:extLst>
          </p:cNvPr>
          <p:cNvSpPr/>
          <p:nvPr/>
        </p:nvSpPr>
        <p:spPr>
          <a:xfrm>
            <a:off x="553925" y="31802"/>
            <a:ext cx="2618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МИНИСТЕРСТВО ПРОСВЕЩЕНИЯ РОССИЙСКОЙ ФЕДЕРАЦИИ</a:t>
            </a: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41525E9-08F2-4474-8E48-A56BACA0BC67}"/>
              </a:ext>
            </a:extLst>
          </p:cNvPr>
          <p:cNvSpPr/>
          <p:nvPr/>
        </p:nvSpPr>
        <p:spPr>
          <a:xfrm>
            <a:off x="786951" y="456667"/>
            <a:ext cx="2162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ФГБУ «ФЕДЕРАЛЬНЫЙ ЦЕНТР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ОРГАНИЗАЦИОННО-МЕТОДИЧЕСКОГО ОБЕСПЕЧЕНИЯ ФИЗИЧЕСКОГО ВОСПИТАНИЯ»</a:t>
            </a:r>
            <a:endParaRPr lang="ru-RU" sz="1200" dirty="0"/>
          </a:p>
        </p:txBody>
      </p:sp>
      <p:pic>
        <p:nvPicPr>
          <p:cNvPr id="7" name="Picture 3" descr="ЛОГО 1">
            <a:extLst>
              <a:ext uri="{FF2B5EF4-FFF2-40B4-BE49-F238E27FC236}">
                <a16:creationId xmlns="" xmlns:a16="http://schemas.microsoft.com/office/drawing/2014/main" id="{902F2459-30F5-44D7-A142-3D3040487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080" y="31802"/>
            <a:ext cx="490230" cy="6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606F8BBC-1A13-4CDF-AF28-00DE0C30AFCE}"/>
              </a:ext>
            </a:extLst>
          </p:cNvPr>
          <p:cNvSpPr/>
          <p:nvPr/>
        </p:nvSpPr>
        <p:spPr>
          <a:xfrm>
            <a:off x="2838449" y="210445"/>
            <a:ext cx="872963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</a:rPr>
              <a:t>Всероссийские соревнования </a:t>
            </a:r>
          </a:p>
          <a:p>
            <a:pPr lvl="0" algn="ctr"/>
            <a:r>
              <a:rPr lang="ru-RU" b="1" dirty="0">
                <a:solidFill>
                  <a:srgbClr val="C00000"/>
                </a:solidFill>
              </a:rPr>
              <a:t>среди обучающихся общеобразовательных организаций </a:t>
            </a:r>
          </a:p>
          <a:p>
            <a:pPr lvl="0" algn="ctr"/>
            <a:r>
              <a:rPr lang="ru-RU" b="1" dirty="0">
                <a:solidFill>
                  <a:srgbClr val="C00000"/>
                </a:solidFill>
              </a:rPr>
              <a:t>в 2019/2020 учебном году</a:t>
            </a:r>
          </a:p>
          <a:p>
            <a:pPr lvl="0" algn="ctr"/>
            <a:endParaRPr lang="ru-RU" sz="1400" b="1" dirty="0" smtClean="0">
              <a:solidFill>
                <a:srgbClr val="002060"/>
              </a:solidFill>
            </a:endParaRPr>
          </a:p>
          <a:p>
            <a:pPr marL="180000" algn="r"/>
            <a:r>
              <a:rPr lang="ru-RU" sz="1400" b="1" dirty="0" err="1" smtClean="0">
                <a:solidFill>
                  <a:srgbClr val="002060"/>
                </a:solidFill>
              </a:rPr>
              <a:t>Широбоков</a:t>
            </a:r>
            <a:r>
              <a:rPr lang="ru-RU" sz="1400" b="1" dirty="0" smtClean="0">
                <a:solidFill>
                  <a:srgbClr val="002060"/>
                </a:solidFill>
              </a:rPr>
              <a:t> Борис Аркадьевич</a:t>
            </a:r>
            <a:r>
              <a:rPr lang="ru-RU" sz="1400" dirty="0" smtClean="0">
                <a:solidFill>
                  <a:srgbClr val="002060"/>
                </a:solidFill>
              </a:rPr>
              <a:t>, </a:t>
            </a:r>
            <a:r>
              <a:rPr lang="ru-RU" sz="1400" dirty="0">
                <a:solidFill>
                  <a:srgbClr val="0A396C"/>
                </a:solidFill>
              </a:rPr>
              <a:t>заместитель директора ФГБУ «ФЦОМОФВ»</a:t>
            </a:r>
          </a:p>
          <a:p>
            <a:pPr marL="180000" algn="r"/>
            <a:endParaRPr lang="ru-RU" sz="1400" dirty="0">
              <a:solidFill>
                <a:srgbClr val="002060"/>
              </a:solidFill>
            </a:endParaRPr>
          </a:p>
          <a:p>
            <a:pPr marL="180340" lvl="0" algn="r" defTabSz="914400">
              <a:defRPr/>
            </a:pP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296" y="1919628"/>
            <a:ext cx="6128746" cy="424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8441" y="18138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E8AB8A40-C880-4433-81F0-9059403B0A18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20.03.2020 </a:t>
            </a:r>
            <a:r>
              <a:rPr lang="ru-RU" sz="1800" b="1" dirty="0">
                <a:solidFill>
                  <a:schemeClr val="bg1"/>
                </a:solidFill>
              </a:rPr>
              <a:t>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Ссылка  </a:t>
            </a:r>
            <a:r>
              <a:rPr lang="en-US" u="sng" dirty="0">
                <a:hlinkClick r:id="rId6"/>
              </a:rPr>
              <a:t>https://</a:t>
            </a:r>
            <a:r>
              <a:rPr lang="en-US" u="sng" dirty="0" smtClean="0">
                <a:hlinkClick r:id="rId6"/>
              </a:rPr>
              <a:t>youtu.be/0Shllxc2PP8</a:t>
            </a:r>
            <a:r>
              <a:rPr lang="ru-RU" u="sng" dirty="0" smtClean="0"/>
              <a:t> </a:t>
            </a:r>
            <a:r>
              <a:rPr lang="en-US" dirty="0"/>
              <a:t> </a:t>
            </a:r>
            <a:endParaRPr lang="ru-RU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11" y="2104294"/>
            <a:ext cx="5621138" cy="389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770232" y="19955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30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E:\ПРЕЗЕНТАЦИИ БАКАШКИНА\фоны\61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976880"/>
            <a:ext cx="2540767" cy="130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ПРЕЗЕНТАЦИИ БАКАШКИНА\фоны\61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53138"/>
            <a:ext cx="2540767" cy="130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A135334-11C3-4C9F-8144-01D9A63C3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"/>
            <a:ext cx="12192000" cy="17425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6500D4B-5AB5-4BAA-B369-99E7E2C7B3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" y="117690"/>
            <a:ext cx="760537" cy="85594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6A48BD6-B8F3-4B2B-A2A0-38F41E229AE2}"/>
              </a:ext>
            </a:extLst>
          </p:cNvPr>
          <p:cNvSpPr/>
          <p:nvPr/>
        </p:nvSpPr>
        <p:spPr>
          <a:xfrm>
            <a:off x="553925" y="31802"/>
            <a:ext cx="2618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МИНИСТЕРСТВО ПРОСВЕЩЕНИЯ РОССИЙСКОЙ ФЕДЕРАЦИИ</a:t>
            </a: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41525E9-08F2-4474-8E48-A56BACA0BC67}"/>
              </a:ext>
            </a:extLst>
          </p:cNvPr>
          <p:cNvSpPr/>
          <p:nvPr/>
        </p:nvSpPr>
        <p:spPr>
          <a:xfrm>
            <a:off x="786951" y="456667"/>
            <a:ext cx="2162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ФГБУ «ФЕДЕРАЛЬНЫЙ ЦЕНТР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ОРГАНИЗАЦИОННО-МЕТОДИЧЕСКОГО ОБЕСПЕЧЕНИЯ ФИЗИЧЕСКОГО ВОСПИТАНИЯ»</a:t>
            </a:r>
            <a:endParaRPr lang="ru-RU" sz="1200" dirty="0"/>
          </a:p>
        </p:txBody>
      </p:sp>
      <p:pic>
        <p:nvPicPr>
          <p:cNvPr id="7" name="Picture 3" descr="ЛОГО 1">
            <a:extLst>
              <a:ext uri="{FF2B5EF4-FFF2-40B4-BE49-F238E27FC236}">
                <a16:creationId xmlns="" xmlns:a16="http://schemas.microsoft.com/office/drawing/2014/main" id="{902F2459-30F5-44D7-A142-3D3040487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080" y="31802"/>
            <a:ext cx="490230" cy="6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606F8BBC-1A13-4CDF-AF28-00DE0C30AFCE}"/>
              </a:ext>
            </a:extLst>
          </p:cNvPr>
          <p:cNvSpPr/>
          <p:nvPr/>
        </p:nvSpPr>
        <p:spPr>
          <a:xfrm>
            <a:off x="2858291" y="117690"/>
            <a:ext cx="872963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</a:rPr>
              <a:t>О ходе мониторинга общеобразовательных организаций и организаций дополнительного образования, реализующих дополнительные общеобразовательные программы в области физической культуры и спорта в субъектах Российской Федерации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marL="180000" algn="r"/>
            <a:r>
              <a:rPr lang="ru-RU" sz="1400" b="1" dirty="0" smtClean="0">
                <a:solidFill>
                  <a:srgbClr val="002060"/>
                </a:solidFill>
              </a:rPr>
              <a:t>Скрынников Б.А. </a:t>
            </a:r>
            <a:r>
              <a:rPr lang="ru-RU" sz="1400" dirty="0" smtClean="0">
                <a:solidFill>
                  <a:srgbClr val="002060"/>
                </a:solidFill>
              </a:rPr>
              <a:t>,руководитель отдела  </a:t>
            </a:r>
            <a:r>
              <a:rPr lang="ru-RU" sz="1400" dirty="0" smtClean="0">
                <a:solidFill>
                  <a:srgbClr val="0A396C"/>
                </a:solidFill>
              </a:rPr>
              <a:t> </a:t>
            </a:r>
            <a:r>
              <a:rPr lang="ru-RU" sz="1400" dirty="0">
                <a:solidFill>
                  <a:srgbClr val="0A396C"/>
                </a:solidFill>
              </a:rPr>
              <a:t>ФГБУ «ФЦОМОФВ»</a:t>
            </a:r>
          </a:p>
          <a:p>
            <a:pPr marL="180000" algn="r"/>
            <a:endParaRPr lang="ru-RU" sz="1400" dirty="0">
              <a:solidFill>
                <a:srgbClr val="002060"/>
              </a:solidFill>
            </a:endParaRPr>
          </a:p>
          <a:p>
            <a:pPr marL="180340" lvl="0" algn="r" defTabSz="914400">
              <a:defRPr/>
            </a:pP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E8AB8A40-C880-4433-81F0-9059403B0A18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20.03.2020 </a:t>
            </a:r>
            <a:r>
              <a:rPr lang="ru-RU" sz="1800" b="1" dirty="0">
                <a:solidFill>
                  <a:schemeClr val="bg1"/>
                </a:solidFill>
              </a:rPr>
              <a:t>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Ссылка  </a:t>
            </a:r>
            <a:r>
              <a:rPr lang="en-US" u="sng" dirty="0">
                <a:hlinkClick r:id="rId6"/>
              </a:rPr>
              <a:t>https://</a:t>
            </a:r>
            <a:r>
              <a:rPr lang="en-US" u="sng" dirty="0" smtClean="0">
                <a:hlinkClick r:id="rId6"/>
              </a:rPr>
              <a:t>youtu.be/0Shllxc2PP8</a:t>
            </a:r>
            <a:r>
              <a:rPr lang="ru-RU" u="sng" dirty="0" smtClean="0"/>
              <a:t> </a:t>
            </a:r>
            <a:r>
              <a:rPr lang="en-US" dirty="0"/>
              <a:t> 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21733" y="5911781"/>
            <a:ext cx="3002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6"/>
              </a:rPr>
              <a:t>https://youtu.be/0Shllxc2PP8</a:t>
            </a:r>
            <a:r>
              <a:rPr lang="ru-RU" u="sng" dirty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8291" y="1819688"/>
            <a:ext cx="93791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Проведение </a:t>
            </a:r>
            <a:r>
              <a:rPr lang="ru-RU" dirty="0">
                <a:solidFill>
                  <a:srgbClr val="002060"/>
                </a:solidFill>
              </a:rPr>
              <a:t>мониторинга общеобразовательных организаций и организаций дополнительного образования, реализующих дополнительные общеобразовательные программы в области физической культуры и спорта в субъектах Российской Федерации.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8291" y="3780713"/>
            <a:ext cx="7150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Электронные </a:t>
            </a:r>
            <a:r>
              <a:rPr lang="ru-RU" b="1" dirty="0">
                <a:solidFill>
                  <a:srgbClr val="002060"/>
                </a:solidFill>
              </a:rPr>
              <a:t>формы отчетности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http</a:t>
            </a:r>
            <a:r>
              <a:rPr lang="ru-RU" dirty="0">
                <a:solidFill>
                  <a:srgbClr val="002060"/>
                </a:solidFill>
              </a:rPr>
              <a:t>://фцомофв.рф/page351/page459/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03708" y="4427044"/>
            <a:ext cx="86387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Методические </a:t>
            </a:r>
            <a:r>
              <a:rPr lang="ru-RU" b="1" dirty="0">
                <a:solidFill>
                  <a:srgbClr val="002060"/>
                </a:solidFill>
              </a:rPr>
              <a:t>рекомендаций </a:t>
            </a:r>
            <a:r>
              <a:rPr lang="ru-RU" dirty="0">
                <a:solidFill>
                  <a:srgbClr val="002060"/>
                </a:solidFill>
              </a:rPr>
              <a:t>по заполнению форм мониторинга общеобразовательных организаций и организаций дополнительного образования, реализующих дополнительные общеобразовательные программы в области физической культуры и спорта в субъектах Российской </a:t>
            </a:r>
            <a:r>
              <a:rPr lang="ru-RU" dirty="0" smtClean="0">
                <a:solidFill>
                  <a:srgbClr val="002060"/>
                </a:solidFill>
              </a:rPr>
              <a:t>Федерации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>
                <a:solidFill>
                  <a:srgbClr val="002060"/>
                </a:solidFill>
              </a:rPr>
              <a:t>http://фцомофв.рф/page351/page459/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03708" y="2721398"/>
            <a:ext cx="37613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Письмо </a:t>
            </a:r>
            <a:r>
              <a:rPr lang="ru-RU" b="1" dirty="0" err="1">
                <a:solidFill>
                  <a:srgbClr val="C00000"/>
                </a:solidFill>
              </a:rPr>
              <a:t>Минпросвещения</a:t>
            </a:r>
            <a:r>
              <a:rPr lang="ru-RU" b="1" dirty="0">
                <a:solidFill>
                  <a:srgbClr val="C00000"/>
                </a:solidFill>
              </a:rPr>
              <a:t> России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№</a:t>
            </a:r>
            <a:r>
              <a:rPr lang="ru-RU" b="1" dirty="0">
                <a:solidFill>
                  <a:srgbClr val="C00000"/>
                </a:solidFill>
              </a:rPr>
              <a:t>06-216 от 10.02.2020 г.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>
                <a:solidFill>
                  <a:srgbClr val="C00000"/>
                </a:solidFill>
              </a:rPr>
              <a:t>О проведении мониторинга»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9637" y="3951494"/>
            <a:ext cx="1845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на сайте </a:t>
            </a:r>
            <a:r>
              <a:rPr lang="ru-RU" b="1" dirty="0" smtClean="0">
                <a:solidFill>
                  <a:srgbClr val="C00000"/>
                </a:solidFill>
              </a:rPr>
              <a:t>Центра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размещены: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3967AE5D-136A-4E51-9D70-DCC6196D30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694093" y="4319548"/>
            <a:ext cx="1693351" cy="61568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BBDFEFC1-4CCB-4ACB-8B22-4A5130F15F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5657" y="4954696"/>
            <a:ext cx="748772" cy="499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967AE5D-136A-4E51-9D70-DCC6196D30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694092" y="2358523"/>
            <a:ext cx="1693351" cy="61568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921170" y="2896034"/>
            <a:ext cx="4797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Срок предоставление отчетов – до 15 марта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59064" y="5911781"/>
            <a:ext cx="4362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Дополнительная информация по ссылке-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59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A135334-11C3-4C9F-8144-01D9A63C3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"/>
            <a:ext cx="12192000" cy="17425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6500D4B-5AB5-4BAA-B369-99E7E2C7B3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" y="117690"/>
            <a:ext cx="760537" cy="85594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6A48BD6-B8F3-4B2B-A2A0-38F41E229AE2}"/>
              </a:ext>
            </a:extLst>
          </p:cNvPr>
          <p:cNvSpPr/>
          <p:nvPr/>
        </p:nvSpPr>
        <p:spPr>
          <a:xfrm>
            <a:off x="553925" y="31802"/>
            <a:ext cx="2618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МИНИСТЕРСТВО ПРОСВЕЩЕНИЯ РОССИЙСКОЙ ФЕДЕРАЦИИ</a:t>
            </a: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41525E9-08F2-4474-8E48-A56BACA0BC67}"/>
              </a:ext>
            </a:extLst>
          </p:cNvPr>
          <p:cNvSpPr/>
          <p:nvPr/>
        </p:nvSpPr>
        <p:spPr>
          <a:xfrm>
            <a:off x="786951" y="456667"/>
            <a:ext cx="2162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ФГБУ «ФЕДЕРАЛЬНЫЙ ЦЕНТР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ОРГАНИЗАЦИОННО-МЕТОДИЧЕСКОГО ОБЕСПЕЧЕНИЯ ФИЗИЧЕСКОГО ВОСПИТАНИЯ»</a:t>
            </a:r>
            <a:endParaRPr lang="ru-RU" sz="1200" dirty="0"/>
          </a:p>
        </p:txBody>
      </p:sp>
      <p:pic>
        <p:nvPicPr>
          <p:cNvPr id="7" name="Picture 3" descr="ЛОГО 1">
            <a:extLst>
              <a:ext uri="{FF2B5EF4-FFF2-40B4-BE49-F238E27FC236}">
                <a16:creationId xmlns="" xmlns:a16="http://schemas.microsoft.com/office/drawing/2014/main" id="{902F2459-30F5-44D7-A142-3D3040487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080" y="31802"/>
            <a:ext cx="490230" cy="6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606F8BBC-1A13-4CDF-AF28-00DE0C30AFCE}"/>
              </a:ext>
            </a:extLst>
          </p:cNvPr>
          <p:cNvSpPr/>
          <p:nvPr/>
        </p:nvSpPr>
        <p:spPr>
          <a:xfrm>
            <a:off x="2838449" y="210445"/>
            <a:ext cx="872963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</a:rPr>
              <a:t>Организация и проведение мероприятий Национальной ассоциации учителей физической культуры на 2020 </a:t>
            </a:r>
            <a:r>
              <a:rPr lang="ru-RU" b="1" dirty="0" smtClean="0">
                <a:solidFill>
                  <a:srgbClr val="C00000"/>
                </a:solidFill>
              </a:rPr>
              <a:t>год</a:t>
            </a:r>
          </a:p>
          <a:p>
            <a:pPr lvl="0" algn="ctr"/>
            <a:endParaRPr lang="ru-RU" sz="1400" b="1" dirty="0">
              <a:solidFill>
                <a:srgbClr val="C00000"/>
              </a:solidFill>
            </a:endParaRPr>
          </a:p>
          <a:p>
            <a:pPr lvl="0" algn="r"/>
            <a:endParaRPr lang="ru-RU" sz="1400" b="1" dirty="0" smtClean="0">
              <a:solidFill>
                <a:srgbClr val="002060"/>
              </a:solidFill>
            </a:endParaRPr>
          </a:p>
          <a:p>
            <a:pPr lvl="0" algn="r"/>
            <a:r>
              <a:rPr lang="ru-RU" sz="1400" b="1" dirty="0" err="1" smtClean="0">
                <a:solidFill>
                  <a:srgbClr val="002060"/>
                </a:solidFill>
              </a:rPr>
              <a:t>Разова</a:t>
            </a:r>
            <a:r>
              <a:rPr lang="ru-RU" sz="1400" b="1" dirty="0" smtClean="0">
                <a:solidFill>
                  <a:srgbClr val="002060"/>
                </a:solidFill>
              </a:rPr>
              <a:t> Е. В</a:t>
            </a:r>
            <a:r>
              <a:rPr lang="ru-RU" sz="1400" dirty="0" smtClean="0">
                <a:solidFill>
                  <a:srgbClr val="002060"/>
                </a:solidFill>
              </a:rPr>
              <a:t>., </a:t>
            </a:r>
            <a:r>
              <a:rPr lang="ru-RU" sz="1400" dirty="0">
                <a:solidFill>
                  <a:srgbClr val="002060"/>
                </a:solidFill>
              </a:rPr>
              <a:t>председатель Национальной ассоциации учителей физической культуры</a:t>
            </a:r>
          </a:p>
          <a:p>
            <a:pPr marL="180340" lvl="0" algn="r" defTabSz="914400">
              <a:defRPr/>
            </a:pP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18" y="2434537"/>
            <a:ext cx="5357261" cy="301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389" y="1984662"/>
            <a:ext cx="6825079" cy="383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E8AB8A40-C880-4433-81F0-9059403B0A18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20.03.2020 </a:t>
            </a:r>
            <a:r>
              <a:rPr lang="ru-RU" sz="1800" b="1" dirty="0">
                <a:solidFill>
                  <a:schemeClr val="bg1"/>
                </a:solidFill>
              </a:rPr>
              <a:t>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Ссылка  </a:t>
            </a:r>
            <a:r>
              <a:rPr lang="en-US" u="sng" dirty="0">
                <a:hlinkClick r:id="rId7"/>
              </a:rPr>
              <a:t>https://</a:t>
            </a:r>
            <a:r>
              <a:rPr lang="en-US" u="sng" dirty="0" smtClean="0">
                <a:hlinkClick r:id="rId7"/>
              </a:rPr>
              <a:t>youtu.be/0Shllxc2PP8</a:t>
            </a:r>
            <a:r>
              <a:rPr lang="ru-RU" u="sng" dirty="0" smtClean="0"/>
              <a:t> </a:t>
            </a:r>
            <a:r>
              <a:rPr lang="en-US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5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ПРЕЗЕНТАЦИИ БАКАШКИНА\фоны\1111111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3537"/>
            <a:ext cx="3826540" cy="456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A135334-11C3-4C9F-8144-01D9A63C3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"/>
            <a:ext cx="12192000" cy="17425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6500D4B-5AB5-4BAA-B369-99E7E2C7B3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" y="117690"/>
            <a:ext cx="760537" cy="85594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6A48BD6-B8F3-4B2B-A2A0-38F41E229AE2}"/>
              </a:ext>
            </a:extLst>
          </p:cNvPr>
          <p:cNvSpPr/>
          <p:nvPr/>
        </p:nvSpPr>
        <p:spPr>
          <a:xfrm>
            <a:off x="553925" y="31802"/>
            <a:ext cx="2618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МИНИСТЕРСТВО ПРОСВЕЩЕНИЯ РОССИЙСКОЙ ФЕДЕРАЦИИ</a:t>
            </a: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41525E9-08F2-4474-8E48-A56BACA0BC67}"/>
              </a:ext>
            </a:extLst>
          </p:cNvPr>
          <p:cNvSpPr/>
          <p:nvPr/>
        </p:nvSpPr>
        <p:spPr>
          <a:xfrm>
            <a:off x="786951" y="456667"/>
            <a:ext cx="2162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ФГБУ «ФЕДЕРАЛЬНЫЙ ЦЕНТР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ОРГАНИЗАЦИОННО-МЕТОДИЧЕСКОГО ОБЕСПЕЧЕНИЯ ФИЗИЧЕСКОГО ВОСПИТАНИЯ»</a:t>
            </a:r>
            <a:endParaRPr lang="ru-RU" sz="1200" dirty="0"/>
          </a:p>
        </p:txBody>
      </p:sp>
      <p:pic>
        <p:nvPicPr>
          <p:cNvPr id="7" name="Picture 3" descr="ЛОГО 1">
            <a:extLst>
              <a:ext uri="{FF2B5EF4-FFF2-40B4-BE49-F238E27FC236}">
                <a16:creationId xmlns="" xmlns:a16="http://schemas.microsoft.com/office/drawing/2014/main" id="{902F2459-30F5-44D7-A142-3D3040487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080" y="31802"/>
            <a:ext cx="490230" cy="6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606F8BBC-1A13-4CDF-AF28-00DE0C30AFCE}"/>
              </a:ext>
            </a:extLst>
          </p:cNvPr>
          <p:cNvSpPr/>
          <p:nvPr/>
        </p:nvSpPr>
        <p:spPr>
          <a:xfrm>
            <a:off x="2838449" y="210445"/>
            <a:ext cx="872963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</a:rPr>
              <a:t>Организация и проведение мероприятий Национальной ассоциации учителей физической культуры на 2020 </a:t>
            </a:r>
            <a:r>
              <a:rPr lang="ru-RU" b="1" dirty="0" smtClean="0">
                <a:solidFill>
                  <a:srgbClr val="C00000"/>
                </a:solidFill>
              </a:rPr>
              <a:t>год</a:t>
            </a:r>
          </a:p>
          <a:p>
            <a:pPr lvl="0" algn="ctr"/>
            <a:endParaRPr lang="ru-RU" sz="1400" b="1" dirty="0">
              <a:solidFill>
                <a:srgbClr val="C00000"/>
              </a:solidFill>
            </a:endParaRPr>
          </a:p>
          <a:p>
            <a:pPr lvl="0" algn="r"/>
            <a:endParaRPr lang="ru-RU" sz="1400" b="1" dirty="0" smtClean="0">
              <a:solidFill>
                <a:srgbClr val="002060"/>
              </a:solidFill>
            </a:endParaRPr>
          </a:p>
          <a:p>
            <a:pPr lvl="0" algn="r"/>
            <a:r>
              <a:rPr lang="ru-RU" sz="1400" b="1" dirty="0" err="1" smtClean="0">
                <a:solidFill>
                  <a:srgbClr val="002060"/>
                </a:solidFill>
              </a:rPr>
              <a:t>Разова</a:t>
            </a:r>
            <a:r>
              <a:rPr lang="ru-RU" sz="1400" b="1" dirty="0" smtClean="0">
                <a:solidFill>
                  <a:srgbClr val="002060"/>
                </a:solidFill>
              </a:rPr>
              <a:t> Е. В</a:t>
            </a:r>
            <a:r>
              <a:rPr lang="ru-RU" sz="1400" dirty="0" smtClean="0">
                <a:solidFill>
                  <a:srgbClr val="002060"/>
                </a:solidFill>
              </a:rPr>
              <a:t>., </a:t>
            </a:r>
            <a:r>
              <a:rPr lang="ru-RU" sz="1400" dirty="0">
                <a:solidFill>
                  <a:srgbClr val="002060"/>
                </a:solidFill>
              </a:rPr>
              <a:t>председатель Национальной ассоциации учителей физической культуры</a:t>
            </a:r>
          </a:p>
          <a:p>
            <a:pPr marL="180340" lvl="0" algn="r" defTabSz="914400">
              <a:defRPr/>
            </a:pP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548" y="1743537"/>
            <a:ext cx="9102903" cy="448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E8AB8A40-C880-4433-81F0-9059403B0A18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20.03.2020 </a:t>
            </a:r>
            <a:r>
              <a:rPr lang="ru-RU" sz="1800" b="1" dirty="0">
                <a:solidFill>
                  <a:schemeClr val="bg1"/>
                </a:solidFill>
              </a:rPr>
              <a:t>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Ссылка  </a:t>
            </a:r>
            <a:r>
              <a:rPr lang="en-US" u="sng" dirty="0">
                <a:hlinkClick r:id="rId7"/>
              </a:rPr>
              <a:t>https://</a:t>
            </a:r>
            <a:r>
              <a:rPr lang="en-US" u="sng" dirty="0" smtClean="0">
                <a:hlinkClick r:id="rId7"/>
              </a:rPr>
              <a:t>youtu.be/0Shllxc2PP8</a:t>
            </a:r>
            <a:r>
              <a:rPr lang="ru-RU" u="sng" dirty="0" smtClean="0"/>
              <a:t> </a:t>
            </a:r>
            <a:r>
              <a:rPr lang="en-US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08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1573</TotalTime>
  <Words>1008</Words>
  <Application>Microsoft Office PowerPoint</Application>
  <PresentationFormat>Произвольный</PresentationFormat>
  <Paragraphs>141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Ретро</vt:lpstr>
      <vt:lpstr>СЕЛЕКТОРНОЕ СОВЕЩАНИЕ Тема: «Развитие физической культуры и спорта в системе образования Российской Федерации» </vt:lpstr>
      <vt:lpstr>Повестка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Селекторное Совещание Тема: «Развитие физической культуры и спорта в системе образования»</dc:title>
  <dc:creator>Наталья</dc:creator>
  <cp:lastModifiedBy>Николай</cp:lastModifiedBy>
  <cp:revision>145</cp:revision>
  <dcterms:created xsi:type="dcterms:W3CDTF">2019-05-22T07:16:47Z</dcterms:created>
  <dcterms:modified xsi:type="dcterms:W3CDTF">2020-03-31T12:38:35Z</dcterms:modified>
</cp:coreProperties>
</file>