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9" r:id="rId4"/>
    <p:sldId id="283" r:id="rId5"/>
    <p:sldId id="287" r:id="rId6"/>
    <p:sldId id="288" r:id="rId7"/>
    <p:sldId id="289" r:id="rId8"/>
    <p:sldId id="290" r:id="rId9"/>
    <p:sldId id="291" r:id="rId10"/>
    <p:sldId id="292" r:id="rId11"/>
    <p:sldId id="284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92D14"/>
    <a:srgbClr val="35759D"/>
    <a:srgbClr val="35B19D"/>
    <a:srgbClr val="FFFF00"/>
    <a:srgbClr val="B3D3EA"/>
    <a:srgbClr val="78AD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10" autoAdjust="0"/>
    <p:restoredTop sz="95596" autoAdjust="0"/>
  </p:normalViewPr>
  <p:slideViewPr>
    <p:cSldViewPr>
      <p:cViewPr>
        <p:scale>
          <a:sx n="90" d="100"/>
          <a:sy n="90" d="100"/>
        </p:scale>
        <p:origin x="-104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7D04DC-6EB8-4BDE-A84A-A1D50B5516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E80D1F-DEB0-4AA9-950D-1B99C325C179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712A2-948E-46FC-8D0C-A1743E6668C0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EC872-A0C9-4590-9BEC-64E27BF23FD2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EC872-A0C9-4590-9BEC-64E27BF23FD2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712A2-948E-46FC-8D0C-A1743E6668C0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712A2-948E-46FC-8D0C-A1743E6668C0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712A2-948E-46FC-8D0C-A1743E6668C0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712A2-948E-46FC-8D0C-A1743E6668C0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712A2-948E-46FC-8D0C-A1743E6668C0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712A2-948E-46FC-8D0C-A1743E6668C0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712A2-948E-46FC-8D0C-A1743E6668C0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0" y="609600"/>
            <a:ext cx="4953000" cy="1371600"/>
          </a:xfrm>
          <a:prstGeom prst="rect">
            <a:avLst/>
          </a:prstGeom>
          <a:solidFill>
            <a:srgbClr val="B92D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650" y="685800"/>
            <a:ext cx="7772400" cy="7048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650" y="1371600"/>
            <a:ext cx="77724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6764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6764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764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4384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62000"/>
            <a:ext cx="4648200" cy="914400"/>
          </a:xfrm>
        </p:spPr>
        <p:txBody>
          <a:bodyPr/>
          <a:lstStyle/>
          <a:p>
            <a:r>
              <a:rPr lang="ru-RU" sz="2400" dirty="0" smtClean="0"/>
              <a:t>Кейс тренера-преподавателя по легкой атлетике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4343400" cy="2362200"/>
          </a:xfrm>
        </p:spPr>
        <p:txBody>
          <a:bodyPr/>
          <a:lstStyle/>
          <a:p>
            <a:r>
              <a:rPr lang="ru-RU" sz="2000" i="1" dirty="0" smtClean="0">
                <a:solidFill>
                  <a:srgbClr val="000000"/>
                </a:solidFill>
              </a:rPr>
              <a:t>Суворов А. В., заместитель директора государственного бюджетного учреждения дополнительного образования «Областная детско-юношеская спортивная школа» (Тверская область)</a:t>
            </a:r>
          </a:p>
          <a:p>
            <a:endParaRPr lang="en-US" sz="20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9906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/>
                </a:solidFill>
              </a:rPr>
              <a:t>Краткая характеристика </a:t>
            </a:r>
            <a:br>
              <a:rPr lang="ru-RU" sz="3200" dirty="0" smtClean="0">
                <a:solidFill>
                  <a:schemeClr val="bg2"/>
                </a:solidFill>
              </a:rPr>
            </a:br>
            <a:r>
              <a:rPr lang="ru-RU" sz="3200" dirty="0" smtClean="0">
                <a:solidFill>
                  <a:schemeClr val="bg2"/>
                </a:solidFill>
              </a:rPr>
              <a:t>перечисленных документов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6934200" cy="5257800"/>
          </a:xfrm>
        </p:spPr>
        <p:txBody>
          <a:bodyPr/>
          <a:lstStyle/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447800"/>
            <a:ext cx="7010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endParaRPr lang="ru-RU" sz="2000" dirty="0" smtClean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bg2"/>
                </a:solidFill>
              </a:rPr>
              <a:t>Общероссийские </a:t>
            </a:r>
            <a:r>
              <a:rPr lang="ru-RU" sz="2000" b="1" dirty="0" smtClean="0">
                <a:solidFill>
                  <a:schemeClr val="bg2"/>
                </a:solidFill>
              </a:rPr>
              <a:t>антидопинговые </a:t>
            </a:r>
            <a:r>
              <a:rPr lang="ru-RU" sz="2000" b="1" dirty="0" smtClean="0">
                <a:solidFill>
                  <a:schemeClr val="bg2"/>
                </a:solidFill>
              </a:rPr>
              <a:t>правила;</a:t>
            </a:r>
            <a:endParaRPr lang="ru-RU" sz="2000" b="1" dirty="0" smtClean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endParaRPr lang="ru-RU" sz="2000" b="1" dirty="0" smtClean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chemeClr val="bg2"/>
                </a:solidFill>
              </a:rPr>
              <a:t>Запрещенный </a:t>
            </a:r>
            <a:r>
              <a:rPr lang="ru-RU" sz="2000" b="1" dirty="0" smtClean="0">
                <a:solidFill>
                  <a:schemeClr val="bg2"/>
                </a:solidFill>
              </a:rPr>
              <a:t>список субстанций и методов </a:t>
            </a:r>
            <a:r>
              <a:rPr lang="ru-RU" sz="2000" b="1" dirty="0" smtClean="0">
                <a:solidFill>
                  <a:schemeClr val="bg2"/>
                </a:solidFill>
              </a:rPr>
              <a:t>РУСАДА</a:t>
            </a:r>
          </a:p>
          <a:p>
            <a:pPr algn="just">
              <a:lnSpc>
                <a:spcPct val="80000"/>
              </a:lnSpc>
            </a:pPr>
            <a:endParaRPr lang="ru-RU" sz="2000" b="1" dirty="0" smtClean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solidFill>
                  <a:schemeClr val="bg2"/>
                </a:solidFill>
              </a:rPr>
              <a:t>Данные документы  направлены на обеспечение повсеместного и согласованного соблюдения антидопинговых </a:t>
            </a:r>
            <a:r>
              <a:rPr lang="ru-RU" sz="2000" dirty="0" smtClean="0">
                <a:solidFill>
                  <a:schemeClr val="bg2"/>
                </a:solidFill>
              </a:rPr>
              <a:t>принципов</a:t>
            </a:r>
          </a:p>
          <a:p>
            <a:pPr algn="just">
              <a:lnSpc>
                <a:spcPct val="80000"/>
              </a:lnSpc>
            </a:pPr>
            <a:endParaRPr lang="ru-RU" sz="2000" dirty="0" smtClean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solidFill>
                  <a:schemeClr val="bg2"/>
                </a:solidFill>
              </a:rPr>
              <a:t>Приказ Министерства спорта РФ от 9 августа 2016 г. № 947 «Об утверждении Общероссийских антидопинговых правил»</a:t>
            </a:r>
          </a:p>
          <a:p>
            <a:pPr algn="just">
              <a:lnSpc>
                <a:spcPct val="80000"/>
              </a:lnSpc>
            </a:pPr>
            <a:endParaRPr lang="ru-RU" sz="2000" dirty="0" smtClean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endParaRPr lang="ru-RU" sz="2000" dirty="0" smtClean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solidFill>
                  <a:schemeClr val="bg2"/>
                </a:solidFill>
              </a:rPr>
              <a:t>Являются обязательными к изучению и применению в соответствии с Трудовым кодексом РФ (ст. 348.2) и ФЗ «О физической культуре и спорте» (ст. 26).</a:t>
            </a:r>
            <a:endParaRPr lang="ru-RU" sz="2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9200" y="3276600"/>
            <a:ext cx="7315200" cy="715963"/>
          </a:xfrm>
        </p:spPr>
        <p:txBody>
          <a:bodyPr/>
          <a:lstStyle/>
          <a:p>
            <a:r>
              <a:rPr lang="ru-RU" sz="4800" b="1" kern="1200" dirty="0" smtClean="0">
                <a:solidFill>
                  <a:schemeClr val="bg2"/>
                </a:solidFill>
                <a:latin typeface="Arial" charset="0"/>
                <a:ea typeface="+mn-ea"/>
                <a:cs typeface="+mn-cs"/>
              </a:rPr>
              <a:t>Спасибо за внимание!</a:t>
            </a:r>
            <a:endParaRPr lang="ru-RU" sz="4800" b="1" kern="1200" dirty="0">
              <a:solidFill>
                <a:schemeClr val="bg2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76400"/>
            <a:ext cx="8153400" cy="79216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Документы регламентирующие деятельность тренера-преподавателя по легкой атлетике в спортивной школе</a:t>
            </a:r>
            <a:endParaRPr lang="en-US" sz="2400" b="1" dirty="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14600"/>
            <a:ext cx="8458200" cy="4038600"/>
          </a:xfrm>
        </p:spPr>
        <p:txBody>
          <a:bodyPr/>
          <a:lstStyle/>
          <a:p>
            <a:pPr marL="0" indent="536575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Дополнительная </a:t>
            </a:r>
            <a:r>
              <a:rPr lang="ru-RU" sz="1600" dirty="0" err="1" smtClean="0">
                <a:solidFill>
                  <a:schemeClr val="bg2"/>
                </a:solidFill>
              </a:rPr>
              <a:t>предпрофессиональная</a:t>
            </a:r>
            <a:r>
              <a:rPr lang="ru-RU" sz="1600" dirty="0" smtClean="0">
                <a:solidFill>
                  <a:schemeClr val="bg2"/>
                </a:solidFill>
              </a:rPr>
              <a:t> программа по легкой атлетике;</a:t>
            </a:r>
          </a:p>
          <a:p>
            <a:pPr marL="0" indent="536575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Приложения к дополнительной </a:t>
            </a:r>
            <a:r>
              <a:rPr lang="ru-RU" sz="1600" dirty="0" err="1" smtClean="0">
                <a:solidFill>
                  <a:schemeClr val="bg2"/>
                </a:solidFill>
              </a:rPr>
              <a:t>предпрофессиональной</a:t>
            </a:r>
            <a:r>
              <a:rPr lang="ru-RU" sz="1600" dirty="0" smtClean="0">
                <a:solidFill>
                  <a:schemeClr val="bg2"/>
                </a:solidFill>
              </a:rPr>
              <a:t> программе (учебный план, расписание занятий);</a:t>
            </a:r>
          </a:p>
          <a:p>
            <a:pPr marL="0" indent="536575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Положение о порядке приема на обучение по дополнительной </a:t>
            </a:r>
            <a:r>
              <a:rPr lang="ru-RU" sz="1600" dirty="0" err="1" smtClean="0">
                <a:solidFill>
                  <a:schemeClr val="bg2"/>
                </a:solidFill>
              </a:rPr>
              <a:t>предпрофессиональной</a:t>
            </a:r>
            <a:r>
              <a:rPr lang="ru-RU" sz="1600" dirty="0" smtClean="0">
                <a:solidFill>
                  <a:schemeClr val="bg2"/>
                </a:solidFill>
              </a:rPr>
              <a:t> программе;</a:t>
            </a:r>
          </a:p>
          <a:p>
            <a:pPr marL="0" indent="536575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Положение порядке организации и осуществления образовательной деятельности по дополнительной </a:t>
            </a:r>
            <a:r>
              <a:rPr lang="ru-RU" sz="1600" dirty="0" err="1" smtClean="0">
                <a:solidFill>
                  <a:schemeClr val="bg2"/>
                </a:solidFill>
              </a:rPr>
              <a:t>предпрофессиональной</a:t>
            </a:r>
            <a:r>
              <a:rPr lang="ru-RU" sz="1600" dirty="0" smtClean="0">
                <a:solidFill>
                  <a:schemeClr val="bg2"/>
                </a:solidFill>
              </a:rPr>
              <a:t> программе;</a:t>
            </a:r>
          </a:p>
          <a:p>
            <a:pPr marL="0" indent="536575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Положение о </a:t>
            </a:r>
            <a:r>
              <a:rPr lang="ru-RU" sz="1600" dirty="0" smtClean="0">
                <a:solidFill>
                  <a:schemeClr val="bg2"/>
                </a:solidFill>
              </a:rPr>
              <a:t>врачебном </a:t>
            </a:r>
            <a:r>
              <a:rPr lang="ru-RU" sz="1600" dirty="0" smtClean="0">
                <a:solidFill>
                  <a:schemeClr val="bg2"/>
                </a:solidFill>
              </a:rPr>
              <a:t>контроле;</a:t>
            </a:r>
          </a:p>
          <a:p>
            <a:pPr marL="0" indent="536575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chemeClr val="bg2"/>
                </a:solidFill>
              </a:rPr>
              <a:t>Положение </a:t>
            </a:r>
            <a:r>
              <a:rPr lang="ru-RU" sz="1600" dirty="0" smtClean="0">
                <a:solidFill>
                  <a:schemeClr val="bg2"/>
                </a:solidFill>
              </a:rPr>
              <a:t>о контроле </a:t>
            </a:r>
            <a:r>
              <a:rPr lang="ru-RU" sz="1600" dirty="0">
                <a:solidFill>
                  <a:schemeClr val="bg2"/>
                </a:solidFill>
              </a:rPr>
              <a:t>подготовленности </a:t>
            </a:r>
            <a:r>
              <a:rPr lang="ru-RU" sz="1600" dirty="0" smtClean="0">
                <a:solidFill>
                  <a:schemeClr val="bg2"/>
                </a:solidFill>
              </a:rPr>
              <a:t>обучающихся </a:t>
            </a:r>
            <a:r>
              <a:rPr lang="ru-RU" sz="1600" dirty="0">
                <a:solidFill>
                  <a:schemeClr val="bg2"/>
                </a:solidFill>
              </a:rPr>
              <a:t>по дополнительной </a:t>
            </a:r>
            <a:r>
              <a:rPr lang="ru-RU" sz="1600" dirty="0" err="1">
                <a:solidFill>
                  <a:schemeClr val="bg2"/>
                </a:solidFill>
              </a:rPr>
              <a:t>предпрофессиональной</a:t>
            </a:r>
            <a:r>
              <a:rPr lang="ru-RU" sz="1600" dirty="0">
                <a:solidFill>
                  <a:schemeClr val="bg2"/>
                </a:solidFill>
              </a:rPr>
              <a:t> </a:t>
            </a:r>
            <a:r>
              <a:rPr lang="ru-RU" sz="1600" dirty="0" smtClean="0">
                <a:solidFill>
                  <a:schemeClr val="bg2"/>
                </a:solidFill>
              </a:rPr>
              <a:t>программе;</a:t>
            </a:r>
          </a:p>
          <a:p>
            <a:pPr marL="0" indent="536575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>
                <a:solidFill>
                  <a:schemeClr val="bg2"/>
                </a:solidFill>
              </a:rPr>
              <a:t>Положение о</a:t>
            </a:r>
            <a:r>
              <a:rPr lang="ru-RU" sz="1600" dirty="0" smtClean="0">
                <a:solidFill>
                  <a:schemeClr val="bg2"/>
                </a:solidFill>
              </a:rPr>
              <a:t> </a:t>
            </a:r>
            <a:r>
              <a:rPr lang="ru-RU" sz="1600" dirty="0">
                <a:solidFill>
                  <a:schemeClr val="bg2"/>
                </a:solidFill>
              </a:rPr>
              <a:t>порядке и основании перевода, отчисления и восстановления </a:t>
            </a:r>
            <a:r>
              <a:rPr lang="ru-RU" sz="1600" dirty="0" smtClean="0">
                <a:solidFill>
                  <a:schemeClr val="bg2"/>
                </a:solidFill>
              </a:rPr>
              <a:t>обучающихся;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План воспитательной работы;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План родительских собраний;</a:t>
            </a:r>
          </a:p>
          <a:p>
            <a:pPr marL="0" indent="536575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Календарный план физкультурно-спортивных </a:t>
            </a:r>
            <a:r>
              <a:rPr lang="ru-RU" sz="1600" dirty="0" smtClean="0">
                <a:solidFill>
                  <a:schemeClr val="bg2"/>
                </a:solidFill>
              </a:rPr>
              <a:t>мероприятий;</a:t>
            </a:r>
          </a:p>
          <a:p>
            <a:pPr marL="0" indent="536575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Общероссийские антидопинговые </a:t>
            </a:r>
            <a:r>
              <a:rPr lang="ru-RU" sz="1600" dirty="0" smtClean="0">
                <a:solidFill>
                  <a:schemeClr val="bg2"/>
                </a:solidFill>
              </a:rPr>
              <a:t>правила;</a:t>
            </a:r>
          </a:p>
          <a:p>
            <a:pPr marL="0" indent="536575"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bg2"/>
                </a:solidFill>
              </a:rPr>
              <a:t>Запрещенный список субстанций и методов РУСАДА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9906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/>
                </a:solidFill>
              </a:rPr>
              <a:t>Краткая характеристика </a:t>
            </a:r>
            <a:br>
              <a:rPr lang="ru-RU" sz="3200" dirty="0" smtClean="0">
                <a:solidFill>
                  <a:schemeClr val="bg2"/>
                </a:solidFill>
              </a:rPr>
            </a:br>
            <a:r>
              <a:rPr lang="ru-RU" sz="3200" dirty="0" smtClean="0">
                <a:solidFill>
                  <a:schemeClr val="bg2"/>
                </a:solidFill>
              </a:rPr>
              <a:t>перечисленных документов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6934200" cy="4267200"/>
          </a:xfrm>
        </p:spPr>
        <p:txBody>
          <a:bodyPr/>
          <a:lstStyle/>
          <a:p>
            <a:pPr marL="3175" indent="369888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Дополнительная </a:t>
            </a:r>
            <a:r>
              <a:rPr lang="ru-RU" sz="2000" dirty="0" err="1" smtClean="0">
                <a:solidFill>
                  <a:schemeClr val="bg2"/>
                </a:solidFill>
              </a:rPr>
              <a:t>предпрофессиональная</a:t>
            </a:r>
            <a:r>
              <a:rPr lang="ru-RU" sz="2000" dirty="0" smtClean="0">
                <a:solidFill>
                  <a:schemeClr val="bg2"/>
                </a:solidFill>
              </a:rPr>
              <a:t> программа по легкой </a:t>
            </a:r>
            <a:r>
              <a:rPr lang="ru-RU" sz="2000" dirty="0" smtClean="0">
                <a:solidFill>
                  <a:schemeClr val="bg2"/>
                </a:solidFill>
              </a:rPr>
              <a:t>атлетике –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>
                <a:solidFill>
                  <a:schemeClr val="bg2"/>
                </a:solidFill>
              </a:rPr>
              <a:t>это документ, определяющий содержание на уровнях подготовки обучающихся по легкой атлетике</a:t>
            </a:r>
            <a:r>
              <a:rPr lang="ru-RU" sz="2000" dirty="0" smtClean="0">
                <a:solidFill>
                  <a:schemeClr val="bg2"/>
                </a:solidFill>
              </a:rPr>
              <a:t>.</a:t>
            </a: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dirty="0">
              <a:solidFill>
                <a:schemeClr val="bg2"/>
              </a:solidFill>
            </a:endParaRPr>
          </a:p>
          <a:p>
            <a:pPr marL="0" indent="361950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Разрабатывается в соответствии с приказом </a:t>
            </a:r>
            <a:r>
              <a:rPr lang="ru-RU" sz="2000" dirty="0" err="1">
                <a:solidFill>
                  <a:schemeClr val="bg2"/>
                </a:solidFill>
              </a:rPr>
              <a:t>Минспорта</a:t>
            </a:r>
            <a:r>
              <a:rPr lang="ru-RU" sz="2000" dirty="0">
                <a:solidFill>
                  <a:schemeClr val="bg2"/>
                </a:solidFill>
              </a:rPr>
              <a:t> России от 15 ноября 2018 г. № 939 «Об утверждении федеральных государственных требований к минимуму содержания, структуре, условиям реализации дополнительных </a:t>
            </a:r>
            <a:r>
              <a:rPr lang="ru-RU" sz="2000" dirty="0" err="1">
                <a:solidFill>
                  <a:schemeClr val="bg2"/>
                </a:solidFill>
              </a:rPr>
              <a:t>предпрофессиональных</a:t>
            </a:r>
            <a:r>
              <a:rPr lang="ru-RU" sz="2000" dirty="0">
                <a:solidFill>
                  <a:schemeClr val="bg2"/>
                </a:solidFill>
              </a:rPr>
              <a:t> программ в области физической культуры и спорта и к срокам обучения по этим программам»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9906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/>
                </a:solidFill>
              </a:rPr>
              <a:t>Краткая характеристика </a:t>
            </a:r>
            <a:br>
              <a:rPr lang="ru-RU" sz="3200" dirty="0" smtClean="0">
                <a:solidFill>
                  <a:schemeClr val="bg2"/>
                </a:solidFill>
              </a:rPr>
            </a:br>
            <a:r>
              <a:rPr lang="ru-RU" sz="3200" dirty="0" smtClean="0">
                <a:solidFill>
                  <a:schemeClr val="bg2"/>
                </a:solidFill>
              </a:rPr>
              <a:t>перечисленных документов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6934200" cy="5334000"/>
          </a:xfrm>
        </p:spPr>
        <p:txBody>
          <a:bodyPr/>
          <a:lstStyle/>
          <a:p>
            <a:pPr marL="3175" indent="369888" algn="ctr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Положение о порядке приема на обучение по </a:t>
            </a:r>
            <a:r>
              <a:rPr lang="ru-RU" sz="2000" b="1" dirty="0" smtClean="0">
                <a:solidFill>
                  <a:schemeClr val="bg2"/>
                </a:solidFill>
              </a:rPr>
              <a:t>дополнительной </a:t>
            </a:r>
            <a:r>
              <a:rPr lang="ru-RU" sz="2000" b="1" dirty="0" err="1" smtClean="0">
                <a:solidFill>
                  <a:schemeClr val="bg2"/>
                </a:solidFill>
              </a:rPr>
              <a:t>предпрофессиональной</a:t>
            </a:r>
            <a:r>
              <a:rPr lang="ru-RU" sz="2000" b="1" dirty="0" smtClean="0">
                <a:solidFill>
                  <a:schemeClr val="bg2"/>
                </a:solidFill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</a:rPr>
              <a:t>программе</a:t>
            </a: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Целью положения является создание условий, обеспечивающих реализацию прав детей на общедоступное дополнительное образование</a:t>
            </a: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Регламентирует прием граждан на обучение по дополнительным </a:t>
            </a:r>
            <a:r>
              <a:rPr lang="ru-RU" sz="2000" dirty="0" err="1" smtClean="0">
                <a:solidFill>
                  <a:schemeClr val="bg2"/>
                </a:solidFill>
              </a:rPr>
              <a:t>предпрофессиональным</a:t>
            </a:r>
            <a:r>
              <a:rPr lang="ru-RU" sz="2000" dirty="0" smtClean="0">
                <a:solidFill>
                  <a:schemeClr val="bg2"/>
                </a:solidFill>
              </a:rPr>
              <a:t> программам в области физической культуры и спорта на основании результатов индивидуального отбора лиц, имеющих необходимые способности в области физической культуры и </a:t>
            </a:r>
            <a:r>
              <a:rPr lang="ru-RU" sz="2000" dirty="0" smtClean="0">
                <a:solidFill>
                  <a:schemeClr val="bg2"/>
                </a:solidFill>
              </a:rPr>
              <a:t>спорта</a:t>
            </a: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Разрабатывается в соответствии с приказом Министерства спорта РФ от 12 сентября 2013 г. № 731 «Об утверждении Порядка приема на обучение по дополнительным </a:t>
            </a:r>
            <a:r>
              <a:rPr lang="ru-RU" sz="2000" dirty="0" err="1" smtClean="0">
                <a:solidFill>
                  <a:schemeClr val="bg2"/>
                </a:solidFill>
              </a:rPr>
              <a:t>предпрофессиональным</a:t>
            </a:r>
            <a:r>
              <a:rPr lang="ru-RU" sz="2000" dirty="0" smtClean="0">
                <a:solidFill>
                  <a:schemeClr val="bg2"/>
                </a:solidFill>
              </a:rPr>
              <a:t> программам в области физической культуры и спорта»</a:t>
            </a:r>
          </a:p>
          <a:p>
            <a:pPr marL="3175" indent="369888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>
              <a:lnSpc>
                <a:spcPct val="80000"/>
              </a:lnSpc>
              <a:buNone/>
            </a:pPr>
            <a:endParaRPr 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9906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/>
                </a:solidFill>
              </a:rPr>
              <a:t>Краткая характеристика </a:t>
            </a:r>
            <a:br>
              <a:rPr lang="ru-RU" sz="3200" dirty="0" smtClean="0">
                <a:solidFill>
                  <a:schemeClr val="bg2"/>
                </a:solidFill>
              </a:rPr>
            </a:br>
            <a:r>
              <a:rPr lang="ru-RU" sz="3200" dirty="0" smtClean="0">
                <a:solidFill>
                  <a:schemeClr val="bg2"/>
                </a:solidFill>
              </a:rPr>
              <a:t>перечисленных документов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6934200" cy="4572000"/>
          </a:xfrm>
        </p:spPr>
        <p:txBody>
          <a:bodyPr/>
          <a:lstStyle/>
          <a:p>
            <a:pPr marL="3175" indent="369888" algn="ctr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Положение порядке организации и осуществления образовательной деятельности по дополнительной </a:t>
            </a:r>
            <a:r>
              <a:rPr lang="ru-RU" sz="2000" b="1" dirty="0" err="1" smtClean="0">
                <a:solidFill>
                  <a:schemeClr val="bg2"/>
                </a:solidFill>
              </a:rPr>
              <a:t>предпрофессиональной</a:t>
            </a:r>
            <a:r>
              <a:rPr lang="ru-RU" sz="2000" b="1" dirty="0" smtClean="0">
                <a:solidFill>
                  <a:schemeClr val="bg2"/>
                </a:solidFill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</a:rPr>
              <a:t>программе</a:t>
            </a:r>
          </a:p>
          <a:p>
            <a:pPr marL="3175" indent="369888" algn="ctr">
              <a:lnSpc>
                <a:spcPct val="80000"/>
              </a:lnSpc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Данное </a:t>
            </a:r>
            <a:r>
              <a:rPr lang="ru-RU" sz="2000" dirty="0" smtClean="0">
                <a:solidFill>
                  <a:schemeClr val="bg2"/>
                </a:solidFill>
              </a:rPr>
              <a:t>положение регулирует организацию и осуществление образовательной </a:t>
            </a:r>
            <a:r>
              <a:rPr lang="ru-RU" sz="2000" dirty="0" smtClean="0">
                <a:solidFill>
                  <a:schemeClr val="bg2"/>
                </a:solidFill>
              </a:rPr>
              <a:t>деятельности</a:t>
            </a: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Разрабатывается в соответствии с </a:t>
            </a:r>
            <a:r>
              <a:rPr lang="ru-RU" sz="2000" dirty="0" smtClean="0">
                <a:solidFill>
                  <a:schemeClr val="bg2"/>
                </a:solidFill>
              </a:rPr>
              <a:t>приказом Министерства спорта РФ от 27 декабря 2013 г. № 1125 «Об утверждении особенностей организации и осуществления образовательной, тренировочной и методической деятельности в области физической культуры и спорта»</a:t>
            </a: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9906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/>
                </a:solidFill>
              </a:rPr>
              <a:t>Краткая характеристика </a:t>
            </a:r>
            <a:br>
              <a:rPr lang="ru-RU" sz="3200" dirty="0" smtClean="0">
                <a:solidFill>
                  <a:schemeClr val="bg2"/>
                </a:solidFill>
              </a:rPr>
            </a:br>
            <a:r>
              <a:rPr lang="ru-RU" sz="3200" dirty="0" smtClean="0">
                <a:solidFill>
                  <a:schemeClr val="bg2"/>
                </a:solidFill>
              </a:rPr>
              <a:t>перечисленных документов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6934200" cy="5257800"/>
          </a:xfrm>
        </p:spPr>
        <p:txBody>
          <a:bodyPr/>
          <a:lstStyle/>
          <a:p>
            <a:pPr marL="3175" indent="369888" algn="just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Положение </a:t>
            </a:r>
            <a:r>
              <a:rPr lang="ru-RU" sz="2000" b="1" dirty="0" smtClean="0">
                <a:solidFill>
                  <a:schemeClr val="bg2"/>
                </a:solidFill>
              </a:rPr>
              <a:t>о врачебном контроле</a:t>
            </a: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Целью положения </a:t>
            </a:r>
            <a:r>
              <a:rPr lang="ru-RU" sz="2000" dirty="0" smtClean="0">
                <a:solidFill>
                  <a:schemeClr val="bg2"/>
                </a:solidFill>
              </a:rPr>
              <a:t>является </a:t>
            </a:r>
            <a:r>
              <a:rPr lang="ru-RU" sz="2000" dirty="0" smtClean="0">
                <a:solidFill>
                  <a:schemeClr val="bg2"/>
                </a:solidFill>
              </a:rPr>
              <a:t>определение состояния здоровья и уровня функционального состояния </a:t>
            </a:r>
            <a:r>
              <a:rPr lang="ru-RU" sz="2000" dirty="0" smtClean="0">
                <a:solidFill>
                  <a:schemeClr val="bg2"/>
                </a:solidFill>
              </a:rPr>
              <a:t>обучающихся</a:t>
            </a: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Разрабатывается в соответствии с </a:t>
            </a:r>
            <a:r>
              <a:rPr lang="ru-RU" sz="2000" dirty="0" smtClean="0">
                <a:solidFill>
                  <a:schemeClr val="bg2"/>
                </a:solidFill>
              </a:rPr>
              <a:t>приказом Министерства здравоохранения РФ от 1 марта 2016 г. № 134н «О Порядке организации оказания медицинской помощи лицам, занимающимся физической культурой и спортом (в том числе при подготовке и проведении физкультурных мероприятий и спортивных мероприятий), включая порядок медицинского осмотра лиц, желающих пройти спортивную подготовку, заниматься физической культурой и спортом в организациях и (или) выполнить нормативы испытаний (тестов) Всероссийского физкультурно-спортивного комплекса «Готов к труду и обороне»</a:t>
            </a: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9906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/>
                </a:solidFill>
              </a:rPr>
              <a:t>Краткая характеристика </a:t>
            </a:r>
            <a:br>
              <a:rPr lang="ru-RU" sz="3200" dirty="0" smtClean="0">
                <a:solidFill>
                  <a:schemeClr val="bg2"/>
                </a:solidFill>
              </a:rPr>
            </a:br>
            <a:r>
              <a:rPr lang="ru-RU" sz="3200" dirty="0" smtClean="0">
                <a:solidFill>
                  <a:schemeClr val="bg2"/>
                </a:solidFill>
              </a:rPr>
              <a:t>перечисленных документов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6934200" cy="5257800"/>
          </a:xfrm>
        </p:spPr>
        <p:txBody>
          <a:bodyPr/>
          <a:lstStyle/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371600"/>
            <a:ext cx="6629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dirty="0" smtClean="0">
                <a:solidFill>
                  <a:schemeClr val="bg2"/>
                </a:solidFill>
              </a:rPr>
              <a:t>Положение о контроле подготовленности обучающихся по дополнительной </a:t>
            </a:r>
            <a:r>
              <a:rPr lang="ru-RU" sz="2000" b="1" dirty="0" err="1" smtClean="0">
                <a:solidFill>
                  <a:schemeClr val="bg2"/>
                </a:solidFill>
              </a:rPr>
              <a:t>предпрофессиональной</a:t>
            </a:r>
            <a:r>
              <a:rPr lang="ru-RU" sz="2000" b="1" dirty="0" smtClean="0">
                <a:solidFill>
                  <a:schemeClr val="bg2"/>
                </a:solidFill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</a:rPr>
              <a:t>программе</a:t>
            </a:r>
          </a:p>
          <a:p>
            <a:pPr algn="l"/>
            <a:endParaRPr lang="ru-RU" sz="2000" b="1" dirty="0" smtClean="0">
              <a:solidFill>
                <a:schemeClr val="bg2"/>
              </a:solidFill>
            </a:endParaRPr>
          </a:p>
          <a:p>
            <a:pPr algn="l"/>
            <a:endParaRPr lang="ru-RU" sz="2000" dirty="0" smtClean="0">
              <a:solidFill>
                <a:schemeClr val="bg2"/>
              </a:solidFill>
            </a:endParaRPr>
          </a:p>
          <a:p>
            <a:pPr algn="l"/>
            <a:r>
              <a:rPr lang="ru-RU" sz="2000" dirty="0" smtClean="0">
                <a:solidFill>
                  <a:schemeClr val="bg2"/>
                </a:solidFill>
              </a:rPr>
              <a:t>Положение </a:t>
            </a:r>
            <a:r>
              <a:rPr lang="ru-RU" sz="2000" dirty="0" smtClean="0">
                <a:solidFill>
                  <a:schemeClr val="bg2"/>
                </a:solidFill>
              </a:rPr>
              <a:t>разрабатывается с целью оценки результатов освоения программного материала обучающимися.</a:t>
            </a:r>
            <a:endParaRPr lang="ru-RU" sz="2000" dirty="0" smtClean="0">
              <a:solidFill>
                <a:schemeClr val="bg2"/>
              </a:solidFill>
            </a:endParaRPr>
          </a:p>
          <a:p>
            <a:pPr algn="l"/>
            <a:endParaRPr lang="ru-RU" sz="2000" dirty="0" smtClean="0">
              <a:solidFill>
                <a:schemeClr val="bg2"/>
              </a:solidFill>
            </a:endParaRPr>
          </a:p>
          <a:p>
            <a:pPr algn="l"/>
            <a:r>
              <a:rPr lang="ru-RU" sz="2000" dirty="0" smtClean="0">
                <a:solidFill>
                  <a:schemeClr val="bg2"/>
                </a:solidFill>
              </a:rPr>
              <a:t>Проведение промежуточной и итоговой аттестации обучающихся является одной из форм организации тренировочного процесса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9906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/>
                </a:solidFill>
              </a:rPr>
              <a:t>Краткая характеристика </a:t>
            </a:r>
            <a:br>
              <a:rPr lang="ru-RU" sz="3200" dirty="0" smtClean="0">
                <a:solidFill>
                  <a:schemeClr val="bg2"/>
                </a:solidFill>
              </a:rPr>
            </a:br>
            <a:r>
              <a:rPr lang="ru-RU" sz="3200" dirty="0" smtClean="0">
                <a:solidFill>
                  <a:schemeClr val="bg2"/>
                </a:solidFill>
              </a:rPr>
              <a:t>перечисленных документов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6934200" cy="5257800"/>
          </a:xfrm>
        </p:spPr>
        <p:txBody>
          <a:bodyPr/>
          <a:lstStyle/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3716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 smtClean="0">
                <a:solidFill>
                  <a:schemeClr val="bg2"/>
                </a:solidFill>
              </a:rPr>
              <a:t>Положение о порядке и основании перевода, отчисления и восстановления </a:t>
            </a:r>
            <a:r>
              <a:rPr lang="ru-RU" sz="2000" dirty="0" smtClean="0">
                <a:solidFill>
                  <a:schemeClr val="bg2"/>
                </a:solidFill>
              </a:rPr>
              <a:t>обучающихся</a:t>
            </a:r>
            <a:endParaRPr lang="en-US" sz="2000" dirty="0" smtClean="0">
              <a:solidFill>
                <a:schemeClr val="bg2"/>
              </a:solidFill>
            </a:endParaRPr>
          </a:p>
          <a:p>
            <a:pPr algn="l"/>
            <a:endParaRPr lang="en-US" sz="2000" dirty="0" smtClean="0">
              <a:solidFill>
                <a:schemeClr val="bg2"/>
              </a:solidFill>
            </a:endParaRPr>
          </a:p>
          <a:p>
            <a:pPr algn="l"/>
            <a:endParaRPr lang="ru-RU" sz="2000" dirty="0" smtClean="0">
              <a:solidFill>
                <a:schemeClr val="bg2"/>
              </a:solidFill>
            </a:endParaRPr>
          </a:p>
          <a:p>
            <a:pPr algn="l"/>
            <a:r>
              <a:rPr lang="ru-RU" sz="2000" dirty="0" smtClean="0">
                <a:solidFill>
                  <a:schemeClr val="bg2"/>
                </a:solidFill>
              </a:rPr>
              <a:t>Положение разрабатывается в целях </a:t>
            </a:r>
            <a:r>
              <a:rPr lang="ru-RU" sz="2000" dirty="0" smtClean="0">
                <a:solidFill>
                  <a:schemeClr val="bg2"/>
                </a:solidFill>
              </a:rPr>
              <a:t>регламентации  порядка отчисления, восстановления и учёта обучающихся в ходе образовательного процесса, координации действий его участников</a:t>
            </a:r>
          </a:p>
          <a:p>
            <a:pPr algn="l"/>
            <a:endParaRPr lang="ru-RU" sz="2000" dirty="0" smtClean="0">
              <a:solidFill>
                <a:schemeClr val="bg2"/>
              </a:solidFill>
            </a:endParaRPr>
          </a:p>
          <a:p>
            <a:pPr algn="l"/>
            <a:endParaRPr lang="ru-RU" sz="2000" dirty="0" smtClean="0">
              <a:solidFill>
                <a:schemeClr val="bg2"/>
              </a:solidFill>
            </a:endParaRPr>
          </a:p>
          <a:p>
            <a:pPr algn="l"/>
            <a:endParaRPr lang="ru-RU" sz="2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934200" cy="9906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/>
                </a:solidFill>
              </a:rPr>
              <a:t>Краткая характеристика </a:t>
            </a:r>
            <a:br>
              <a:rPr lang="ru-RU" sz="3200" dirty="0" smtClean="0">
                <a:solidFill>
                  <a:schemeClr val="bg2"/>
                </a:solidFill>
              </a:rPr>
            </a:br>
            <a:r>
              <a:rPr lang="ru-RU" sz="3200" dirty="0" smtClean="0">
                <a:solidFill>
                  <a:schemeClr val="bg2"/>
                </a:solidFill>
              </a:rPr>
              <a:t>перечисленных документов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6934200" cy="5257800"/>
          </a:xfrm>
        </p:spPr>
        <p:txBody>
          <a:bodyPr/>
          <a:lstStyle/>
          <a:p>
            <a:pPr marL="3175" indent="369888" algn="just">
              <a:lnSpc>
                <a:spcPct val="80000"/>
              </a:lnSpc>
              <a:buNone/>
            </a:pPr>
            <a:endParaRPr lang="ru-RU" sz="2000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 smtClean="0">
              <a:solidFill>
                <a:schemeClr val="bg2"/>
              </a:solidFill>
            </a:endParaRPr>
          </a:p>
          <a:p>
            <a:pPr marL="3175" indent="369888" algn="just">
              <a:lnSpc>
                <a:spcPct val="80000"/>
              </a:lnSpc>
              <a:buNone/>
            </a:pP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905000"/>
            <a:ext cx="6858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 dirty="0" smtClean="0">
                <a:solidFill>
                  <a:schemeClr val="bg2"/>
                </a:solidFill>
              </a:rPr>
              <a:t>План воспитательной работы;</a:t>
            </a:r>
          </a:p>
          <a:p>
            <a:pPr algn="just">
              <a:lnSpc>
                <a:spcPct val="80000"/>
              </a:lnSpc>
            </a:pPr>
            <a:endParaRPr lang="ru-RU" sz="2000" dirty="0" smtClean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solidFill>
                  <a:schemeClr val="bg2"/>
                </a:solidFill>
              </a:rPr>
              <a:t>План </a:t>
            </a:r>
            <a:r>
              <a:rPr lang="ru-RU" sz="2000" dirty="0" smtClean="0">
                <a:solidFill>
                  <a:schemeClr val="bg2"/>
                </a:solidFill>
              </a:rPr>
              <a:t>родительских </a:t>
            </a:r>
            <a:r>
              <a:rPr lang="ru-RU" sz="2000" dirty="0" smtClean="0">
                <a:solidFill>
                  <a:schemeClr val="bg2"/>
                </a:solidFill>
              </a:rPr>
              <a:t>собраний;</a:t>
            </a:r>
          </a:p>
          <a:p>
            <a:pPr algn="just">
              <a:lnSpc>
                <a:spcPct val="80000"/>
              </a:lnSpc>
            </a:pPr>
            <a:endParaRPr lang="ru-RU" sz="2000" dirty="0" smtClean="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000" dirty="0" smtClean="0">
                <a:solidFill>
                  <a:schemeClr val="bg2"/>
                </a:solidFill>
              </a:rPr>
              <a:t>Календарный </a:t>
            </a:r>
            <a:r>
              <a:rPr lang="ru-RU" sz="2000" dirty="0" smtClean="0">
                <a:solidFill>
                  <a:schemeClr val="bg2"/>
                </a:solidFill>
              </a:rPr>
              <a:t>план физкультурно-спортивных мероприятий;</a:t>
            </a:r>
          </a:p>
          <a:p>
            <a:pPr algn="l"/>
            <a:endParaRPr lang="ru-RU" sz="2000" dirty="0" smtClean="0">
              <a:solidFill>
                <a:schemeClr val="bg2"/>
              </a:solidFill>
            </a:endParaRPr>
          </a:p>
          <a:p>
            <a:pPr algn="l"/>
            <a:endParaRPr lang="ru-RU" sz="2000" dirty="0" smtClean="0">
              <a:solidFill>
                <a:schemeClr val="bg2"/>
              </a:solidFill>
            </a:endParaRPr>
          </a:p>
          <a:p>
            <a:pPr algn="l"/>
            <a:endParaRPr lang="ru-RU" sz="2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6">
      <a:dk1>
        <a:srgbClr val="4D4D4D"/>
      </a:dk1>
      <a:lt1>
        <a:srgbClr val="FFFFFF"/>
      </a:lt1>
      <a:dk2>
        <a:srgbClr val="4D4D4D"/>
      </a:dk2>
      <a:lt2>
        <a:srgbClr val="B92D14"/>
      </a:lt2>
      <a:accent1>
        <a:srgbClr val="D34E13"/>
      </a:accent1>
      <a:accent2>
        <a:srgbClr val="DC9009"/>
      </a:accent2>
      <a:accent3>
        <a:srgbClr val="FFFFFF"/>
      </a:accent3>
      <a:accent4>
        <a:srgbClr val="404040"/>
      </a:accent4>
      <a:accent5>
        <a:srgbClr val="E6B2AA"/>
      </a:accent5>
      <a:accent6>
        <a:srgbClr val="C78207"/>
      </a:accent6>
      <a:hlink>
        <a:srgbClr val="EEC633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471</Words>
  <Application>Microsoft Office PowerPoint</Application>
  <PresentationFormat>Экран (4:3)</PresentationFormat>
  <Paragraphs>90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powerpoint-template-24</vt:lpstr>
      <vt:lpstr>Кейс тренера-преподавателя по легкой атлетике</vt:lpstr>
      <vt:lpstr>Документы регламентирующие деятельность тренера-преподавателя по легкой атлетике в спортивной школе</vt:lpstr>
      <vt:lpstr>Краткая характеристика  перечисленных документов</vt:lpstr>
      <vt:lpstr>Краткая характеристика  перечисленных документов</vt:lpstr>
      <vt:lpstr>Краткая характеристика  перечисленных документов</vt:lpstr>
      <vt:lpstr>Краткая характеристика  перечисленных документов</vt:lpstr>
      <vt:lpstr>Краткая характеристика  перечисленных документов</vt:lpstr>
      <vt:lpstr>Краткая характеристика  перечисленных документов</vt:lpstr>
      <vt:lpstr>Краткая характеристика  перечисленных документов</vt:lpstr>
      <vt:lpstr>Краткая характеристика  перечисленных документов</vt:lpstr>
      <vt:lpstr>Спасибо за внимание!</vt:lpstr>
    </vt:vector>
  </TitlesOfParts>
  <Company>Templates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Александр</cp:lastModifiedBy>
  <cp:revision>56</cp:revision>
  <dcterms:created xsi:type="dcterms:W3CDTF">2007-04-02T02:11:51Z</dcterms:created>
  <dcterms:modified xsi:type="dcterms:W3CDTF">2020-11-25T09:17:10Z</dcterms:modified>
</cp:coreProperties>
</file>