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C5E1"/>
    <a:srgbClr val="4785AA"/>
    <a:srgbClr val="1F5480"/>
    <a:srgbClr val="2E2C2D"/>
    <a:srgbClr val="47627F"/>
    <a:srgbClr val="04105A"/>
    <a:srgbClr val="ED613E"/>
    <a:srgbClr val="BF3C48"/>
    <a:srgbClr val="856E45"/>
    <a:srgbClr val="6F26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-54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.Soldatova\Desktop\&#1051;&#1080;&#1089;&#1090;%20Microsoft%20Exce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.Soldatova\Desktop\&#1051;&#1080;&#1089;&#1090;%20Microsoft%20Exce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.Soldatova\Desktop\&#1051;&#1080;&#1089;&#1090;%20Microsoft%20Excel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.Soldatova\Desktop\&#1051;&#1080;&#1089;&#1090;%20Microsoft%20Excel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 общеобразовательных организаций, имеющих зарегистрированный в реестре ШСК, </a:t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общего количества ОО (юр. лиц)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общеобразовательных организаций, имеющих зарегистрированный в реестре ШСК, от общего количества ОО (юр. лиц)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Лист1!$A$2:$A$86</c:f>
              <c:strCache>
                <c:ptCount val="85"/>
                <c:pt idx="0">
                  <c:v>63 Самарская область</c:v>
                </c:pt>
                <c:pt idx="1">
                  <c:v>68 Тамбовская область</c:v>
                </c:pt>
                <c:pt idx="2">
                  <c:v>72 Тюменская область</c:v>
                </c:pt>
                <c:pt idx="3">
                  <c:v>83 Ненецкий автономный округ</c:v>
                </c:pt>
                <c:pt idx="4">
                  <c:v>35 Вологодская область</c:v>
                </c:pt>
                <c:pt idx="5">
                  <c:v>09 Карачаево-Черкесская Республика</c:v>
                </c:pt>
                <c:pt idx="6">
                  <c:v>16 Республика Татарстан (Татарстан)</c:v>
                </c:pt>
                <c:pt idx="7">
                  <c:v>20 Чеченская Республика</c:v>
                </c:pt>
                <c:pt idx="8">
                  <c:v>31 Белгородская область</c:v>
                </c:pt>
                <c:pt idx="9">
                  <c:v>17 Республика Тыва</c:v>
                </c:pt>
                <c:pt idx="10">
                  <c:v>23 Краснодарский край</c:v>
                </c:pt>
                <c:pt idx="11">
                  <c:v>27 Хабаровский край</c:v>
                </c:pt>
                <c:pt idx="12">
                  <c:v>24 Красноярский край</c:v>
                </c:pt>
                <c:pt idx="13">
                  <c:v>53 Новгородская область</c:v>
                </c:pt>
                <c:pt idx="14">
                  <c:v>58 Пензенская область</c:v>
                </c:pt>
                <c:pt idx="15">
                  <c:v>77 г. Москва</c:v>
                </c:pt>
                <c:pt idx="16">
                  <c:v>29 Архангельская область</c:v>
                </c:pt>
                <c:pt idx="17">
                  <c:v>47 Ленинградская область</c:v>
                </c:pt>
                <c:pt idx="18">
                  <c:v>11 Республика Коми</c:v>
                </c:pt>
                <c:pt idx="19">
                  <c:v>40 Калужская область</c:v>
                </c:pt>
                <c:pt idx="20">
                  <c:v>50 Московская область</c:v>
                </c:pt>
                <c:pt idx="21">
                  <c:v>76 Ярославская область</c:v>
                </c:pt>
                <c:pt idx="22">
                  <c:v>36 Воронежская область</c:v>
                </c:pt>
                <c:pt idx="23">
                  <c:v>48 Липецкая область</c:v>
                </c:pt>
                <c:pt idx="24">
                  <c:v>74 Челябинская область</c:v>
                </c:pt>
                <c:pt idx="25">
                  <c:v>55 Омская область</c:v>
                </c:pt>
                <c:pt idx="26">
                  <c:v>26 Ставропольский край</c:v>
                </c:pt>
                <c:pt idx="27">
                  <c:v>42 Кемеровская область–Кузбасс</c:v>
                </c:pt>
                <c:pt idx="28">
                  <c:v>46 Курская область</c:v>
                </c:pt>
                <c:pt idx="29">
                  <c:v>69 Тверская область</c:v>
                </c:pt>
                <c:pt idx="30">
                  <c:v>56 Оренбургская область</c:v>
                </c:pt>
                <c:pt idx="31">
                  <c:v>65 Сахалинская область</c:v>
                </c:pt>
                <c:pt idx="32">
                  <c:v>89 Ямало-Ненецкий автономный округ</c:v>
                </c:pt>
                <c:pt idx="33">
                  <c:v>43 Кировская область</c:v>
                </c:pt>
                <c:pt idx="34">
                  <c:v>62 Рязанская область</c:v>
                </c:pt>
                <c:pt idx="35">
                  <c:v>66 Свердловская область</c:v>
                </c:pt>
                <c:pt idx="36">
                  <c:v>04 Республика Алтай</c:v>
                </c:pt>
                <c:pt idx="37">
                  <c:v>45 Курганская область</c:v>
                </c:pt>
                <c:pt idx="38">
                  <c:v>91 Республика Крым</c:v>
                </c:pt>
                <c:pt idx="39">
                  <c:v>21 Чувашская Республика–Чувашия</c:v>
                </c:pt>
                <c:pt idx="40">
                  <c:v>51 Мурманская область</c:v>
                </c:pt>
                <c:pt idx="41">
                  <c:v>02 Республика Башкортостан</c:v>
                </c:pt>
                <c:pt idx="42">
                  <c:v>86 Ханты-Мансийский автономный округ–Югра</c:v>
                </c:pt>
                <c:pt idx="43">
                  <c:v>19 Республика Хакасия</c:v>
                </c:pt>
                <c:pt idx="44">
                  <c:v>39 Калининградская область</c:v>
                </c:pt>
                <c:pt idx="45">
                  <c:v>54 Новосибирская область</c:v>
                </c:pt>
                <c:pt idx="46">
                  <c:v>78 Санкт-Петербург</c:v>
                </c:pt>
                <c:pt idx="47">
                  <c:v>70 Томская область</c:v>
                </c:pt>
                <c:pt idx="48">
                  <c:v>13 Республика Мордовия</c:v>
                </c:pt>
                <c:pt idx="49">
                  <c:v>67 Смоленская область</c:v>
                </c:pt>
                <c:pt idx="50">
                  <c:v>71 Тульская область</c:v>
                </c:pt>
                <c:pt idx="51">
                  <c:v>73 Ульяновская область</c:v>
                </c:pt>
                <c:pt idx="52">
                  <c:v>92 Севастополь</c:v>
                </c:pt>
                <c:pt idx="53">
                  <c:v>25 Приморский край</c:v>
                </c:pt>
                <c:pt idx="54">
                  <c:v>34 Волгоградская область</c:v>
                </c:pt>
                <c:pt idx="55">
                  <c:v>52 Нижегородская область</c:v>
                </c:pt>
                <c:pt idx="56">
                  <c:v>33 Владимирская область</c:v>
                </c:pt>
                <c:pt idx="57">
                  <c:v>14 Республика Саха (Якутия)</c:v>
                </c:pt>
                <c:pt idx="58">
                  <c:v>87 Чукотский автономный округ</c:v>
                </c:pt>
                <c:pt idx="59">
                  <c:v>57 Орловская область</c:v>
                </c:pt>
                <c:pt idx="60">
                  <c:v>05 Республика Дагестан</c:v>
                </c:pt>
                <c:pt idx="61">
                  <c:v>07 Кабардино-Балкарская Республика</c:v>
                </c:pt>
                <c:pt idx="62">
                  <c:v>61 Ростовская область</c:v>
                </c:pt>
                <c:pt idx="63">
                  <c:v>37 Ивановская область</c:v>
                </c:pt>
                <c:pt idx="64">
                  <c:v>01 Республика Адыгея (Адыгея)</c:v>
                </c:pt>
                <c:pt idx="65">
                  <c:v>06 Республика Ингушетия</c:v>
                </c:pt>
                <c:pt idx="66">
                  <c:v>59 Пермский край</c:v>
                </c:pt>
                <c:pt idx="67">
                  <c:v>12 Республика Марий Эл</c:v>
                </c:pt>
                <c:pt idx="68">
                  <c:v>60 Псковская область</c:v>
                </c:pt>
                <c:pt idx="69">
                  <c:v>64 Саратовская область</c:v>
                </c:pt>
                <c:pt idx="70">
                  <c:v>03 Республика Бурятия</c:v>
                </c:pt>
                <c:pt idx="71">
                  <c:v>38 Иркутская область</c:v>
                </c:pt>
                <c:pt idx="72">
                  <c:v>30 Астраханская область</c:v>
                </c:pt>
                <c:pt idx="73">
                  <c:v>41 Камчатский край</c:v>
                </c:pt>
                <c:pt idx="74">
                  <c:v>15 Республика Северная Осетия–Алания</c:v>
                </c:pt>
                <c:pt idx="75">
                  <c:v>18 Удмуртская Республика</c:v>
                </c:pt>
                <c:pt idx="76">
                  <c:v>32 Брянская область</c:v>
                </c:pt>
                <c:pt idx="77">
                  <c:v>44 Костромская область</c:v>
                </c:pt>
                <c:pt idx="78">
                  <c:v>10 Республика Карелия</c:v>
                </c:pt>
                <c:pt idx="79">
                  <c:v>22 Алтайский край</c:v>
                </c:pt>
                <c:pt idx="80">
                  <c:v>28 Амурская область</c:v>
                </c:pt>
                <c:pt idx="81">
                  <c:v>79 Еврейская автономная область</c:v>
                </c:pt>
                <c:pt idx="82">
                  <c:v>49 Магаданская область</c:v>
                </c:pt>
                <c:pt idx="83">
                  <c:v>75 Забайкальский край</c:v>
                </c:pt>
                <c:pt idx="84">
                  <c:v>08 Республика Калмыкия</c:v>
                </c:pt>
              </c:strCache>
            </c:strRef>
          </c:cat>
          <c:val>
            <c:numRef>
              <c:f>Лист1!$B$2:$B$86</c:f>
              <c:numCache>
                <c:formatCode>0%</c:formatCode>
                <c:ptCount val="85"/>
                <c:pt idx="0">
                  <c:v>0.98</c:v>
                </c:pt>
                <c:pt idx="1">
                  <c:v>0.97</c:v>
                </c:pt>
                <c:pt idx="2">
                  <c:v>0.97</c:v>
                </c:pt>
                <c:pt idx="3">
                  <c:v>0.96</c:v>
                </c:pt>
                <c:pt idx="4">
                  <c:v>0.95</c:v>
                </c:pt>
                <c:pt idx="5">
                  <c:v>0.94</c:v>
                </c:pt>
                <c:pt idx="6">
                  <c:v>0.94</c:v>
                </c:pt>
                <c:pt idx="7">
                  <c:v>0.94</c:v>
                </c:pt>
                <c:pt idx="8">
                  <c:v>0.9</c:v>
                </c:pt>
                <c:pt idx="9">
                  <c:v>0.88</c:v>
                </c:pt>
                <c:pt idx="10">
                  <c:v>0.88</c:v>
                </c:pt>
                <c:pt idx="11">
                  <c:v>0.88</c:v>
                </c:pt>
                <c:pt idx="12">
                  <c:v>0.84</c:v>
                </c:pt>
                <c:pt idx="13">
                  <c:v>0.83</c:v>
                </c:pt>
                <c:pt idx="14">
                  <c:v>0.83</c:v>
                </c:pt>
                <c:pt idx="15">
                  <c:v>0.83</c:v>
                </c:pt>
                <c:pt idx="16">
                  <c:v>0.8</c:v>
                </c:pt>
                <c:pt idx="17">
                  <c:v>0.8</c:v>
                </c:pt>
                <c:pt idx="18">
                  <c:v>0.79</c:v>
                </c:pt>
                <c:pt idx="19">
                  <c:v>0.79</c:v>
                </c:pt>
                <c:pt idx="20">
                  <c:v>0.79</c:v>
                </c:pt>
                <c:pt idx="21">
                  <c:v>0.79</c:v>
                </c:pt>
                <c:pt idx="22">
                  <c:v>0.78</c:v>
                </c:pt>
                <c:pt idx="23">
                  <c:v>0.78</c:v>
                </c:pt>
                <c:pt idx="24">
                  <c:v>0.78</c:v>
                </c:pt>
                <c:pt idx="25">
                  <c:v>0.77</c:v>
                </c:pt>
                <c:pt idx="26">
                  <c:v>0.76</c:v>
                </c:pt>
                <c:pt idx="27">
                  <c:v>0.76</c:v>
                </c:pt>
                <c:pt idx="28">
                  <c:v>0.76</c:v>
                </c:pt>
                <c:pt idx="29">
                  <c:v>0.76</c:v>
                </c:pt>
                <c:pt idx="30">
                  <c:v>0.75</c:v>
                </c:pt>
                <c:pt idx="31">
                  <c:v>0.75</c:v>
                </c:pt>
                <c:pt idx="32">
                  <c:v>0.75</c:v>
                </c:pt>
                <c:pt idx="33">
                  <c:v>0.74</c:v>
                </c:pt>
                <c:pt idx="34">
                  <c:v>0.74</c:v>
                </c:pt>
                <c:pt idx="35">
                  <c:v>0.74</c:v>
                </c:pt>
                <c:pt idx="36">
                  <c:v>0.73</c:v>
                </c:pt>
                <c:pt idx="37">
                  <c:v>0.73</c:v>
                </c:pt>
                <c:pt idx="38">
                  <c:v>0.73</c:v>
                </c:pt>
                <c:pt idx="39">
                  <c:v>0.69</c:v>
                </c:pt>
                <c:pt idx="40">
                  <c:v>0.69</c:v>
                </c:pt>
                <c:pt idx="41">
                  <c:v>0.68</c:v>
                </c:pt>
                <c:pt idx="42">
                  <c:v>0.68</c:v>
                </c:pt>
                <c:pt idx="43">
                  <c:v>0.67</c:v>
                </c:pt>
                <c:pt idx="44">
                  <c:v>0.67</c:v>
                </c:pt>
                <c:pt idx="45">
                  <c:v>0.67</c:v>
                </c:pt>
                <c:pt idx="46">
                  <c:v>0.66</c:v>
                </c:pt>
                <c:pt idx="47">
                  <c:v>0.64</c:v>
                </c:pt>
                <c:pt idx="48">
                  <c:v>0.61</c:v>
                </c:pt>
                <c:pt idx="49">
                  <c:v>0.6</c:v>
                </c:pt>
                <c:pt idx="50">
                  <c:v>0.6</c:v>
                </c:pt>
                <c:pt idx="51">
                  <c:v>0.6</c:v>
                </c:pt>
                <c:pt idx="52">
                  <c:v>0.6</c:v>
                </c:pt>
                <c:pt idx="53">
                  <c:v>0.59</c:v>
                </c:pt>
                <c:pt idx="54">
                  <c:v>0.59</c:v>
                </c:pt>
                <c:pt idx="55">
                  <c:v>0.59</c:v>
                </c:pt>
                <c:pt idx="56">
                  <c:v>0.57999999999999996</c:v>
                </c:pt>
                <c:pt idx="57">
                  <c:v>0.56999999999999995</c:v>
                </c:pt>
                <c:pt idx="58">
                  <c:v>0.56999999999999995</c:v>
                </c:pt>
                <c:pt idx="59">
                  <c:v>0.56000000000000005</c:v>
                </c:pt>
                <c:pt idx="60">
                  <c:v>0.53</c:v>
                </c:pt>
                <c:pt idx="61">
                  <c:v>0.52</c:v>
                </c:pt>
                <c:pt idx="62">
                  <c:v>0.52</c:v>
                </c:pt>
                <c:pt idx="63">
                  <c:v>0.51</c:v>
                </c:pt>
                <c:pt idx="64">
                  <c:v>0.49</c:v>
                </c:pt>
                <c:pt idx="65">
                  <c:v>0.48</c:v>
                </c:pt>
                <c:pt idx="66">
                  <c:v>0.46</c:v>
                </c:pt>
                <c:pt idx="67">
                  <c:v>0.45</c:v>
                </c:pt>
                <c:pt idx="68">
                  <c:v>0.45</c:v>
                </c:pt>
                <c:pt idx="69">
                  <c:v>0.44</c:v>
                </c:pt>
                <c:pt idx="70">
                  <c:v>0.43</c:v>
                </c:pt>
                <c:pt idx="71">
                  <c:v>0.43</c:v>
                </c:pt>
                <c:pt idx="72">
                  <c:v>0.4</c:v>
                </c:pt>
                <c:pt idx="73">
                  <c:v>0.4</c:v>
                </c:pt>
                <c:pt idx="74">
                  <c:v>0.39</c:v>
                </c:pt>
                <c:pt idx="75">
                  <c:v>0.39</c:v>
                </c:pt>
                <c:pt idx="76">
                  <c:v>0.39</c:v>
                </c:pt>
                <c:pt idx="77">
                  <c:v>0.39</c:v>
                </c:pt>
                <c:pt idx="78">
                  <c:v>0.38</c:v>
                </c:pt>
                <c:pt idx="79">
                  <c:v>0.36</c:v>
                </c:pt>
                <c:pt idx="80">
                  <c:v>0.35</c:v>
                </c:pt>
                <c:pt idx="81">
                  <c:v>0.27</c:v>
                </c:pt>
                <c:pt idx="82">
                  <c:v>0.18</c:v>
                </c:pt>
                <c:pt idx="83">
                  <c:v>0.18</c:v>
                </c:pt>
                <c:pt idx="84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A7-472D-B4B3-135A9F03867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199873072"/>
        <c:axId val="1199873904"/>
      </c:barChart>
      <c:catAx>
        <c:axId val="11998730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99873904"/>
        <c:crosses val="autoZero"/>
        <c:auto val="1"/>
        <c:lblAlgn val="ctr"/>
        <c:lblOffset val="100"/>
        <c:noMultiLvlLbl val="0"/>
      </c:catAx>
      <c:valAx>
        <c:axId val="119987390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199873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45%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Лист2!$B$1</c:f>
              <c:strCache>
                <c:ptCount val="1"/>
                <c:pt idx="0">
                  <c:v>Доля общеобразовательных организаций, имеющих зарегистрированный в реестре ШСК, от общего количества ОО (юр. лиц)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Лист2!$A$2:$A$70</c:f>
              <c:strCache>
                <c:ptCount val="69"/>
                <c:pt idx="0">
                  <c:v>63 Самарская область</c:v>
                </c:pt>
                <c:pt idx="1">
                  <c:v>68 Тамбовская область</c:v>
                </c:pt>
                <c:pt idx="2">
                  <c:v>72 Тюменская область</c:v>
                </c:pt>
                <c:pt idx="3">
                  <c:v>83 Ненецкий автономный округ</c:v>
                </c:pt>
                <c:pt idx="4">
                  <c:v>35 Вологодская область</c:v>
                </c:pt>
                <c:pt idx="5">
                  <c:v>09 Карачаево-Черкесская Республика</c:v>
                </c:pt>
                <c:pt idx="6">
                  <c:v>16 Республика Татарстан (Татарстан)</c:v>
                </c:pt>
                <c:pt idx="7">
                  <c:v>20 Чеченская Республика</c:v>
                </c:pt>
                <c:pt idx="8">
                  <c:v>31 Белгородская область</c:v>
                </c:pt>
                <c:pt idx="9">
                  <c:v>17 Республика Тыва</c:v>
                </c:pt>
                <c:pt idx="10">
                  <c:v>23 Краснодарский край</c:v>
                </c:pt>
                <c:pt idx="11">
                  <c:v>27 Хабаровский край</c:v>
                </c:pt>
                <c:pt idx="12">
                  <c:v>24 Красноярский край</c:v>
                </c:pt>
                <c:pt idx="13">
                  <c:v>53 Новгородская область</c:v>
                </c:pt>
                <c:pt idx="14">
                  <c:v>58 Пензенская область</c:v>
                </c:pt>
                <c:pt idx="15">
                  <c:v>77 г. Москва</c:v>
                </c:pt>
                <c:pt idx="16">
                  <c:v>29 Архангельская область</c:v>
                </c:pt>
                <c:pt idx="17">
                  <c:v>47 Ленинградская область</c:v>
                </c:pt>
                <c:pt idx="18">
                  <c:v>11 Республика Коми</c:v>
                </c:pt>
                <c:pt idx="19">
                  <c:v>40 Калужская область</c:v>
                </c:pt>
                <c:pt idx="20">
                  <c:v>50 Московская область</c:v>
                </c:pt>
                <c:pt idx="21">
                  <c:v>76 Ярославская область</c:v>
                </c:pt>
                <c:pt idx="22">
                  <c:v>36 Воронежская область</c:v>
                </c:pt>
                <c:pt idx="23">
                  <c:v>48 Липецкая область</c:v>
                </c:pt>
                <c:pt idx="24">
                  <c:v>74 Челябинская область</c:v>
                </c:pt>
                <c:pt idx="25">
                  <c:v>55 Омская область</c:v>
                </c:pt>
                <c:pt idx="26">
                  <c:v>26 Ставропольский край</c:v>
                </c:pt>
                <c:pt idx="27">
                  <c:v>42 Кемеровская область–Кузбасс</c:v>
                </c:pt>
                <c:pt idx="28">
                  <c:v>46 Курская область</c:v>
                </c:pt>
                <c:pt idx="29">
                  <c:v>69 Тверская область</c:v>
                </c:pt>
                <c:pt idx="30">
                  <c:v>56 Оренбургская область</c:v>
                </c:pt>
                <c:pt idx="31">
                  <c:v>65 Сахалинская область</c:v>
                </c:pt>
                <c:pt idx="32">
                  <c:v>89 Ямало-Ненецкий автономный округ</c:v>
                </c:pt>
                <c:pt idx="33">
                  <c:v>43 Кировская область</c:v>
                </c:pt>
                <c:pt idx="34">
                  <c:v>62 Рязанская область</c:v>
                </c:pt>
                <c:pt idx="35">
                  <c:v>66 Свердловская область</c:v>
                </c:pt>
                <c:pt idx="36">
                  <c:v>04 Республика Алтай</c:v>
                </c:pt>
                <c:pt idx="37">
                  <c:v>45 Курганская область</c:v>
                </c:pt>
                <c:pt idx="38">
                  <c:v>91 Республика Крым</c:v>
                </c:pt>
                <c:pt idx="39">
                  <c:v>21 Чувашская Республика–Чувашия</c:v>
                </c:pt>
                <c:pt idx="40">
                  <c:v>51 Мурманская область</c:v>
                </c:pt>
                <c:pt idx="41">
                  <c:v>02 Республика Башкортостан</c:v>
                </c:pt>
                <c:pt idx="42">
                  <c:v>86 Ханты-Мансийский автономный округ–Югра</c:v>
                </c:pt>
                <c:pt idx="43">
                  <c:v>19 Республика Хакасия</c:v>
                </c:pt>
                <c:pt idx="44">
                  <c:v>39 Калининградская область</c:v>
                </c:pt>
                <c:pt idx="45">
                  <c:v>54 Новосибирская область</c:v>
                </c:pt>
                <c:pt idx="46">
                  <c:v>78 Санкт-Петербург</c:v>
                </c:pt>
                <c:pt idx="47">
                  <c:v>70 Томская область</c:v>
                </c:pt>
                <c:pt idx="48">
                  <c:v>13 Республика Мордовия</c:v>
                </c:pt>
                <c:pt idx="49">
                  <c:v>67 Смоленская область</c:v>
                </c:pt>
                <c:pt idx="50">
                  <c:v>71 Тульская область</c:v>
                </c:pt>
                <c:pt idx="51">
                  <c:v>73 Ульяновская область</c:v>
                </c:pt>
                <c:pt idx="52">
                  <c:v>92 Севастополь</c:v>
                </c:pt>
                <c:pt idx="53">
                  <c:v>25 Приморский край</c:v>
                </c:pt>
                <c:pt idx="54">
                  <c:v>34 Волгоградская область</c:v>
                </c:pt>
                <c:pt idx="55">
                  <c:v>52 Нижегородская область</c:v>
                </c:pt>
                <c:pt idx="56">
                  <c:v>33 Владимирская область</c:v>
                </c:pt>
                <c:pt idx="57">
                  <c:v>14 Республика Саха (Якутия)</c:v>
                </c:pt>
                <c:pt idx="58">
                  <c:v>87 Чукотский автономный округ</c:v>
                </c:pt>
                <c:pt idx="59">
                  <c:v>57 Орловская область</c:v>
                </c:pt>
                <c:pt idx="60">
                  <c:v>05 Республика Дагестан</c:v>
                </c:pt>
                <c:pt idx="61">
                  <c:v>07 Кабардино-Балкарская Республика</c:v>
                </c:pt>
                <c:pt idx="62">
                  <c:v>61 Ростовская область</c:v>
                </c:pt>
                <c:pt idx="63">
                  <c:v>37 Ивановская область</c:v>
                </c:pt>
                <c:pt idx="64">
                  <c:v>01 Республика Адыгея (Адыгея)</c:v>
                </c:pt>
                <c:pt idx="65">
                  <c:v>06 Республика Ингушетия</c:v>
                </c:pt>
                <c:pt idx="66">
                  <c:v>59 Пермский край</c:v>
                </c:pt>
                <c:pt idx="67">
                  <c:v>12 Республика Марий Эл</c:v>
                </c:pt>
                <c:pt idx="68">
                  <c:v>60 Псковская область</c:v>
                </c:pt>
              </c:strCache>
            </c:strRef>
          </c:cat>
          <c:val>
            <c:numRef>
              <c:f>Лист2!$B$2:$B$70</c:f>
              <c:numCache>
                <c:formatCode>0%</c:formatCode>
                <c:ptCount val="69"/>
                <c:pt idx="0">
                  <c:v>0.98</c:v>
                </c:pt>
                <c:pt idx="1">
                  <c:v>0.97</c:v>
                </c:pt>
                <c:pt idx="2">
                  <c:v>0.97</c:v>
                </c:pt>
                <c:pt idx="3">
                  <c:v>0.96</c:v>
                </c:pt>
                <c:pt idx="4">
                  <c:v>0.95</c:v>
                </c:pt>
                <c:pt idx="5">
                  <c:v>0.94</c:v>
                </c:pt>
                <c:pt idx="6">
                  <c:v>0.94</c:v>
                </c:pt>
                <c:pt idx="7">
                  <c:v>0.94</c:v>
                </c:pt>
                <c:pt idx="8">
                  <c:v>0.9</c:v>
                </c:pt>
                <c:pt idx="9">
                  <c:v>0.88</c:v>
                </c:pt>
                <c:pt idx="10">
                  <c:v>0.88</c:v>
                </c:pt>
                <c:pt idx="11">
                  <c:v>0.88</c:v>
                </c:pt>
                <c:pt idx="12">
                  <c:v>0.84</c:v>
                </c:pt>
                <c:pt idx="13">
                  <c:v>0.83</c:v>
                </c:pt>
                <c:pt idx="14">
                  <c:v>0.83</c:v>
                </c:pt>
                <c:pt idx="15">
                  <c:v>0.83</c:v>
                </c:pt>
                <c:pt idx="16">
                  <c:v>0.8</c:v>
                </c:pt>
                <c:pt idx="17">
                  <c:v>0.8</c:v>
                </c:pt>
                <c:pt idx="18">
                  <c:v>0.79</c:v>
                </c:pt>
                <c:pt idx="19">
                  <c:v>0.79</c:v>
                </c:pt>
                <c:pt idx="20">
                  <c:v>0.79</c:v>
                </c:pt>
                <c:pt idx="21">
                  <c:v>0.79</c:v>
                </c:pt>
                <c:pt idx="22">
                  <c:v>0.78</c:v>
                </c:pt>
                <c:pt idx="23">
                  <c:v>0.78</c:v>
                </c:pt>
                <c:pt idx="24">
                  <c:v>0.78</c:v>
                </c:pt>
                <c:pt idx="25">
                  <c:v>0.77</c:v>
                </c:pt>
                <c:pt idx="26">
                  <c:v>0.76</c:v>
                </c:pt>
                <c:pt idx="27">
                  <c:v>0.76</c:v>
                </c:pt>
                <c:pt idx="28">
                  <c:v>0.76</c:v>
                </c:pt>
                <c:pt idx="29">
                  <c:v>0.76</c:v>
                </c:pt>
                <c:pt idx="30">
                  <c:v>0.75</c:v>
                </c:pt>
                <c:pt idx="31">
                  <c:v>0.75</c:v>
                </c:pt>
                <c:pt idx="32">
                  <c:v>0.75</c:v>
                </c:pt>
                <c:pt idx="33">
                  <c:v>0.74</c:v>
                </c:pt>
                <c:pt idx="34">
                  <c:v>0.74</c:v>
                </c:pt>
                <c:pt idx="35">
                  <c:v>0.74</c:v>
                </c:pt>
                <c:pt idx="36">
                  <c:v>0.73</c:v>
                </c:pt>
                <c:pt idx="37">
                  <c:v>0.73</c:v>
                </c:pt>
                <c:pt idx="38">
                  <c:v>0.73</c:v>
                </c:pt>
                <c:pt idx="39">
                  <c:v>0.69</c:v>
                </c:pt>
                <c:pt idx="40">
                  <c:v>0.69</c:v>
                </c:pt>
                <c:pt idx="41">
                  <c:v>0.68</c:v>
                </c:pt>
                <c:pt idx="42">
                  <c:v>0.68</c:v>
                </c:pt>
                <c:pt idx="43">
                  <c:v>0.67</c:v>
                </c:pt>
                <c:pt idx="44">
                  <c:v>0.67</c:v>
                </c:pt>
                <c:pt idx="45">
                  <c:v>0.67</c:v>
                </c:pt>
                <c:pt idx="46">
                  <c:v>0.66</c:v>
                </c:pt>
                <c:pt idx="47">
                  <c:v>0.64</c:v>
                </c:pt>
                <c:pt idx="48">
                  <c:v>0.61</c:v>
                </c:pt>
                <c:pt idx="49">
                  <c:v>0.6</c:v>
                </c:pt>
                <c:pt idx="50">
                  <c:v>0.6</c:v>
                </c:pt>
                <c:pt idx="51">
                  <c:v>0.6</c:v>
                </c:pt>
                <c:pt idx="52">
                  <c:v>0.6</c:v>
                </c:pt>
                <c:pt idx="53">
                  <c:v>0.59</c:v>
                </c:pt>
                <c:pt idx="54">
                  <c:v>0.59</c:v>
                </c:pt>
                <c:pt idx="55">
                  <c:v>0.59</c:v>
                </c:pt>
                <c:pt idx="56">
                  <c:v>0.57999999999999996</c:v>
                </c:pt>
                <c:pt idx="57">
                  <c:v>0.56999999999999995</c:v>
                </c:pt>
                <c:pt idx="58">
                  <c:v>0.56999999999999995</c:v>
                </c:pt>
                <c:pt idx="59">
                  <c:v>0.56000000000000005</c:v>
                </c:pt>
                <c:pt idx="60">
                  <c:v>0.53</c:v>
                </c:pt>
                <c:pt idx="61">
                  <c:v>0.52</c:v>
                </c:pt>
                <c:pt idx="62">
                  <c:v>0.52</c:v>
                </c:pt>
                <c:pt idx="63">
                  <c:v>0.51</c:v>
                </c:pt>
                <c:pt idx="64">
                  <c:v>0.49</c:v>
                </c:pt>
                <c:pt idx="65">
                  <c:v>0.48</c:v>
                </c:pt>
                <c:pt idx="66">
                  <c:v>0.46</c:v>
                </c:pt>
                <c:pt idx="67">
                  <c:v>0.45</c:v>
                </c:pt>
                <c:pt idx="68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A7-4288-AC28-DDB19260A91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402676240"/>
        <c:axId val="1402677904"/>
      </c:barChart>
      <c:catAx>
        <c:axId val="1402676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02677904"/>
        <c:crosses val="autoZero"/>
        <c:auto val="1"/>
        <c:lblAlgn val="ctr"/>
        <c:lblOffset val="100"/>
        <c:noMultiLvlLbl val="0"/>
      </c:catAx>
      <c:valAx>
        <c:axId val="140267790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402676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44% до 30%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Лист3!$B$1</c:f>
              <c:strCache>
                <c:ptCount val="1"/>
                <c:pt idx="0">
                  <c:v>Доля общеобразовательных организаций, имеющих зарегистрированный в реестре ШСК, от общего количества ОО (юр. лиц)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Лист3!$A$2:$A$13</c:f>
              <c:strCache>
                <c:ptCount val="12"/>
                <c:pt idx="0">
                  <c:v>64 Саратовская область</c:v>
                </c:pt>
                <c:pt idx="1">
                  <c:v>03 Республика Бурятия</c:v>
                </c:pt>
                <c:pt idx="2">
                  <c:v>38 Иркутская область</c:v>
                </c:pt>
                <c:pt idx="3">
                  <c:v>30 Астраханская область</c:v>
                </c:pt>
                <c:pt idx="4">
                  <c:v>41 Камчатский край</c:v>
                </c:pt>
                <c:pt idx="5">
                  <c:v>15 Республика Северная Осетия–Алания</c:v>
                </c:pt>
                <c:pt idx="6">
                  <c:v>18 Удмуртская Республика</c:v>
                </c:pt>
                <c:pt idx="7">
                  <c:v>32 Брянская область</c:v>
                </c:pt>
                <c:pt idx="8">
                  <c:v>44 Костромская область</c:v>
                </c:pt>
                <c:pt idx="9">
                  <c:v>10 Республика Карелия</c:v>
                </c:pt>
                <c:pt idx="10">
                  <c:v>22 Алтайский край</c:v>
                </c:pt>
                <c:pt idx="11">
                  <c:v>28 Амурская область</c:v>
                </c:pt>
              </c:strCache>
            </c:strRef>
          </c:cat>
          <c:val>
            <c:numRef>
              <c:f>Лист3!$B$2:$B$13</c:f>
              <c:numCache>
                <c:formatCode>0%</c:formatCode>
                <c:ptCount val="12"/>
                <c:pt idx="0">
                  <c:v>0.44</c:v>
                </c:pt>
                <c:pt idx="1">
                  <c:v>0.43</c:v>
                </c:pt>
                <c:pt idx="2">
                  <c:v>0.43</c:v>
                </c:pt>
                <c:pt idx="3">
                  <c:v>0.4</c:v>
                </c:pt>
                <c:pt idx="4">
                  <c:v>0.4</c:v>
                </c:pt>
                <c:pt idx="5">
                  <c:v>0.39</c:v>
                </c:pt>
                <c:pt idx="6">
                  <c:v>0.39</c:v>
                </c:pt>
                <c:pt idx="7">
                  <c:v>0.39</c:v>
                </c:pt>
                <c:pt idx="8">
                  <c:v>0.39</c:v>
                </c:pt>
                <c:pt idx="9">
                  <c:v>0.38</c:v>
                </c:pt>
                <c:pt idx="10">
                  <c:v>0.36</c:v>
                </c:pt>
                <c:pt idx="11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DA-4717-B2F2-5E3014E46B5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402686224"/>
        <c:axId val="1402674992"/>
      </c:barChart>
      <c:catAx>
        <c:axId val="14026862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02674992"/>
        <c:crosses val="autoZero"/>
        <c:auto val="1"/>
        <c:lblAlgn val="ctr"/>
        <c:lblOffset val="100"/>
        <c:noMultiLvlLbl val="0"/>
      </c:catAx>
      <c:valAx>
        <c:axId val="140267499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402686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Менее</a:t>
            </a:r>
            <a:r>
              <a:rPr lang="ru-RU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29%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Лист4!$B$1</c:f>
              <c:strCache>
                <c:ptCount val="1"/>
                <c:pt idx="0">
                  <c:v>Доля общеобразовательных организаций, имеющих зарегистрированный в реестре ШСК, от общего количества ОО (юр. лиц)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Лист4!$A$2:$A$5</c:f>
              <c:strCache>
                <c:ptCount val="4"/>
                <c:pt idx="0">
                  <c:v>79 Еврейская автономная область</c:v>
                </c:pt>
                <c:pt idx="1">
                  <c:v>49 Магаданская область</c:v>
                </c:pt>
                <c:pt idx="2">
                  <c:v>75 Забайкальский край</c:v>
                </c:pt>
                <c:pt idx="3">
                  <c:v>08 Республика Калмыкия</c:v>
                </c:pt>
              </c:strCache>
            </c:strRef>
          </c:cat>
          <c:val>
            <c:numRef>
              <c:f>Лист4!$B$2:$B$5</c:f>
              <c:numCache>
                <c:formatCode>0%</c:formatCode>
                <c:ptCount val="4"/>
                <c:pt idx="0">
                  <c:v>0.27</c:v>
                </c:pt>
                <c:pt idx="1">
                  <c:v>0.18</c:v>
                </c:pt>
                <c:pt idx="2">
                  <c:v>0.18</c:v>
                </c:pt>
                <c:pt idx="3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5A-4416-B0EE-C9DA5810399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402725744"/>
        <c:axId val="1402726160"/>
      </c:barChart>
      <c:catAx>
        <c:axId val="14027257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02726160"/>
        <c:crosses val="autoZero"/>
        <c:auto val="1"/>
        <c:lblAlgn val="ctr"/>
        <c:lblOffset val="100"/>
        <c:noMultiLvlLbl val="0"/>
      </c:catAx>
      <c:valAx>
        <c:axId val="140272616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402725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B8D5E7-6AAD-4D86-BD86-7309B99FD44C}" type="doc">
      <dgm:prSet loTypeId="urn:microsoft.com/office/officeart/2008/layout/BendingPictureBlocks" loCatId="pictur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ADD14038-A424-4083-B37D-9E3265F374AB}">
      <dgm:prSet phldrT="[Текст]" custT="1"/>
      <dgm:spPr/>
      <dgm:t>
        <a:bodyPr/>
        <a:lstStyle/>
        <a:p>
          <a:r>
            <a:rPr lang="ru-RU" sz="1100">
              <a:latin typeface="Times New Roman" panose="02020603050405020304" pitchFamily="18" charset="0"/>
              <a:cs typeface="Times New Roman" panose="02020603050405020304" pitchFamily="18" charset="0"/>
            </a:rPr>
            <a:t>ФЕДЕРАЛЬНЫЙ КООРДИНАТОР </a:t>
          </a:r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EC0C5D-D950-4567-827F-8F269CD2AB14}" type="parTrans" cxnId="{47C20E13-D3E0-4546-BAC0-E0D542A02215}">
      <dgm:prSet/>
      <dgm:spPr/>
      <dgm:t>
        <a:bodyPr/>
        <a:lstStyle/>
        <a:p>
          <a:endParaRPr lang="ru-RU"/>
        </a:p>
      </dgm:t>
    </dgm:pt>
    <dgm:pt modelId="{A10672FD-8120-4D6F-9716-44CFBDF0DD38}" type="sibTrans" cxnId="{47C20E13-D3E0-4546-BAC0-E0D542A02215}">
      <dgm:prSet/>
      <dgm:spPr/>
      <dgm:t>
        <a:bodyPr/>
        <a:lstStyle/>
        <a:p>
          <a:endParaRPr lang="ru-RU"/>
        </a:p>
      </dgm:t>
    </dgm:pt>
    <dgm:pt modelId="{02B61A16-4708-4221-BA9D-757F67B8BD90}">
      <dgm:prSet phldrT="[Текст]" custT="1"/>
      <dgm:spPr/>
      <dgm:t>
        <a:bodyPr/>
        <a:lstStyle/>
        <a:p>
          <a:r>
            <a:rPr lang="ru-RU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Федеральное государственное бюджетного учреждения «Федеральный центр организационно-методического обеспечения физического воспитания»</a:t>
          </a:r>
        </a:p>
      </dgm:t>
    </dgm:pt>
    <dgm:pt modelId="{F17F9605-8BDA-4697-BA49-E8BBD7C2B19E}" type="parTrans" cxnId="{6E6B6D6E-BE01-4651-AB59-47E031AD532F}">
      <dgm:prSet/>
      <dgm:spPr/>
      <dgm:t>
        <a:bodyPr/>
        <a:lstStyle/>
        <a:p>
          <a:endParaRPr lang="ru-RU"/>
        </a:p>
      </dgm:t>
    </dgm:pt>
    <dgm:pt modelId="{1659B1FC-F623-41D7-B921-D904E9D3D438}" type="sibTrans" cxnId="{6E6B6D6E-BE01-4651-AB59-47E031AD532F}">
      <dgm:prSet/>
      <dgm:spPr/>
      <dgm:t>
        <a:bodyPr/>
        <a:lstStyle/>
        <a:p>
          <a:endParaRPr lang="ru-RU"/>
        </a:p>
      </dgm:t>
    </dgm:pt>
    <dgm:pt modelId="{9F0DDC56-4569-4489-B7A8-2431B6FFA984}">
      <dgm:prSet phldrT="[Текст]" custT="1"/>
      <dgm:spPr/>
      <dgm:t>
        <a:bodyPr/>
        <a:lstStyle/>
        <a:p>
          <a:r>
            <a:rPr lang="ru-RU" sz="1100" dirty="0">
              <a:latin typeface="Times New Roman" panose="02020603050405020304" pitchFamily="18" charset="0"/>
              <a:cs typeface="Times New Roman" panose="02020603050405020304" pitchFamily="18" charset="0"/>
            </a:rPr>
            <a:t>Механизм создания и регистрации ШСК в едином всероссийском перечне (реестре) ШСК</a:t>
          </a:r>
        </a:p>
      </dgm:t>
    </dgm:pt>
    <dgm:pt modelId="{78E85D26-38AC-4491-9A25-6F4DFC9BAF6E}" type="parTrans" cxnId="{C1F74265-85D7-4AB9-9216-8D7264EEF238}">
      <dgm:prSet/>
      <dgm:spPr/>
      <dgm:t>
        <a:bodyPr/>
        <a:lstStyle/>
        <a:p>
          <a:endParaRPr lang="ru-RU"/>
        </a:p>
      </dgm:t>
    </dgm:pt>
    <dgm:pt modelId="{0CEEEB83-E64E-4A64-8520-3569A2CCE948}" type="sibTrans" cxnId="{C1F74265-85D7-4AB9-9216-8D7264EEF238}">
      <dgm:prSet/>
      <dgm:spPr/>
      <dgm:t>
        <a:bodyPr/>
        <a:lstStyle/>
        <a:p>
          <a:endParaRPr lang="ru-RU"/>
        </a:p>
      </dgm:t>
    </dgm:pt>
    <dgm:pt modelId="{AF2E2AA7-77E3-4103-B5DF-04EAC5EF645E}">
      <dgm:prSet phldrT="[Текст]" custT="1"/>
      <dgm:spPr/>
      <dgm:t>
        <a:bodyPr/>
        <a:lstStyle/>
        <a:p>
          <a:r>
            <a:rPr lang="ru-RU" sz="1000">
              <a:latin typeface="Times New Roman" panose="02020603050405020304" pitchFamily="18" charset="0"/>
              <a:cs typeface="Times New Roman" panose="02020603050405020304" pitchFamily="18" charset="0"/>
            </a:rPr>
            <a:t>Письмо №ДГ-1384/06 за подписью заместителя Министра Д.Е. Грибова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0C3D33-0053-442C-9387-4A791B664E67}" type="parTrans" cxnId="{D077BEEA-D008-4184-84BC-84AA82513379}">
      <dgm:prSet/>
      <dgm:spPr/>
      <dgm:t>
        <a:bodyPr/>
        <a:lstStyle/>
        <a:p>
          <a:endParaRPr lang="ru-RU"/>
        </a:p>
      </dgm:t>
    </dgm:pt>
    <dgm:pt modelId="{78E8CE96-D278-4A18-A7A9-34CAFE159386}" type="sibTrans" cxnId="{D077BEEA-D008-4184-84BC-84AA82513379}">
      <dgm:prSet/>
      <dgm:spPr/>
      <dgm:t>
        <a:bodyPr/>
        <a:lstStyle/>
        <a:p>
          <a:endParaRPr lang="ru-RU"/>
        </a:p>
      </dgm:t>
    </dgm:pt>
    <dgm:pt modelId="{896E203C-131E-4DB0-987D-EE18FA1C3CCB}">
      <dgm:prSet phldrT="[Текст]" custT="1"/>
      <dgm:spPr/>
      <dgm:t>
        <a:bodyPr/>
        <a:lstStyle/>
        <a:p>
          <a:r>
            <a:rPr lang="ru-RU" sz="1100">
              <a:latin typeface="Times New Roman" panose="02020603050405020304" pitchFamily="18" charset="0"/>
              <a:cs typeface="Times New Roman" panose="02020603050405020304" pitchFamily="18" charset="0"/>
            </a:rPr>
            <a:t>Информация о регистрации школьных спортивных клубов </a:t>
          </a:r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997BEC-6BE5-4731-A3C1-A882192848EE}" type="parTrans" cxnId="{8DE2B85A-0260-40F5-AAB6-37CF73A77E82}">
      <dgm:prSet/>
      <dgm:spPr/>
      <dgm:t>
        <a:bodyPr/>
        <a:lstStyle/>
        <a:p>
          <a:endParaRPr lang="ru-RU"/>
        </a:p>
      </dgm:t>
    </dgm:pt>
    <dgm:pt modelId="{1D027427-282C-4367-933F-47D4E3F72CE4}" type="sibTrans" cxnId="{8DE2B85A-0260-40F5-AAB6-37CF73A77E82}">
      <dgm:prSet/>
      <dgm:spPr/>
      <dgm:t>
        <a:bodyPr/>
        <a:lstStyle/>
        <a:p>
          <a:endParaRPr lang="ru-RU"/>
        </a:p>
      </dgm:t>
    </dgm:pt>
    <dgm:pt modelId="{06D5AD9A-31AF-46FD-8C8A-F2E286886F73}">
      <dgm:prSet phldrT="[Текст]" custT="1"/>
      <dgm:spPr/>
      <dgm:t>
        <a:bodyPr/>
        <a:lstStyle/>
        <a:p>
          <a:r>
            <a:rPr lang="ru-RU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на официальном сайте федерального центра в сети Интернет на «Единой информационной площадке по направлению «Физическая культура и спорт </a:t>
          </a:r>
          <a:br>
            <a:rPr lang="ru-RU" sz="10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в образовании» раздел «ИТП ШСК»</a:t>
          </a:r>
        </a:p>
      </dgm:t>
    </dgm:pt>
    <dgm:pt modelId="{14CEABB1-758D-485D-B169-A4AAA7D4D3FB}" type="parTrans" cxnId="{E1074DDF-3003-40F3-9E1A-D0882988554A}">
      <dgm:prSet/>
      <dgm:spPr/>
      <dgm:t>
        <a:bodyPr/>
        <a:lstStyle/>
        <a:p>
          <a:endParaRPr lang="ru-RU"/>
        </a:p>
      </dgm:t>
    </dgm:pt>
    <dgm:pt modelId="{A8F85D02-CC22-4BC0-BB13-C260B1A5B238}" type="sibTrans" cxnId="{E1074DDF-3003-40F3-9E1A-D0882988554A}">
      <dgm:prSet/>
      <dgm:spPr/>
      <dgm:t>
        <a:bodyPr/>
        <a:lstStyle/>
        <a:p>
          <a:endParaRPr lang="ru-RU"/>
        </a:p>
      </dgm:t>
    </dgm:pt>
    <dgm:pt modelId="{7015213B-C383-4118-8A4C-8EC64114B18F}" type="pres">
      <dgm:prSet presAssocID="{96B8D5E7-6AAD-4D86-BD86-7309B99FD44C}" presName="Name0" presStyleCnt="0">
        <dgm:presLayoutVars>
          <dgm:dir/>
          <dgm:resizeHandles/>
        </dgm:presLayoutVars>
      </dgm:prSet>
      <dgm:spPr/>
    </dgm:pt>
    <dgm:pt modelId="{1CDAC5CA-613A-4784-9EF4-5E5518233077}" type="pres">
      <dgm:prSet presAssocID="{ADD14038-A424-4083-B37D-9E3265F374AB}" presName="composite" presStyleCnt="0"/>
      <dgm:spPr/>
    </dgm:pt>
    <dgm:pt modelId="{D9C419FA-797D-4AEB-AD65-57400E2535BB}" type="pres">
      <dgm:prSet presAssocID="{ADD14038-A424-4083-B37D-9E3265F374AB}" presName="rect1" presStyleLbl="bgImgPlace1" presStyleIdx="0" presStyleCnt="3" custScaleX="99156" custScaleY="12102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</dgm:spPr>
    </dgm:pt>
    <dgm:pt modelId="{16B6A58B-EC61-4E55-881B-3297C3166439}" type="pres">
      <dgm:prSet presAssocID="{ADD14038-A424-4083-B37D-9E3265F374AB}" presName="rect2" presStyleLbl="node1" presStyleIdx="0" presStyleCnt="3" custScaleX="120186" custScaleY="102069" custLinFactNeighborX="-22917" custLinFactNeighborY="12505">
        <dgm:presLayoutVars>
          <dgm:bulletEnabled val="1"/>
        </dgm:presLayoutVars>
      </dgm:prSet>
      <dgm:spPr/>
    </dgm:pt>
    <dgm:pt modelId="{4D90DBD8-64D1-40E1-B240-E4DBC1E75703}" type="pres">
      <dgm:prSet presAssocID="{A10672FD-8120-4D6F-9716-44CFBDF0DD38}" presName="sibTrans" presStyleCnt="0"/>
      <dgm:spPr/>
    </dgm:pt>
    <dgm:pt modelId="{0856FA71-998F-49DF-9ED3-C92B7E47EDAB}" type="pres">
      <dgm:prSet presAssocID="{9F0DDC56-4569-4489-B7A8-2431B6FFA984}" presName="composite" presStyleCnt="0"/>
      <dgm:spPr/>
    </dgm:pt>
    <dgm:pt modelId="{E6A8FF83-45A2-4B42-8551-14A57A12CD46}" type="pres">
      <dgm:prSet presAssocID="{9F0DDC56-4569-4489-B7A8-2431B6FFA984}" presName="rect1" presStyleLbl="bgImgPlace1" presStyleIdx="1" presStyleCnt="3" custScaleX="117066" custScaleY="115574" custLinFactNeighborX="8486" custLinFactNeighborY="-2228"/>
      <dgm:spPr>
        <a:blipFill dpi="0"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23" t="-7647" r="323" b="-56353"/>
          </a:stretch>
        </a:blipFill>
      </dgm:spPr>
    </dgm:pt>
    <dgm:pt modelId="{7A0C2987-A513-463C-849B-49F5FCE79993}" type="pres">
      <dgm:prSet presAssocID="{9F0DDC56-4569-4489-B7A8-2431B6FFA984}" presName="rect2" presStyleLbl="node1" presStyleIdx="1" presStyleCnt="3" custScaleX="138047" custScaleY="93326" custLinFactNeighborX="-40193" custLinFactNeighborY="23775">
        <dgm:presLayoutVars>
          <dgm:bulletEnabled val="1"/>
        </dgm:presLayoutVars>
      </dgm:prSet>
      <dgm:spPr/>
    </dgm:pt>
    <dgm:pt modelId="{1C29AB72-788C-4A44-8B4C-6B9AC06DEB90}" type="pres">
      <dgm:prSet presAssocID="{0CEEEB83-E64E-4A64-8520-3569A2CCE948}" presName="sibTrans" presStyleCnt="0"/>
      <dgm:spPr/>
    </dgm:pt>
    <dgm:pt modelId="{A0A361AC-8576-4191-B6F6-0C0B85AB39BB}" type="pres">
      <dgm:prSet presAssocID="{896E203C-131E-4DB0-987D-EE18FA1C3CCB}" presName="composite" presStyleCnt="0"/>
      <dgm:spPr/>
    </dgm:pt>
    <dgm:pt modelId="{7C890186-B533-4D6E-B970-D445F7A373B2}" type="pres">
      <dgm:prSet presAssocID="{896E203C-131E-4DB0-987D-EE18FA1C3CCB}" presName="rect1" presStyleLbl="bgImgPlace1" presStyleIdx="2" presStyleCnt="3" custScaleX="129032" custScaleY="121715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</dgm:pt>
    <dgm:pt modelId="{7E2FF73F-BD0E-41CC-B78C-367CCB1E5AA5}" type="pres">
      <dgm:prSet presAssocID="{896E203C-131E-4DB0-987D-EE18FA1C3CCB}" presName="rect2" presStyleLbl="node1" presStyleIdx="2" presStyleCnt="3" custScaleX="147414" custLinFactNeighborX="-53539" custLinFactNeighborY="8936">
        <dgm:presLayoutVars>
          <dgm:bulletEnabled val="1"/>
        </dgm:presLayoutVars>
      </dgm:prSet>
      <dgm:spPr/>
    </dgm:pt>
  </dgm:ptLst>
  <dgm:cxnLst>
    <dgm:cxn modelId="{3510CB0B-4AB8-4AE7-AA47-20B44B35EC03}" type="presOf" srcId="{ADD14038-A424-4083-B37D-9E3265F374AB}" destId="{16B6A58B-EC61-4E55-881B-3297C3166439}" srcOrd="0" destOrd="0" presId="urn:microsoft.com/office/officeart/2008/layout/BendingPictureBlocks"/>
    <dgm:cxn modelId="{FD38DD0D-05B5-4A19-A96E-168555E4CDDA}" type="presOf" srcId="{896E203C-131E-4DB0-987D-EE18FA1C3CCB}" destId="{7E2FF73F-BD0E-41CC-B78C-367CCB1E5AA5}" srcOrd="0" destOrd="0" presId="urn:microsoft.com/office/officeart/2008/layout/BendingPictureBlocks"/>
    <dgm:cxn modelId="{47C20E13-D3E0-4546-BAC0-E0D542A02215}" srcId="{96B8D5E7-6AAD-4D86-BD86-7309B99FD44C}" destId="{ADD14038-A424-4083-B37D-9E3265F374AB}" srcOrd="0" destOrd="0" parTransId="{0AEC0C5D-D950-4567-827F-8F269CD2AB14}" sibTransId="{A10672FD-8120-4D6F-9716-44CFBDF0DD38}"/>
    <dgm:cxn modelId="{306DCB1F-8B2C-4000-9077-9526BE534C5A}" type="presOf" srcId="{02B61A16-4708-4221-BA9D-757F67B8BD90}" destId="{16B6A58B-EC61-4E55-881B-3297C3166439}" srcOrd="0" destOrd="1" presId="urn:microsoft.com/office/officeart/2008/layout/BendingPictureBlocks"/>
    <dgm:cxn modelId="{C1F74265-85D7-4AB9-9216-8D7264EEF238}" srcId="{96B8D5E7-6AAD-4D86-BD86-7309B99FD44C}" destId="{9F0DDC56-4569-4489-B7A8-2431B6FFA984}" srcOrd="1" destOrd="0" parTransId="{78E85D26-38AC-4491-9A25-6F4DFC9BAF6E}" sibTransId="{0CEEEB83-E64E-4A64-8520-3569A2CCE948}"/>
    <dgm:cxn modelId="{6E6B6D6E-BE01-4651-AB59-47E031AD532F}" srcId="{ADD14038-A424-4083-B37D-9E3265F374AB}" destId="{02B61A16-4708-4221-BA9D-757F67B8BD90}" srcOrd="0" destOrd="0" parTransId="{F17F9605-8BDA-4697-BA49-E8BBD7C2B19E}" sibTransId="{1659B1FC-F623-41D7-B921-D904E9D3D438}"/>
    <dgm:cxn modelId="{07210553-507D-457A-9751-7CDFDAF59C66}" type="presOf" srcId="{06D5AD9A-31AF-46FD-8C8A-F2E286886F73}" destId="{7E2FF73F-BD0E-41CC-B78C-367CCB1E5AA5}" srcOrd="0" destOrd="1" presId="urn:microsoft.com/office/officeart/2008/layout/BendingPictureBlocks"/>
    <dgm:cxn modelId="{8DE2B85A-0260-40F5-AAB6-37CF73A77E82}" srcId="{96B8D5E7-6AAD-4D86-BD86-7309B99FD44C}" destId="{896E203C-131E-4DB0-987D-EE18FA1C3CCB}" srcOrd="2" destOrd="0" parTransId="{C9997BEC-6BE5-4731-A3C1-A882192848EE}" sibTransId="{1D027427-282C-4367-933F-47D4E3F72CE4}"/>
    <dgm:cxn modelId="{E19492B3-1B15-4631-8723-C46D5EB4460D}" type="presOf" srcId="{96B8D5E7-6AAD-4D86-BD86-7309B99FD44C}" destId="{7015213B-C383-4118-8A4C-8EC64114B18F}" srcOrd="0" destOrd="0" presId="urn:microsoft.com/office/officeart/2008/layout/BendingPictureBlocks"/>
    <dgm:cxn modelId="{189810C9-79A2-4D65-9778-0E5D2D02FDE9}" type="presOf" srcId="{AF2E2AA7-77E3-4103-B5DF-04EAC5EF645E}" destId="{7A0C2987-A513-463C-849B-49F5FCE79993}" srcOrd="0" destOrd="1" presId="urn:microsoft.com/office/officeart/2008/layout/BendingPictureBlocks"/>
    <dgm:cxn modelId="{E1074DDF-3003-40F3-9E1A-D0882988554A}" srcId="{896E203C-131E-4DB0-987D-EE18FA1C3CCB}" destId="{06D5AD9A-31AF-46FD-8C8A-F2E286886F73}" srcOrd="0" destOrd="0" parTransId="{14CEABB1-758D-485D-B169-A4AAA7D4D3FB}" sibTransId="{A8F85D02-CC22-4BC0-BB13-C260B1A5B238}"/>
    <dgm:cxn modelId="{E21EFFE4-BFC9-4FD0-BF9D-E875AAF6D9C9}" type="presOf" srcId="{9F0DDC56-4569-4489-B7A8-2431B6FFA984}" destId="{7A0C2987-A513-463C-849B-49F5FCE79993}" srcOrd="0" destOrd="0" presId="urn:microsoft.com/office/officeart/2008/layout/BendingPictureBlocks"/>
    <dgm:cxn modelId="{D077BEEA-D008-4184-84BC-84AA82513379}" srcId="{9F0DDC56-4569-4489-B7A8-2431B6FFA984}" destId="{AF2E2AA7-77E3-4103-B5DF-04EAC5EF645E}" srcOrd="0" destOrd="0" parTransId="{9B0C3D33-0053-442C-9387-4A791B664E67}" sibTransId="{78E8CE96-D278-4A18-A7A9-34CAFE159386}"/>
    <dgm:cxn modelId="{6823DD36-0DDE-47E6-B2FF-348F02AED079}" type="presParOf" srcId="{7015213B-C383-4118-8A4C-8EC64114B18F}" destId="{1CDAC5CA-613A-4784-9EF4-5E5518233077}" srcOrd="0" destOrd="0" presId="urn:microsoft.com/office/officeart/2008/layout/BendingPictureBlocks"/>
    <dgm:cxn modelId="{C7C2363C-3683-4BEB-B049-935676226635}" type="presParOf" srcId="{1CDAC5CA-613A-4784-9EF4-5E5518233077}" destId="{D9C419FA-797D-4AEB-AD65-57400E2535BB}" srcOrd="0" destOrd="0" presId="urn:microsoft.com/office/officeart/2008/layout/BendingPictureBlocks"/>
    <dgm:cxn modelId="{5D62CA22-C501-46B2-844A-F5D7BE19D060}" type="presParOf" srcId="{1CDAC5CA-613A-4784-9EF4-5E5518233077}" destId="{16B6A58B-EC61-4E55-881B-3297C3166439}" srcOrd="1" destOrd="0" presId="urn:microsoft.com/office/officeart/2008/layout/BendingPictureBlocks"/>
    <dgm:cxn modelId="{31A95C51-20B8-42B5-BE9E-EA204A644EE9}" type="presParOf" srcId="{7015213B-C383-4118-8A4C-8EC64114B18F}" destId="{4D90DBD8-64D1-40E1-B240-E4DBC1E75703}" srcOrd="1" destOrd="0" presId="urn:microsoft.com/office/officeart/2008/layout/BendingPictureBlocks"/>
    <dgm:cxn modelId="{EBC11060-E9C7-48D6-8F8B-3AED46E988D1}" type="presParOf" srcId="{7015213B-C383-4118-8A4C-8EC64114B18F}" destId="{0856FA71-998F-49DF-9ED3-C92B7E47EDAB}" srcOrd="2" destOrd="0" presId="urn:microsoft.com/office/officeart/2008/layout/BendingPictureBlocks"/>
    <dgm:cxn modelId="{C0C58496-3BF3-442B-87B0-E8D08A3D42DF}" type="presParOf" srcId="{0856FA71-998F-49DF-9ED3-C92B7E47EDAB}" destId="{E6A8FF83-45A2-4B42-8551-14A57A12CD46}" srcOrd="0" destOrd="0" presId="urn:microsoft.com/office/officeart/2008/layout/BendingPictureBlocks"/>
    <dgm:cxn modelId="{1A318A40-A3B9-4860-9367-A602E4959750}" type="presParOf" srcId="{0856FA71-998F-49DF-9ED3-C92B7E47EDAB}" destId="{7A0C2987-A513-463C-849B-49F5FCE79993}" srcOrd="1" destOrd="0" presId="urn:microsoft.com/office/officeart/2008/layout/BendingPictureBlocks"/>
    <dgm:cxn modelId="{BF672B18-9555-497A-9227-9B9D1D2C8EB4}" type="presParOf" srcId="{7015213B-C383-4118-8A4C-8EC64114B18F}" destId="{1C29AB72-788C-4A44-8B4C-6B9AC06DEB90}" srcOrd="3" destOrd="0" presId="urn:microsoft.com/office/officeart/2008/layout/BendingPictureBlocks"/>
    <dgm:cxn modelId="{84B9A18C-1A45-4B78-A075-2CAED0E55DE2}" type="presParOf" srcId="{7015213B-C383-4118-8A4C-8EC64114B18F}" destId="{A0A361AC-8576-4191-B6F6-0C0B85AB39BB}" srcOrd="4" destOrd="0" presId="urn:microsoft.com/office/officeart/2008/layout/BendingPictureBlocks"/>
    <dgm:cxn modelId="{9B64492A-2E40-46CA-9317-7E94C4ADCF9A}" type="presParOf" srcId="{A0A361AC-8576-4191-B6F6-0C0B85AB39BB}" destId="{7C890186-B533-4D6E-B970-D445F7A373B2}" srcOrd="0" destOrd="0" presId="urn:microsoft.com/office/officeart/2008/layout/BendingPictureBlocks"/>
    <dgm:cxn modelId="{B873223A-CCAC-4118-809E-11FAC5540F6F}" type="presParOf" srcId="{A0A361AC-8576-4191-B6F6-0C0B85AB39BB}" destId="{7E2FF73F-BD0E-41CC-B78C-367CCB1E5AA5}" srcOrd="1" destOrd="0" presId="urn:microsoft.com/office/officeart/2008/layout/BendingPictureBlock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1C858A-DA1C-4097-8D7C-64CB06CCE46E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550A3F2-B7AE-4736-B581-BA607157D8B6}">
      <dgm:prSet phldrT="[Текст]" custT="1"/>
      <dgm:spPr/>
      <dgm:t>
        <a:bodyPr/>
        <a:lstStyle/>
        <a:p>
          <a:r>
            <a:rPr lang="ru-RU" sz="1200">
              <a:latin typeface="Times New Roman" panose="02020603050405020304" pitchFamily="18" charset="0"/>
              <a:cs typeface="Times New Roman" panose="02020603050405020304" pitchFamily="18" charset="0"/>
            </a:rPr>
            <a:t>Федеральный закон от 29 декабря 2012 г № 273 – ФЗ «Об образовании в Российской Федерации»;</a:t>
          </a:r>
        </a:p>
      </dgm:t>
    </dgm:pt>
    <dgm:pt modelId="{CF45732B-CE27-48C6-B445-612CBAFA98F5}" type="parTrans" cxnId="{A54D01ED-E025-4658-8B48-4800B199B0BA}">
      <dgm:prSet/>
      <dgm:spPr/>
      <dgm:t>
        <a:bodyPr/>
        <a:lstStyle/>
        <a:p>
          <a:endParaRPr lang="ru-RU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8E5290-18D9-44A1-BF33-BD9DB7E18B1F}" type="sibTrans" cxnId="{A54D01ED-E025-4658-8B48-4800B199B0BA}">
      <dgm:prSet/>
      <dgm:spPr/>
      <dgm:t>
        <a:bodyPr/>
        <a:lstStyle/>
        <a:p>
          <a:endParaRPr lang="ru-RU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CDED85-F6BB-420B-A81B-02B01074C962}">
      <dgm:prSet custT="1"/>
      <dgm:spPr/>
      <dgm:t>
        <a:bodyPr/>
        <a:lstStyle/>
        <a:p>
          <a:r>
            <a:rPr lang="ru-RU" sz="1200">
              <a:latin typeface="Times New Roman" panose="02020603050405020304" pitchFamily="18" charset="0"/>
              <a:cs typeface="Times New Roman" panose="02020603050405020304" pitchFamily="18" charset="0"/>
            </a:rPr>
            <a:t>Федеральный закон от 4 декабря 2007г. №329-ФЗ «О физической культуре в Российской Федерации»;</a:t>
          </a:r>
        </a:p>
      </dgm:t>
    </dgm:pt>
    <dgm:pt modelId="{CA137A71-8683-4181-ABB1-E2E63A8D10D8}" type="parTrans" cxnId="{B7BDA552-91C8-4BEC-9F6B-850DDB494B4F}">
      <dgm:prSet/>
      <dgm:spPr/>
      <dgm:t>
        <a:bodyPr/>
        <a:lstStyle/>
        <a:p>
          <a:endParaRPr lang="ru-RU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3DA858-4E98-41EE-92E7-E71A19459078}" type="sibTrans" cxnId="{B7BDA552-91C8-4BEC-9F6B-850DDB494B4F}">
      <dgm:prSet/>
      <dgm:spPr/>
      <dgm:t>
        <a:bodyPr/>
        <a:lstStyle/>
        <a:p>
          <a:endParaRPr lang="ru-RU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EAA384-9B9C-4E00-BD10-023B1AF178C9}">
      <dgm:prSet custT="1"/>
      <dgm:spPr/>
      <dgm:t>
        <a:bodyPr/>
        <a:lstStyle/>
        <a:p>
          <a:r>
            <a:rPr lang="ru-RU" sz="1200">
              <a:latin typeface="Times New Roman" panose="02020603050405020304" pitchFamily="18" charset="0"/>
              <a:cs typeface="Times New Roman" panose="02020603050405020304" pitchFamily="18" charset="0"/>
            </a:rPr>
            <a:t>«Стратегия развития физической культуры и спорта в Российской Федерации на период до 2030 года», утверждена распоряжением Правительства Российской Федерации от 24 ноября 2020 года № 3081-р;</a:t>
          </a:r>
        </a:p>
      </dgm:t>
    </dgm:pt>
    <dgm:pt modelId="{8FFD4F9E-E7A2-436A-9476-0FD1B8649D32}" type="parTrans" cxnId="{919572AE-CD6D-43E1-9FD7-CFC6CE3B533A}">
      <dgm:prSet/>
      <dgm:spPr/>
      <dgm:t>
        <a:bodyPr/>
        <a:lstStyle/>
        <a:p>
          <a:endParaRPr lang="ru-RU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85D45C-084C-460D-A4DE-6E9C18C46BE6}" type="sibTrans" cxnId="{919572AE-CD6D-43E1-9FD7-CFC6CE3B533A}">
      <dgm:prSet/>
      <dgm:spPr/>
      <dgm:t>
        <a:bodyPr/>
        <a:lstStyle/>
        <a:p>
          <a:endParaRPr lang="ru-RU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ECE484-652C-4FEA-8798-1CC905A88AF9}">
      <dgm:prSet custT="1"/>
      <dgm:spPr/>
      <dgm:t>
        <a:bodyPr/>
        <a:lstStyle/>
        <a:p>
          <a:r>
            <a:rPr lang="ru-RU" sz="1200">
              <a:latin typeface="Times New Roman" panose="02020603050405020304" pitchFamily="18" charset="0"/>
              <a:cs typeface="Times New Roman" panose="02020603050405020304" pitchFamily="18" charset="0"/>
            </a:rPr>
            <a:t>Перечень поручений Президента РФ по итогам заседания Совета по развитию физической культуры и спорта от 10 октября 2019 г. Пр -2397;</a:t>
          </a:r>
        </a:p>
      </dgm:t>
    </dgm:pt>
    <dgm:pt modelId="{7AFFC945-1A99-4BE5-9D1E-A86A3849F3FB}" type="parTrans" cxnId="{0B731A2A-1C3B-4C4F-BCC2-212CF09312E1}">
      <dgm:prSet/>
      <dgm:spPr/>
      <dgm:t>
        <a:bodyPr/>
        <a:lstStyle/>
        <a:p>
          <a:endParaRPr lang="ru-RU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87C456-F157-4D8F-A7B3-C93017B2C052}" type="sibTrans" cxnId="{0B731A2A-1C3B-4C4F-BCC2-212CF09312E1}">
      <dgm:prSet/>
      <dgm:spPr/>
      <dgm:t>
        <a:bodyPr/>
        <a:lstStyle/>
        <a:p>
          <a:endParaRPr lang="ru-RU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347CCA-316A-477C-8688-EDDC7451C291}">
      <dgm:prSet custT="1"/>
      <dgm:spPr/>
      <dgm:t>
        <a:bodyPr/>
        <a:lstStyle/>
        <a:p>
          <a:r>
            <a:rPr lang="ru-RU" sz="1200">
              <a:latin typeface="Times New Roman" panose="02020603050405020304" pitchFamily="18" charset="0"/>
              <a:cs typeface="Times New Roman" panose="02020603050405020304" pitchFamily="18" charset="0"/>
            </a:rPr>
            <a:t>«Межотраслевая программа развития школьного спорта до 2024 года», утверждена совместным приказом Минспорта России и Минпросвещения России от «17» февраля 2021 г. № 89/56.</a:t>
          </a:r>
        </a:p>
      </dgm:t>
    </dgm:pt>
    <dgm:pt modelId="{697C1B58-C4A2-410B-A79C-EB1B580874C6}" type="parTrans" cxnId="{A00729FB-49A3-4F2C-B359-693BAE2B3D69}">
      <dgm:prSet/>
      <dgm:spPr/>
      <dgm:t>
        <a:bodyPr/>
        <a:lstStyle/>
        <a:p>
          <a:endParaRPr lang="ru-RU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22B3331-F548-4944-803D-011801A4ED9B}" type="sibTrans" cxnId="{A00729FB-49A3-4F2C-B359-693BAE2B3D69}">
      <dgm:prSet/>
      <dgm:spPr/>
      <dgm:t>
        <a:bodyPr/>
        <a:lstStyle/>
        <a:p>
          <a:endParaRPr lang="ru-RU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436180-72B9-404B-BAB9-286BEAE6B65F}">
      <dgm:prSet custT="1"/>
      <dgm:spPr/>
      <dgm:t>
        <a:bodyPr/>
        <a:lstStyle/>
        <a:p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Приказ </a:t>
          </a:r>
          <a:r>
            <a:rPr lang="ru-RU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Минпросвещени</a:t>
          </a:r>
          <a:r>
            <a:rPr lang="ru-RU" sz="120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России от 23 марта 2020 года № 117 «Об утверждении порядка осуществления деятельности школьных спортивных клубов (в том числе в виде общественных объединений), не являющихся юридическими лицами».</a:t>
          </a:r>
        </a:p>
      </dgm:t>
    </dgm:pt>
    <dgm:pt modelId="{60458013-23CB-48DE-8014-F2664BB382CC}" type="parTrans" cxnId="{2C676C4E-BF0F-4878-A4F3-A96C39592D05}">
      <dgm:prSet/>
      <dgm:spPr/>
      <dgm:t>
        <a:bodyPr/>
        <a:lstStyle/>
        <a:p>
          <a:endParaRPr lang="ru-RU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659594-762B-4F74-AAB6-D3A17F37EE0F}" type="sibTrans" cxnId="{2C676C4E-BF0F-4878-A4F3-A96C39592D05}">
      <dgm:prSet/>
      <dgm:spPr/>
      <dgm:t>
        <a:bodyPr/>
        <a:lstStyle/>
        <a:p>
          <a:endParaRPr lang="ru-RU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22B55A-E323-4BFD-B587-5E3B2D84F90E}">
      <dgm:prSet custT="1"/>
      <dgm:spPr/>
      <dgm:t>
        <a:bodyPr/>
        <a:lstStyle/>
        <a:p>
          <a:r>
            <a:rPr lang="ru-RU" sz="1200">
              <a:latin typeface="Times New Roman" panose="02020603050405020304" pitchFamily="18" charset="0"/>
              <a:cs typeface="Times New Roman" panose="02020603050405020304" pitchFamily="18" charset="0"/>
            </a:rPr>
            <a:t>Концепция развития детско-юношеского спорта до 2030 год,  утверждена распоряжением Правительства Российской Федерации от 28 декабря 2021 года № 3894-р.</a:t>
          </a:r>
        </a:p>
      </dgm:t>
    </dgm:pt>
    <dgm:pt modelId="{F10704FD-1121-4771-9EB3-5547D2B39B2C}" type="parTrans" cxnId="{DAC1C0BF-F82D-48FE-9DE1-7F75E3535A50}">
      <dgm:prSet/>
      <dgm:spPr/>
      <dgm:t>
        <a:bodyPr/>
        <a:lstStyle/>
        <a:p>
          <a:endParaRPr lang="ru-RU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983793-1CC7-49E9-AB15-C5C234E49ABE}" type="sibTrans" cxnId="{DAC1C0BF-F82D-48FE-9DE1-7F75E3535A50}">
      <dgm:prSet/>
      <dgm:spPr/>
      <dgm:t>
        <a:bodyPr/>
        <a:lstStyle/>
        <a:p>
          <a:endParaRPr lang="ru-RU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6DE80F-8D1E-410A-B650-94C2EB7D23AB}" type="pres">
      <dgm:prSet presAssocID="{711C858A-DA1C-4097-8D7C-64CB06CCE46E}" presName="linear" presStyleCnt="0">
        <dgm:presLayoutVars>
          <dgm:dir/>
          <dgm:animLvl val="lvl"/>
          <dgm:resizeHandles val="exact"/>
        </dgm:presLayoutVars>
      </dgm:prSet>
      <dgm:spPr/>
    </dgm:pt>
    <dgm:pt modelId="{731A8F30-0E5A-4122-A867-90E16407F176}" type="pres">
      <dgm:prSet presAssocID="{7550A3F2-B7AE-4736-B581-BA607157D8B6}" presName="parentLin" presStyleCnt="0"/>
      <dgm:spPr/>
    </dgm:pt>
    <dgm:pt modelId="{8F261166-364C-49F1-ACB0-4D29C93418EB}" type="pres">
      <dgm:prSet presAssocID="{7550A3F2-B7AE-4736-B581-BA607157D8B6}" presName="parentLeftMargin" presStyleLbl="node1" presStyleIdx="0" presStyleCnt="7"/>
      <dgm:spPr/>
    </dgm:pt>
    <dgm:pt modelId="{ECE1F9FE-ED5A-4DD4-B68F-924214066D49}" type="pres">
      <dgm:prSet presAssocID="{7550A3F2-B7AE-4736-B581-BA607157D8B6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40E32D73-63B9-4A27-BC6E-353BCF127AF2}" type="pres">
      <dgm:prSet presAssocID="{7550A3F2-B7AE-4736-B581-BA607157D8B6}" presName="negativeSpace" presStyleCnt="0"/>
      <dgm:spPr/>
    </dgm:pt>
    <dgm:pt modelId="{8C9CD6A1-62B1-4032-B73A-888E14EEC0F7}" type="pres">
      <dgm:prSet presAssocID="{7550A3F2-B7AE-4736-B581-BA607157D8B6}" presName="childText" presStyleLbl="conFgAcc1" presStyleIdx="0" presStyleCnt="7">
        <dgm:presLayoutVars>
          <dgm:bulletEnabled val="1"/>
        </dgm:presLayoutVars>
      </dgm:prSet>
      <dgm:spPr>
        <a:noFill/>
      </dgm:spPr>
    </dgm:pt>
    <dgm:pt modelId="{0E7BECA3-7FE0-4FB8-A2BD-073C7687D8F5}" type="pres">
      <dgm:prSet presAssocID="{C18E5290-18D9-44A1-BF33-BD9DB7E18B1F}" presName="spaceBetweenRectangles" presStyleCnt="0"/>
      <dgm:spPr/>
    </dgm:pt>
    <dgm:pt modelId="{DDA9E599-07DD-4AB2-A866-C5A5DCC26E53}" type="pres">
      <dgm:prSet presAssocID="{2DCDED85-F6BB-420B-A81B-02B01074C962}" presName="parentLin" presStyleCnt="0"/>
      <dgm:spPr/>
    </dgm:pt>
    <dgm:pt modelId="{3EB0EEC3-72F2-4F68-BB6C-146B3202946E}" type="pres">
      <dgm:prSet presAssocID="{2DCDED85-F6BB-420B-A81B-02B01074C962}" presName="parentLeftMargin" presStyleLbl="node1" presStyleIdx="0" presStyleCnt="7"/>
      <dgm:spPr/>
    </dgm:pt>
    <dgm:pt modelId="{9813463A-A44D-40AD-9B4F-E8EFCB970867}" type="pres">
      <dgm:prSet presAssocID="{2DCDED85-F6BB-420B-A81B-02B01074C962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43BE73D4-E78B-463F-B5B1-C397066E76FC}" type="pres">
      <dgm:prSet presAssocID="{2DCDED85-F6BB-420B-A81B-02B01074C962}" presName="negativeSpace" presStyleCnt="0"/>
      <dgm:spPr/>
    </dgm:pt>
    <dgm:pt modelId="{E95482F9-FFF0-4412-A0EE-9FE95DA28D20}" type="pres">
      <dgm:prSet presAssocID="{2DCDED85-F6BB-420B-A81B-02B01074C962}" presName="childText" presStyleLbl="conFgAcc1" presStyleIdx="1" presStyleCnt="7">
        <dgm:presLayoutVars>
          <dgm:bulletEnabled val="1"/>
        </dgm:presLayoutVars>
      </dgm:prSet>
      <dgm:spPr>
        <a:noFill/>
      </dgm:spPr>
    </dgm:pt>
    <dgm:pt modelId="{71C76933-0B20-4481-A77C-84F8FC7C970E}" type="pres">
      <dgm:prSet presAssocID="{053DA858-4E98-41EE-92E7-E71A19459078}" presName="spaceBetweenRectangles" presStyleCnt="0"/>
      <dgm:spPr/>
    </dgm:pt>
    <dgm:pt modelId="{AE9543F9-75F2-4998-8A30-371C7671A53E}" type="pres">
      <dgm:prSet presAssocID="{78EAA384-9B9C-4E00-BD10-023B1AF178C9}" presName="parentLin" presStyleCnt="0"/>
      <dgm:spPr/>
    </dgm:pt>
    <dgm:pt modelId="{EC373C55-21B5-41B7-81D5-2EB346B4C9FC}" type="pres">
      <dgm:prSet presAssocID="{78EAA384-9B9C-4E00-BD10-023B1AF178C9}" presName="parentLeftMargin" presStyleLbl="node1" presStyleIdx="1" presStyleCnt="7"/>
      <dgm:spPr/>
    </dgm:pt>
    <dgm:pt modelId="{BC19D09F-4BBD-422D-B664-0EDBD14C6253}" type="pres">
      <dgm:prSet presAssocID="{78EAA384-9B9C-4E00-BD10-023B1AF178C9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BCB2BD7C-F1EC-485B-8552-20ABDB5252EA}" type="pres">
      <dgm:prSet presAssocID="{78EAA384-9B9C-4E00-BD10-023B1AF178C9}" presName="negativeSpace" presStyleCnt="0"/>
      <dgm:spPr/>
    </dgm:pt>
    <dgm:pt modelId="{4C9B6F2B-C755-42B8-BBED-2816AF1EEB4B}" type="pres">
      <dgm:prSet presAssocID="{78EAA384-9B9C-4E00-BD10-023B1AF178C9}" presName="childText" presStyleLbl="conFgAcc1" presStyleIdx="2" presStyleCnt="7">
        <dgm:presLayoutVars>
          <dgm:bulletEnabled val="1"/>
        </dgm:presLayoutVars>
      </dgm:prSet>
      <dgm:spPr>
        <a:noFill/>
      </dgm:spPr>
    </dgm:pt>
    <dgm:pt modelId="{B24942D6-3D15-4B4D-957A-73A96F890588}" type="pres">
      <dgm:prSet presAssocID="{2085D45C-084C-460D-A4DE-6E9C18C46BE6}" presName="spaceBetweenRectangles" presStyleCnt="0"/>
      <dgm:spPr/>
    </dgm:pt>
    <dgm:pt modelId="{A0450109-6AEA-4383-95EE-76E07A1AD40E}" type="pres">
      <dgm:prSet presAssocID="{13ECE484-652C-4FEA-8798-1CC905A88AF9}" presName="parentLin" presStyleCnt="0"/>
      <dgm:spPr/>
    </dgm:pt>
    <dgm:pt modelId="{50CD70C2-7511-43DC-ABC8-492044D44A54}" type="pres">
      <dgm:prSet presAssocID="{13ECE484-652C-4FEA-8798-1CC905A88AF9}" presName="parentLeftMargin" presStyleLbl="node1" presStyleIdx="2" presStyleCnt="7"/>
      <dgm:spPr/>
    </dgm:pt>
    <dgm:pt modelId="{99B606DE-0EBD-4C77-8D74-00C19A14F0B4}" type="pres">
      <dgm:prSet presAssocID="{13ECE484-652C-4FEA-8798-1CC905A88AF9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F020F368-C7C3-4D6F-B124-F4F3E7BA59B5}" type="pres">
      <dgm:prSet presAssocID="{13ECE484-652C-4FEA-8798-1CC905A88AF9}" presName="negativeSpace" presStyleCnt="0"/>
      <dgm:spPr/>
    </dgm:pt>
    <dgm:pt modelId="{CF446A57-6DF2-4A10-B292-106AFF4A6BF2}" type="pres">
      <dgm:prSet presAssocID="{13ECE484-652C-4FEA-8798-1CC905A88AF9}" presName="childText" presStyleLbl="conFgAcc1" presStyleIdx="3" presStyleCnt="7">
        <dgm:presLayoutVars>
          <dgm:bulletEnabled val="1"/>
        </dgm:presLayoutVars>
      </dgm:prSet>
      <dgm:spPr>
        <a:noFill/>
      </dgm:spPr>
    </dgm:pt>
    <dgm:pt modelId="{2B29E598-68A8-4FA0-9A70-EE1AAE76A4B0}" type="pres">
      <dgm:prSet presAssocID="{9B87C456-F157-4D8F-A7B3-C93017B2C052}" presName="spaceBetweenRectangles" presStyleCnt="0"/>
      <dgm:spPr/>
    </dgm:pt>
    <dgm:pt modelId="{C2B654E3-5B3C-44CA-B982-FBAEE8D5EE83}" type="pres">
      <dgm:prSet presAssocID="{86347CCA-316A-477C-8688-EDDC7451C291}" presName="parentLin" presStyleCnt="0"/>
      <dgm:spPr/>
    </dgm:pt>
    <dgm:pt modelId="{A320CCD1-A541-46B1-8105-43AC305E5ABB}" type="pres">
      <dgm:prSet presAssocID="{86347CCA-316A-477C-8688-EDDC7451C291}" presName="parentLeftMargin" presStyleLbl="node1" presStyleIdx="3" presStyleCnt="7"/>
      <dgm:spPr/>
    </dgm:pt>
    <dgm:pt modelId="{3DFB39D1-9189-414C-B19C-A2EA34E8CB82}" type="pres">
      <dgm:prSet presAssocID="{86347CCA-316A-477C-8688-EDDC7451C291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9511770B-8313-4DFE-9E83-E5B1DDC26005}" type="pres">
      <dgm:prSet presAssocID="{86347CCA-316A-477C-8688-EDDC7451C291}" presName="negativeSpace" presStyleCnt="0"/>
      <dgm:spPr/>
    </dgm:pt>
    <dgm:pt modelId="{EE051C6D-D57A-4E79-8916-A9F335D05A6D}" type="pres">
      <dgm:prSet presAssocID="{86347CCA-316A-477C-8688-EDDC7451C291}" presName="childText" presStyleLbl="conFgAcc1" presStyleIdx="4" presStyleCnt="7">
        <dgm:presLayoutVars>
          <dgm:bulletEnabled val="1"/>
        </dgm:presLayoutVars>
      </dgm:prSet>
      <dgm:spPr>
        <a:noFill/>
      </dgm:spPr>
    </dgm:pt>
    <dgm:pt modelId="{EE5A54E7-9542-4F83-846E-AC0FF0025115}" type="pres">
      <dgm:prSet presAssocID="{322B3331-F548-4944-803D-011801A4ED9B}" presName="spaceBetweenRectangles" presStyleCnt="0"/>
      <dgm:spPr/>
    </dgm:pt>
    <dgm:pt modelId="{E16DB35D-33DF-424D-B15D-5D6C94C6D7FA}" type="pres">
      <dgm:prSet presAssocID="{6A436180-72B9-404B-BAB9-286BEAE6B65F}" presName="parentLin" presStyleCnt="0"/>
      <dgm:spPr/>
    </dgm:pt>
    <dgm:pt modelId="{66E01D6B-9F87-40BA-9D25-BA798FF8A9E2}" type="pres">
      <dgm:prSet presAssocID="{6A436180-72B9-404B-BAB9-286BEAE6B65F}" presName="parentLeftMargin" presStyleLbl="node1" presStyleIdx="4" presStyleCnt="7"/>
      <dgm:spPr/>
    </dgm:pt>
    <dgm:pt modelId="{1367FC2A-0B84-43E0-8ABB-FEF63869B488}" type="pres">
      <dgm:prSet presAssocID="{6A436180-72B9-404B-BAB9-286BEAE6B65F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F0F0DEFB-257E-4723-AD88-7ADAAB8B96EF}" type="pres">
      <dgm:prSet presAssocID="{6A436180-72B9-404B-BAB9-286BEAE6B65F}" presName="negativeSpace" presStyleCnt="0"/>
      <dgm:spPr/>
    </dgm:pt>
    <dgm:pt modelId="{34C76A5B-297B-4A76-95A0-824223E7565B}" type="pres">
      <dgm:prSet presAssocID="{6A436180-72B9-404B-BAB9-286BEAE6B65F}" presName="childText" presStyleLbl="conFgAcc1" presStyleIdx="5" presStyleCnt="7">
        <dgm:presLayoutVars>
          <dgm:bulletEnabled val="1"/>
        </dgm:presLayoutVars>
      </dgm:prSet>
      <dgm:spPr>
        <a:noFill/>
      </dgm:spPr>
    </dgm:pt>
    <dgm:pt modelId="{D64B2B52-CEE8-4032-B256-91A66B654B93}" type="pres">
      <dgm:prSet presAssocID="{EB659594-762B-4F74-AAB6-D3A17F37EE0F}" presName="spaceBetweenRectangles" presStyleCnt="0"/>
      <dgm:spPr/>
    </dgm:pt>
    <dgm:pt modelId="{624C4CFE-D600-408D-9867-D78B94E55532}" type="pres">
      <dgm:prSet presAssocID="{2422B55A-E323-4BFD-B587-5E3B2D84F90E}" presName="parentLin" presStyleCnt="0"/>
      <dgm:spPr/>
    </dgm:pt>
    <dgm:pt modelId="{BAA34E8D-7D84-41B4-9C5D-822A6DFCEAC1}" type="pres">
      <dgm:prSet presAssocID="{2422B55A-E323-4BFD-B587-5E3B2D84F90E}" presName="parentLeftMargin" presStyleLbl="node1" presStyleIdx="5" presStyleCnt="7"/>
      <dgm:spPr/>
    </dgm:pt>
    <dgm:pt modelId="{C75A54FE-AD0B-4F36-BF5C-10EE3B57DCBD}" type="pres">
      <dgm:prSet presAssocID="{2422B55A-E323-4BFD-B587-5E3B2D84F90E}" presName="parentText" presStyleLbl="node1" presStyleIdx="6" presStyleCnt="7">
        <dgm:presLayoutVars>
          <dgm:chMax val="0"/>
          <dgm:bulletEnabled val="1"/>
        </dgm:presLayoutVars>
      </dgm:prSet>
      <dgm:spPr/>
    </dgm:pt>
    <dgm:pt modelId="{4D7D9210-CAFF-4349-BE4B-ED5D7E7AA253}" type="pres">
      <dgm:prSet presAssocID="{2422B55A-E323-4BFD-B587-5E3B2D84F90E}" presName="negativeSpace" presStyleCnt="0"/>
      <dgm:spPr/>
    </dgm:pt>
    <dgm:pt modelId="{73CDD7BC-08CD-4885-8BC7-191D2E09CDEC}" type="pres">
      <dgm:prSet presAssocID="{2422B55A-E323-4BFD-B587-5E3B2D84F90E}" presName="childText" presStyleLbl="conFgAcc1" presStyleIdx="6" presStyleCnt="7">
        <dgm:presLayoutVars>
          <dgm:bulletEnabled val="1"/>
        </dgm:presLayoutVars>
      </dgm:prSet>
      <dgm:spPr>
        <a:noFill/>
      </dgm:spPr>
    </dgm:pt>
  </dgm:ptLst>
  <dgm:cxnLst>
    <dgm:cxn modelId="{655FF906-94B5-4848-99B8-CE85891A0800}" type="presOf" srcId="{7550A3F2-B7AE-4736-B581-BA607157D8B6}" destId="{ECE1F9FE-ED5A-4DD4-B68F-924214066D49}" srcOrd="1" destOrd="0" presId="urn:microsoft.com/office/officeart/2005/8/layout/list1"/>
    <dgm:cxn modelId="{6918131E-FFB7-4B54-9591-F8DD807698BF}" type="presOf" srcId="{86347CCA-316A-477C-8688-EDDC7451C291}" destId="{3DFB39D1-9189-414C-B19C-A2EA34E8CB82}" srcOrd="1" destOrd="0" presId="urn:microsoft.com/office/officeart/2005/8/layout/list1"/>
    <dgm:cxn modelId="{0B731A2A-1C3B-4C4F-BCC2-212CF09312E1}" srcId="{711C858A-DA1C-4097-8D7C-64CB06CCE46E}" destId="{13ECE484-652C-4FEA-8798-1CC905A88AF9}" srcOrd="3" destOrd="0" parTransId="{7AFFC945-1A99-4BE5-9D1E-A86A3849F3FB}" sibTransId="{9B87C456-F157-4D8F-A7B3-C93017B2C052}"/>
    <dgm:cxn modelId="{4770572B-A66D-4BB4-8904-5EC7E2C7518D}" type="presOf" srcId="{6A436180-72B9-404B-BAB9-286BEAE6B65F}" destId="{1367FC2A-0B84-43E0-8ABB-FEF63869B488}" srcOrd="1" destOrd="0" presId="urn:microsoft.com/office/officeart/2005/8/layout/list1"/>
    <dgm:cxn modelId="{0DE5D92F-CDDD-49BD-B547-685DCE204624}" type="presOf" srcId="{6A436180-72B9-404B-BAB9-286BEAE6B65F}" destId="{66E01D6B-9F87-40BA-9D25-BA798FF8A9E2}" srcOrd="0" destOrd="0" presId="urn:microsoft.com/office/officeart/2005/8/layout/list1"/>
    <dgm:cxn modelId="{2D496A32-E0C8-4A36-88C7-C708EA562C81}" type="presOf" srcId="{78EAA384-9B9C-4E00-BD10-023B1AF178C9}" destId="{EC373C55-21B5-41B7-81D5-2EB346B4C9FC}" srcOrd="0" destOrd="0" presId="urn:microsoft.com/office/officeart/2005/8/layout/list1"/>
    <dgm:cxn modelId="{1544CF35-2486-424A-A2E9-BA7CD069D209}" type="presOf" srcId="{86347CCA-316A-477C-8688-EDDC7451C291}" destId="{A320CCD1-A541-46B1-8105-43AC305E5ABB}" srcOrd="0" destOrd="0" presId="urn:microsoft.com/office/officeart/2005/8/layout/list1"/>
    <dgm:cxn modelId="{A55E1162-A928-41D2-A144-6FDA9AF1B1F2}" type="presOf" srcId="{13ECE484-652C-4FEA-8798-1CC905A88AF9}" destId="{99B606DE-0EBD-4C77-8D74-00C19A14F0B4}" srcOrd="1" destOrd="0" presId="urn:microsoft.com/office/officeart/2005/8/layout/list1"/>
    <dgm:cxn modelId="{2C676C4E-BF0F-4878-A4F3-A96C39592D05}" srcId="{711C858A-DA1C-4097-8D7C-64CB06CCE46E}" destId="{6A436180-72B9-404B-BAB9-286BEAE6B65F}" srcOrd="5" destOrd="0" parTransId="{60458013-23CB-48DE-8014-F2664BB382CC}" sibTransId="{EB659594-762B-4F74-AAB6-D3A17F37EE0F}"/>
    <dgm:cxn modelId="{B7BDA552-91C8-4BEC-9F6B-850DDB494B4F}" srcId="{711C858A-DA1C-4097-8D7C-64CB06CCE46E}" destId="{2DCDED85-F6BB-420B-A81B-02B01074C962}" srcOrd="1" destOrd="0" parTransId="{CA137A71-8683-4181-ABB1-E2E63A8D10D8}" sibTransId="{053DA858-4E98-41EE-92E7-E71A19459078}"/>
    <dgm:cxn modelId="{48508C73-9977-4B79-B6E5-7E1A43768E7D}" type="presOf" srcId="{2422B55A-E323-4BFD-B587-5E3B2D84F90E}" destId="{C75A54FE-AD0B-4F36-BF5C-10EE3B57DCBD}" srcOrd="1" destOrd="0" presId="urn:microsoft.com/office/officeart/2005/8/layout/list1"/>
    <dgm:cxn modelId="{F91E0193-EFA5-4FAD-8A41-EE8430E69038}" type="presOf" srcId="{711C858A-DA1C-4097-8D7C-64CB06CCE46E}" destId="{B86DE80F-8D1E-410A-B650-94C2EB7D23AB}" srcOrd="0" destOrd="0" presId="urn:microsoft.com/office/officeart/2005/8/layout/list1"/>
    <dgm:cxn modelId="{919572AE-CD6D-43E1-9FD7-CFC6CE3B533A}" srcId="{711C858A-DA1C-4097-8D7C-64CB06CCE46E}" destId="{78EAA384-9B9C-4E00-BD10-023B1AF178C9}" srcOrd="2" destOrd="0" parTransId="{8FFD4F9E-E7A2-436A-9476-0FD1B8649D32}" sibTransId="{2085D45C-084C-460D-A4DE-6E9C18C46BE6}"/>
    <dgm:cxn modelId="{5C9963B0-8B5D-4ADF-BA4B-16F1A457F975}" type="presOf" srcId="{2DCDED85-F6BB-420B-A81B-02B01074C962}" destId="{3EB0EEC3-72F2-4F68-BB6C-146B3202946E}" srcOrd="0" destOrd="0" presId="urn:microsoft.com/office/officeart/2005/8/layout/list1"/>
    <dgm:cxn modelId="{DAC1C0BF-F82D-48FE-9DE1-7F75E3535A50}" srcId="{711C858A-DA1C-4097-8D7C-64CB06CCE46E}" destId="{2422B55A-E323-4BFD-B587-5E3B2D84F90E}" srcOrd="6" destOrd="0" parTransId="{F10704FD-1121-4771-9EB3-5547D2B39B2C}" sibTransId="{9F983793-1CC7-49E9-AB15-C5C234E49ABE}"/>
    <dgm:cxn modelId="{85F52FCA-CCE9-4FC0-B823-C85B1467BD50}" type="presOf" srcId="{2DCDED85-F6BB-420B-A81B-02B01074C962}" destId="{9813463A-A44D-40AD-9B4F-E8EFCB970867}" srcOrd="1" destOrd="0" presId="urn:microsoft.com/office/officeart/2005/8/layout/list1"/>
    <dgm:cxn modelId="{38D709CD-5FE6-43B1-8913-5E1E11EEF5D0}" type="presOf" srcId="{2422B55A-E323-4BFD-B587-5E3B2D84F90E}" destId="{BAA34E8D-7D84-41B4-9C5D-822A6DFCEAC1}" srcOrd="0" destOrd="0" presId="urn:microsoft.com/office/officeart/2005/8/layout/list1"/>
    <dgm:cxn modelId="{F72ACFD6-0BA5-43BE-B120-F6B32C70A8ED}" type="presOf" srcId="{78EAA384-9B9C-4E00-BD10-023B1AF178C9}" destId="{BC19D09F-4BBD-422D-B664-0EDBD14C6253}" srcOrd="1" destOrd="0" presId="urn:microsoft.com/office/officeart/2005/8/layout/list1"/>
    <dgm:cxn modelId="{C92367EA-4740-4AB0-B473-D8CB29FE8417}" type="presOf" srcId="{7550A3F2-B7AE-4736-B581-BA607157D8B6}" destId="{8F261166-364C-49F1-ACB0-4D29C93418EB}" srcOrd="0" destOrd="0" presId="urn:microsoft.com/office/officeart/2005/8/layout/list1"/>
    <dgm:cxn modelId="{A54D01ED-E025-4658-8B48-4800B199B0BA}" srcId="{711C858A-DA1C-4097-8D7C-64CB06CCE46E}" destId="{7550A3F2-B7AE-4736-B581-BA607157D8B6}" srcOrd="0" destOrd="0" parTransId="{CF45732B-CE27-48C6-B445-612CBAFA98F5}" sibTransId="{C18E5290-18D9-44A1-BF33-BD9DB7E18B1F}"/>
    <dgm:cxn modelId="{5C8802ED-D4B4-44C6-98FE-C9ABEFF0B668}" type="presOf" srcId="{13ECE484-652C-4FEA-8798-1CC905A88AF9}" destId="{50CD70C2-7511-43DC-ABC8-492044D44A54}" srcOrd="0" destOrd="0" presId="urn:microsoft.com/office/officeart/2005/8/layout/list1"/>
    <dgm:cxn modelId="{A00729FB-49A3-4F2C-B359-693BAE2B3D69}" srcId="{711C858A-DA1C-4097-8D7C-64CB06CCE46E}" destId="{86347CCA-316A-477C-8688-EDDC7451C291}" srcOrd="4" destOrd="0" parTransId="{697C1B58-C4A2-410B-A79C-EB1B580874C6}" sibTransId="{322B3331-F548-4944-803D-011801A4ED9B}"/>
    <dgm:cxn modelId="{114BE672-E98D-4151-BDF2-CFE34894494D}" type="presParOf" srcId="{B86DE80F-8D1E-410A-B650-94C2EB7D23AB}" destId="{731A8F30-0E5A-4122-A867-90E16407F176}" srcOrd="0" destOrd="0" presId="urn:microsoft.com/office/officeart/2005/8/layout/list1"/>
    <dgm:cxn modelId="{E2D64F3E-B491-4428-82C9-F89725F36DF5}" type="presParOf" srcId="{731A8F30-0E5A-4122-A867-90E16407F176}" destId="{8F261166-364C-49F1-ACB0-4D29C93418EB}" srcOrd="0" destOrd="0" presId="urn:microsoft.com/office/officeart/2005/8/layout/list1"/>
    <dgm:cxn modelId="{0686F1C4-3F1F-49CE-A2BD-203643FF1225}" type="presParOf" srcId="{731A8F30-0E5A-4122-A867-90E16407F176}" destId="{ECE1F9FE-ED5A-4DD4-B68F-924214066D49}" srcOrd="1" destOrd="0" presId="urn:microsoft.com/office/officeart/2005/8/layout/list1"/>
    <dgm:cxn modelId="{AD8AC11E-6CDA-47CC-89A7-6778E004D34F}" type="presParOf" srcId="{B86DE80F-8D1E-410A-B650-94C2EB7D23AB}" destId="{40E32D73-63B9-4A27-BC6E-353BCF127AF2}" srcOrd="1" destOrd="0" presId="urn:microsoft.com/office/officeart/2005/8/layout/list1"/>
    <dgm:cxn modelId="{4D69CC71-610B-4230-8A89-227942B3A1D4}" type="presParOf" srcId="{B86DE80F-8D1E-410A-B650-94C2EB7D23AB}" destId="{8C9CD6A1-62B1-4032-B73A-888E14EEC0F7}" srcOrd="2" destOrd="0" presId="urn:microsoft.com/office/officeart/2005/8/layout/list1"/>
    <dgm:cxn modelId="{9475356D-BED9-47DC-B557-ABC271FE85F6}" type="presParOf" srcId="{B86DE80F-8D1E-410A-B650-94C2EB7D23AB}" destId="{0E7BECA3-7FE0-4FB8-A2BD-073C7687D8F5}" srcOrd="3" destOrd="0" presId="urn:microsoft.com/office/officeart/2005/8/layout/list1"/>
    <dgm:cxn modelId="{BBDDF1DB-9F0F-4C3C-AC46-C49CA7FF83D7}" type="presParOf" srcId="{B86DE80F-8D1E-410A-B650-94C2EB7D23AB}" destId="{DDA9E599-07DD-4AB2-A866-C5A5DCC26E53}" srcOrd="4" destOrd="0" presId="urn:microsoft.com/office/officeart/2005/8/layout/list1"/>
    <dgm:cxn modelId="{DB54C043-66BF-4287-873D-389FF26D4513}" type="presParOf" srcId="{DDA9E599-07DD-4AB2-A866-C5A5DCC26E53}" destId="{3EB0EEC3-72F2-4F68-BB6C-146B3202946E}" srcOrd="0" destOrd="0" presId="urn:microsoft.com/office/officeart/2005/8/layout/list1"/>
    <dgm:cxn modelId="{2DC9FB89-D670-47F5-B3A6-D861401D4F80}" type="presParOf" srcId="{DDA9E599-07DD-4AB2-A866-C5A5DCC26E53}" destId="{9813463A-A44D-40AD-9B4F-E8EFCB970867}" srcOrd="1" destOrd="0" presId="urn:microsoft.com/office/officeart/2005/8/layout/list1"/>
    <dgm:cxn modelId="{5FE90D7E-B407-4674-BA88-00E845668725}" type="presParOf" srcId="{B86DE80F-8D1E-410A-B650-94C2EB7D23AB}" destId="{43BE73D4-E78B-463F-B5B1-C397066E76FC}" srcOrd="5" destOrd="0" presId="urn:microsoft.com/office/officeart/2005/8/layout/list1"/>
    <dgm:cxn modelId="{48C4F4D9-E7D2-485F-AEF1-5188B64FAC19}" type="presParOf" srcId="{B86DE80F-8D1E-410A-B650-94C2EB7D23AB}" destId="{E95482F9-FFF0-4412-A0EE-9FE95DA28D20}" srcOrd="6" destOrd="0" presId="urn:microsoft.com/office/officeart/2005/8/layout/list1"/>
    <dgm:cxn modelId="{EF8572AB-872C-4F28-ABBB-09F7E33DBD46}" type="presParOf" srcId="{B86DE80F-8D1E-410A-B650-94C2EB7D23AB}" destId="{71C76933-0B20-4481-A77C-84F8FC7C970E}" srcOrd="7" destOrd="0" presId="urn:microsoft.com/office/officeart/2005/8/layout/list1"/>
    <dgm:cxn modelId="{5B9AA24B-AC8F-4A43-B929-9C716D8FE480}" type="presParOf" srcId="{B86DE80F-8D1E-410A-B650-94C2EB7D23AB}" destId="{AE9543F9-75F2-4998-8A30-371C7671A53E}" srcOrd="8" destOrd="0" presId="urn:microsoft.com/office/officeart/2005/8/layout/list1"/>
    <dgm:cxn modelId="{2B90B68E-449F-4AD3-9B78-E1BDA94C0588}" type="presParOf" srcId="{AE9543F9-75F2-4998-8A30-371C7671A53E}" destId="{EC373C55-21B5-41B7-81D5-2EB346B4C9FC}" srcOrd="0" destOrd="0" presId="urn:microsoft.com/office/officeart/2005/8/layout/list1"/>
    <dgm:cxn modelId="{2C2FFEF0-F82E-4A38-8D15-AEA4C310B272}" type="presParOf" srcId="{AE9543F9-75F2-4998-8A30-371C7671A53E}" destId="{BC19D09F-4BBD-422D-B664-0EDBD14C6253}" srcOrd="1" destOrd="0" presId="urn:microsoft.com/office/officeart/2005/8/layout/list1"/>
    <dgm:cxn modelId="{14AD3E6B-CE77-48F5-A2E8-D7AAAA3BD267}" type="presParOf" srcId="{B86DE80F-8D1E-410A-B650-94C2EB7D23AB}" destId="{BCB2BD7C-F1EC-485B-8552-20ABDB5252EA}" srcOrd="9" destOrd="0" presId="urn:microsoft.com/office/officeart/2005/8/layout/list1"/>
    <dgm:cxn modelId="{17D65EF1-6022-48F0-9518-6D55199D49FD}" type="presParOf" srcId="{B86DE80F-8D1E-410A-B650-94C2EB7D23AB}" destId="{4C9B6F2B-C755-42B8-BBED-2816AF1EEB4B}" srcOrd="10" destOrd="0" presId="urn:microsoft.com/office/officeart/2005/8/layout/list1"/>
    <dgm:cxn modelId="{3DB0993C-1494-4041-9224-5C70B1572FA5}" type="presParOf" srcId="{B86DE80F-8D1E-410A-B650-94C2EB7D23AB}" destId="{B24942D6-3D15-4B4D-957A-73A96F890588}" srcOrd="11" destOrd="0" presId="urn:microsoft.com/office/officeart/2005/8/layout/list1"/>
    <dgm:cxn modelId="{91651757-632C-4741-A641-D944A01C486C}" type="presParOf" srcId="{B86DE80F-8D1E-410A-B650-94C2EB7D23AB}" destId="{A0450109-6AEA-4383-95EE-76E07A1AD40E}" srcOrd="12" destOrd="0" presId="urn:microsoft.com/office/officeart/2005/8/layout/list1"/>
    <dgm:cxn modelId="{4B73943B-C639-4CD4-A51B-3CC96A69F271}" type="presParOf" srcId="{A0450109-6AEA-4383-95EE-76E07A1AD40E}" destId="{50CD70C2-7511-43DC-ABC8-492044D44A54}" srcOrd="0" destOrd="0" presId="urn:microsoft.com/office/officeart/2005/8/layout/list1"/>
    <dgm:cxn modelId="{00CE0D13-AFAB-4D15-8126-21D5379D0462}" type="presParOf" srcId="{A0450109-6AEA-4383-95EE-76E07A1AD40E}" destId="{99B606DE-0EBD-4C77-8D74-00C19A14F0B4}" srcOrd="1" destOrd="0" presId="urn:microsoft.com/office/officeart/2005/8/layout/list1"/>
    <dgm:cxn modelId="{13F20E0B-64A5-4FCA-909D-CF814D76011B}" type="presParOf" srcId="{B86DE80F-8D1E-410A-B650-94C2EB7D23AB}" destId="{F020F368-C7C3-4D6F-B124-F4F3E7BA59B5}" srcOrd="13" destOrd="0" presId="urn:microsoft.com/office/officeart/2005/8/layout/list1"/>
    <dgm:cxn modelId="{DC4031EA-481D-4DB4-B225-128AC1373D7A}" type="presParOf" srcId="{B86DE80F-8D1E-410A-B650-94C2EB7D23AB}" destId="{CF446A57-6DF2-4A10-B292-106AFF4A6BF2}" srcOrd="14" destOrd="0" presId="urn:microsoft.com/office/officeart/2005/8/layout/list1"/>
    <dgm:cxn modelId="{CC19644E-16E0-4FDE-8DD6-E18FA5AC07B3}" type="presParOf" srcId="{B86DE80F-8D1E-410A-B650-94C2EB7D23AB}" destId="{2B29E598-68A8-4FA0-9A70-EE1AAE76A4B0}" srcOrd="15" destOrd="0" presId="urn:microsoft.com/office/officeart/2005/8/layout/list1"/>
    <dgm:cxn modelId="{5F8278A9-ABAD-4AE2-A0D0-4B18114D5337}" type="presParOf" srcId="{B86DE80F-8D1E-410A-B650-94C2EB7D23AB}" destId="{C2B654E3-5B3C-44CA-B982-FBAEE8D5EE83}" srcOrd="16" destOrd="0" presId="urn:microsoft.com/office/officeart/2005/8/layout/list1"/>
    <dgm:cxn modelId="{D947FDD1-5EBA-4354-80B6-7734C998E573}" type="presParOf" srcId="{C2B654E3-5B3C-44CA-B982-FBAEE8D5EE83}" destId="{A320CCD1-A541-46B1-8105-43AC305E5ABB}" srcOrd="0" destOrd="0" presId="urn:microsoft.com/office/officeart/2005/8/layout/list1"/>
    <dgm:cxn modelId="{7C6E876D-08A0-4AD4-9680-8FB9DA2DA6D7}" type="presParOf" srcId="{C2B654E3-5B3C-44CA-B982-FBAEE8D5EE83}" destId="{3DFB39D1-9189-414C-B19C-A2EA34E8CB82}" srcOrd="1" destOrd="0" presId="urn:microsoft.com/office/officeart/2005/8/layout/list1"/>
    <dgm:cxn modelId="{7E06E3DF-ED9A-4DAE-9761-DA9150001774}" type="presParOf" srcId="{B86DE80F-8D1E-410A-B650-94C2EB7D23AB}" destId="{9511770B-8313-4DFE-9E83-E5B1DDC26005}" srcOrd="17" destOrd="0" presId="urn:microsoft.com/office/officeart/2005/8/layout/list1"/>
    <dgm:cxn modelId="{ADA36ABF-752D-4820-BEE9-B99208BACE08}" type="presParOf" srcId="{B86DE80F-8D1E-410A-B650-94C2EB7D23AB}" destId="{EE051C6D-D57A-4E79-8916-A9F335D05A6D}" srcOrd="18" destOrd="0" presId="urn:microsoft.com/office/officeart/2005/8/layout/list1"/>
    <dgm:cxn modelId="{D47B9620-9B04-4E83-A29E-190CF6950F10}" type="presParOf" srcId="{B86DE80F-8D1E-410A-B650-94C2EB7D23AB}" destId="{EE5A54E7-9542-4F83-846E-AC0FF0025115}" srcOrd="19" destOrd="0" presId="urn:microsoft.com/office/officeart/2005/8/layout/list1"/>
    <dgm:cxn modelId="{B915C228-F656-4DE8-8F3A-3F9FD86ECE49}" type="presParOf" srcId="{B86DE80F-8D1E-410A-B650-94C2EB7D23AB}" destId="{E16DB35D-33DF-424D-B15D-5D6C94C6D7FA}" srcOrd="20" destOrd="0" presId="urn:microsoft.com/office/officeart/2005/8/layout/list1"/>
    <dgm:cxn modelId="{BA1E05F5-D52F-4F96-85A3-C665185BA2E8}" type="presParOf" srcId="{E16DB35D-33DF-424D-B15D-5D6C94C6D7FA}" destId="{66E01D6B-9F87-40BA-9D25-BA798FF8A9E2}" srcOrd="0" destOrd="0" presId="urn:microsoft.com/office/officeart/2005/8/layout/list1"/>
    <dgm:cxn modelId="{B24F3BD6-F3F7-4DCD-A9B6-D0760C5BF0F3}" type="presParOf" srcId="{E16DB35D-33DF-424D-B15D-5D6C94C6D7FA}" destId="{1367FC2A-0B84-43E0-8ABB-FEF63869B488}" srcOrd="1" destOrd="0" presId="urn:microsoft.com/office/officeart/2005/8/layout/list1"/>
    <dgm:cxn modelId="{27A8E6F4-C91D-4DF5-B525-6C93FAD529F3}" type="presParOf" srcId="{B86DE80F-8D1E-410A-B650-94C2EB7D23AB}" destId="{F0F0DEFB-257E-4723-AD88-7ADAAB8B96EF}" srcOrd="21" destOrd="0" presId="urn:microsoft.com/office/officeart/2005/8/layout/list1"/>
    <dgm:cxn modelId="{8253D344-D04B-48CD-968E-6AEA06C11ED6}" type="presParOf" srcId="{B86DE80F-8D1E-410A-B650-94C2EB7D23AB}" destId="{34C76A5B-297B-4A76-95A0-824223E7565B}" srcOrd="22" destOrd="0" presId="urn:microsoft.com/office/officeart/2005/8/layout/list1"/>
    <dgm:cxn modelId="{5173A350-51CC-47A6-82C3-A0CFA5542F9A}" type="presParOf" srcId="{B86DE80F-8D1E-410A-B650-94C2EB7D23AB}" destId="{D64B2B52-CEE8-4032-B256-91A66B654B93}" srcOrd="23" destOrd="0" presId="urn:microsoft.com/office/officeart/2005/8/layout/list1"/>
    <dgm:cxn modelId="{DCA41F51-D1BA-49C3-A604-F4AB707CB6D1}" type="presParOf" srcId="{B86DE80F-8D1E-410A-B650-94C2EB7D23AB}" destId="{624C4CFE-D600-408D-9867-D78B94E55532}" srcOrd="24" destOrd="0" presId="urn:microsoft.com/office/officeart/2005/8/layout/list1"/>
    <dgm:cxn modelId="{4463A276-C41B-4987-837C-0CB6C699AEC8}" type="presParOf" srcId="{624C4CFE-D600-408D-9867-D78B94E55532}" destId="{BAA34E8D-7D84-41B4-9C5D-822A6DFCEAC1}" srcOrd="0" destOrd="0" presId="urn:microsoft.com/office/officeart/2005/8/layout/list1"/>
    <dgm:cxn modelId="{1BD31386-185C-4D57-BE1A-A1A8DBA71593}" type="presParOf" srcId="{624C4CFE-D600-408D-9867-D78B94E55532}" destId="{C75A54FE-AD0B-4F36-BF5C-10EE3B57DCBD}" srcOrd="1" destOrd="0" presId="urn:microsoft.com/office/officeart/2005/8/layout/list1"/>
    <dgm:cxn modelId="{68582FA7-8C1D-49DF-BA0D-70CE52BDB253}" type="presParOf" srcId="{B86DE80F-8D1E-410A-B650-94C2EB7D23AB}" destId="{4D7D9210-CAFF-4349-BE4B-ED5D7E7AA253}" srcOrd="25" destOrd="0" presId="urn:microsoft.com/office/officeart/2005/8/layout/list1"/>
    <dgm:cxn modelId="{F4BB66CC-E7BF-435A-B9E4-4EF0BE3876B5}" type="presParOf" srcId="{B86DE80F-8D1E-410A-B650-94C2EB7D23AB}" destId="{73CDD7BC-08CD-4885-8BC7-191D2E09CDEC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F13A2A-E2F3-4D5F-A2A6-8A1E8FCE40FF}" type="doc">
      <dgm:prSet loTypeId="urn:microsoft.com/office/officeart/2005/8/layout/hList6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0FDB995-908D-401F-A493-5CD1496E7760}">
      <dgm:prSet phldrT="[Текст]"/>
      <dgm:spPr/>
      <dgm:t>
        <a:bodyPr/>
        <a:lstStyle/>
        <a:p>
          <a:pPr>
            <a:buFont typeface="+mj-lt"/>
            <a:buAutoNum type="arabicPeriod"/>
          </a:pP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На странице (вкладке) официального сайта организации «ШСК» не полный перечень документов о деятельности ШСК</a:t>
          </a:r>
        </a:p>
      </dgm:t>
    </dgm:pt>
    <dgm:pt modelId="{B210188D-63FF-4C8B-8622-52C530E2EA25}" type="parTrans" cxnId="{38B07D8D-9DE4-48C4-8E6C-E05DBE8C31C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EDB68C-EB79-4563-ABCD-91C379BF57BB}" type="sibTrans" cxnId="{38B07D8D-9DE4-48C4-8E6C-E05DBE8C31C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19C96D-B551-4848-ABD1-0D8644A45BDE}">
      <dgm:prSet/>
      <dgm:spPr/>
      <dgm:t>
        <a:bodyPr/>
        <a:lstStyle/>
        <a:p>
          <a:pPr>
            <a:buFont typeface="+mj-lt"/>
            <a:buAutoNum type="arabicPeriod"/>
          </a:pP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В заявке ОО не указывается ссылка на страницу (вкладку) «ШСК» официального сайта организации в сети Интернет </a:t>
          </a:r>
        </a:p>
      </dgm:t>
    </dgm:pt>
    <dgm:pt modelId="{633A0080-6BC2-44AA-9905-28FA85BBDC29}" type="parTrans" cxnId="{E4B575F9-29AD-4550-B315-0D3715032B5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800409-EA9D-44A1-9A79-2B0787AF059B}" type="sibTrans" cxnId="{E4B575F9-29AD-4550-B315-0D3715032B5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D8C5F3-04C6-4978-956C-D188B44FD946}">
      <dgm:prSet/>
      <dgm:spPr/>
      <dgm:t>
        <a:bodyPr/>
        <a:lstStyle/>
        <a:p>
          <a:pPr>
            <a:buFont typeface="+mj-lt"/>
            <a:buAutoNum type="arabicPeriod"/>
          </a:pP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Размещенные документы о создании ШСК не соответствуют организационно – правовой форме ШСК</a:t>
          </a:r>
        </a:p>
      </dgm:t>
    </dgm:pt>
    <dgm:pt modelId="{07127A84-AE45-4953-A86B-B3AF461431BE}" type="parTrans" cxnId="{526F8CDA-B806-42ED-8591-988F073131C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034C61-BFF1-4C13-BB33-6752098D3B75}" type="sibTrans" cxnId="{526F8CDA-B806-42ED-8591-988F073131C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88B8C1-EC90-4554-B2A5-BDC55ACB6BAF}" type="pres">
      <dgm:prSet presAssocID="{DAF13A2A-E2F3-4D5F-A2A6-8A1E8FCE40FF}" presName="Name0" presStyleCnt="0">
        <dgm:presLayoutVars>
          <dgm:dir/>
          <dgm:resizeHandles val="exact"/>
        </dgm:presLayoutVars>
      </dgm:prSet>
      <dgm:spPr/>
    </dgm:pt>
    <dgm:pt modelId="{7072BCCF-71F6-4ABC-AB81-D8A1E5C26A64}" type="pres">
      <dgm:prSet presAssocID="{70FDB995-908D-401F-A493-5CD1496E7760}" presName="node" presStyleLbl="node1" presStyleIdx="0" presStyleCnt="3">
        <dgm:presLayoutVars>
          <dgm:bulletEnabled val="1"/>
        </dgm:presLayoutVars>
      </dgm:prSet>
      <dgm:spPr/>
    </dgm:pt>
    <dgm:pt modelId="{A923DB45-D229-4770-8DBB-EEBE1FF31541}" type="pres">
      <dgm:prSet presAssocID="{25EDB68C-EB79-4563-ABCD-91C379BF57BB}" presName="sibTrans" presStyleCnt="0"/>
      <dgm:spPr/>
    </dgm:pt>
    <dgm:pt modelId="{C9CBAF82-2235-4D63-A421-EEE84DF0BA63}" type="pres">
      <dgm:prSet presAssocID="{D819C96D-B551-4848-ABD1-0D8644A45BDE}" presName="node" presStyleLbl="node1" presStyleIdx="1" presStyleCnt="3">
        <dgm:presLayoutVars>
          <dgm:bulletEnabled val="1"/>
        </dgm:presLayoutVars>
      </dgm:prSet>
      <dgm:spPr/>
    </dgm:pt>
    <dgm:pt modelId="{6A654810-AB1D-42A2-A4C9-30A53F77C107}" type="pres">
      <dgm:prSet presAssocID="{FA800409-EA9D-44A1-9A79-2B0787AF059B}" presName="sibTrans" presStyleCnt="0"/>
      <dgm:spPr/>
    </dgm:pt>
    <dgm:pt modelId="{69D610DF-8EAC-4139-8B85-8C4C1FD9A5DE}" type="pres">
      <dgm:prSet presAssocID="{D6D8C5F3-04C6-4978-956C-D188B44FD946}" presName="node" presStyleLbl="node1" presStyleIdx="2" presStyleCnt="3">
        <dgm:presLayoutVars>
          <dgm:bulletEnabled val="1"/>
        </dgm:presLayoutVars>
      </dgm:prSet>
      <dgm:spPr/>
    </dgm:pt>
  </dgm:ptLst>
  <dgm:cxnLst>
    <dgm:cxn modelId="{69FF500F-D123-43A0-9E2F-5CE668BC70CC}" type="presOf" srcId="{70FDB995-908D-401F-A493-5CD1496E7760}" destId="{7072BCCF-71F6-4ABC-AB81-D8A1E5C26A64}" srcOrd="0" destOrd="0" presId="urn:microsoft.com/office/officeart/2005/8/layout/hList6"/>
    <dgm:cxn modelId="{7AAECF23-717E-4596-8D94-7AF28D5F7D2F}" type="presOf" srcId="{D819C96D-B551-4848-ABD1-0D8644A45BDE}" destId="{C9CBAF82-2235-4D63-A421-EEE84DF0BA63}" srcOrd="0" destOrd="0" presId="urn:microsoft.com/office/officeart/2005/8/layout/hList6"/>
    <dgm:cxn modelId="{5379A44F-03A7-4873-B4EF-B657DEC74E66}" type="presOf" srcId="{DAF13A2A-E2F3-4D5F-A2A6-8A1E8FCE40FF}" destId="{1F88B8C1-EC90-4554-B2A5-BDC55ACB6BAF}" srcOrd="0" destOrd="0" presId="urn:microsoft.com/office/officeart/2005/8/layout/hList6"/>
    <dgm:cxn modelId="{38B07D8D-9DE4-48C4-8E6C-E05DBE8C31C4}" srcId="{DAF13A2A-E2F3-4D5F-A2A6-8A1E8FCE40FF}" destId="{70FDB995-908D-401F-A493-5CD1496E7760}" srcOrd="0" destOrd="0" parTransId="{B210188D-63FF-4C8B-8622-52C530E2EA25}" sibTransId="{25EDB68C-EB79-4563-ABCD-91C379BF57BB}"/>
    <dgm:cxn modelId="{B45E25A1-0446-4599-AB6A-CA9B3AD37FFC}" type="presOf" srcId="{D6D8C5F3-04C6-4978-956C-D188B44FD946}" destId="{69D610DF-8EAC-4139-8B85-8C4C1FD9A5DE}" srcOrd="0" destOrd="0" presId="urn:microsoft.com/office/officeart/2005/8/layout/hList6"/>
    <dgm:cxn modelId="{526F8CDA-B806-42ED-8591-988F073131C3}" srcId="{DAF13A2A-E2F3-4D5F-A2A6-8A1E8FCE40FF}" destId="{D6D8C5F3-04C6-4978-956C-D188B44FD946}" srcOrd="2" destOrd="0" parTransId="{07127A84-AE45-4953-A86B-B3AF461431BE}" sibTransId="{C3034C61-BFF1-4C13-BB33-6752098D3B75}"/>
    <dgm:cxn modelId="{E4B575F9-29AD-4550-B315-0D3715032B50}" srcId="{DAF13A2A-E2F3-4D5F-A2A6-8A1E8FCE40FF}" destId="{D819C96D-B551-4848-ABD1-0D8644A45BDE}" srcOrd="1" destOrd="0" parTransId="{633A0080-6BC2-44AA-9905-28FA85BBDC29}" sibTransId="{FA800409-EA9D-44A1-9A79-2B0787AF059B}"/>
    <dgm:cxn modelId="{9D4FF680-6493-42CE-8413-FEBE262DDEC3}" type="presParOf" srcId="{1F88B8C1-EC90-4554-B2A5-BDC55ACB6BAF}" destId="{7072BCCF-71F6-4ABC-AB81-D8A1E5C26A64}" srcOrd="0" destOrd="0" presId="urn:microsoft.com/office/officeart/2005/8/layout/hList6"/>
    <dgm:cxn modelId="{AD57031F-387C-499A-BC7C-9D8BB535F57A}" type="presParOf" srcId="{1F88B8C1-EC90-4554-B2A5-BDC55ACB6BAF}" destId="{A923DB45-D229-4770-8DBB-EEBE1FF31541}" srcOrd="1" destOrd="0" presId="urn:microsoft.com/office/officeart/2005/8/layout/hList6"/>
    <dgm:cxn modelId="{ACD05895-4A8B-47E2-8F37-06F0494FDF97}" type="presParOf" srcId="{1F88B8C1-EC90-4554-B2A5-BDC55ACB6BAF}" destId="{C9CBAF82-2235-4D63-A421-EEE84DF0BA63}" srcOrd="2" destOrd="0" presId="urn:microsoft.com/office/officeart/2005/8/layout/hList6"/>
    <dgm:cxn modelId="{DA4A2231-955B-4A6B-B072-D7CB44E2B569}" type="presParOf" srcId="{1F88B8C1-EC90-4554-B2A5-BDC55ACB6BAF}" destId="{6A654810-AB1D-42A2-A4C9-30A53F77C107}" srcOrd="3" destOrd="0" presId="urn:microsoft.com/office/officeart/2005/8/layout/hList6"/>
    <dgm:cxn modelId="{7F8A492A-F6A7-40BD-B496-FE277CE245A4}" type="presParOf" srcId="{1F88B8C1-EC90-4554-B2A5-BDC55ACB6BAF}" destId="{69D610DF-8EAC-4139-8B85-8C4C1FD9A5DE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C419FA-797D-4AEB-AD65-57400E2535BB}">
      <dsp:nvSpPr>
        <dsp:cNvPr id="0" name=""/>
        <dsp:cNvSpPr/>
      </dsp:nvSpPr>
      <dsp:spPr>
        <a:xfrm>
          <a:off x="1547210" y="299727"/>
          <a:ext cx="2495883" cy="256218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B6A58B-EC61-4E55-881B-3297C3166439}">
      <dsp:nvSpPr>
        <dsp:cNvPr id="0" name=""/>
        <dsp:cNvSpPr/>
      </dsp:nvSpPr>
      <dsp:spPr>
        <a:xfrm>
          <a:off x="148547" y="1568739"/>
          <a:ext cx="1639569" cy="13924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>
              <a:latin typeface="Times New Roman" panose="02020603050405020304" pitchFamily="18" charset="0"/>
              <a:cs typeface="Times New Roman" panose="02020603050405020304" pitchFamily="18" charset="0"/>
            </a:rPr>
            <a:t>ФЕДЕРАЛЬНЫЙ КООРДИНАТОР </a:t>
          </a: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Федеральное государственное бюджетного учреждения «Федеральный центр организационно-методического обеспечения физического воспитания»</a:t>
          </a:r>
        </a:p>
      </dsp:txBody>
      <dsp:txXfrm>
        <a:off x="148547" y="1568739"/>
        <a:ext cx="1639569" cy="1392418"/>
      </dsp:txXfrm>
    </dsp:sp>
    <dsp:sp modelId="{E6A8FF83-45A2-4B42-8551-14A57A12CD46}">
      <dsp:nvSpPr>
        <dsp:cNvPr id="0" name=""/>
        <dsp:cNvSpPr/>
      </dsp:nvSpPr>
      <dsp:spPr>
        <a:xfrm>
          <a:off x="5681275" y="310249"/>
          <a:ext cx="2946701" cy="2446799"/>
        </a:xfrm>
        <a:prstGeom prst="rect">
          <a:avLst/>
        </a:prstGeom>
        <a:blipFill dpi="0"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23" t="-7647" r="323" b="-56353"/>
          </a:stretch>
        </a:blip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0C2987-A513-463C-849B-49F5FCE79993}">
      <dsp:nvSpPr>
        <dsp:cNvPr id="0" name=""/>
        <dsp:cNvSpPr/>
      </dsp:nvSpPr>
      <dsp:spPr>
        <a:xfrm>
          <a:off x="3936910" y="1782120"/>
          <a:ext cx="1883228" cy="12731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Механизм создания и регистрации ШСК в едином всероссийском перечне (реестре) ШСК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Письмо №ДГ-1384/06 за подписью заместителя Министра Д.Е. Грибова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36910" y="1782120"/>
        <a:ext cx="1883228" cy="1273147"/>
      </dsp:txXfrm>
    </dsp:sp>
    <dsp:sp modelId="{7C890186-B533-4D6E-B970-D445F7A373B2}">
      <dsp:nvSpPr>
        <dsp:cNvPr id="0" name=""/>
        <dsp:cNvSpPr/>
      </dsp:nvSpPr>
      <dsp:spPr>
        <a:xfrm>
          <a:off x="3261697" y="3243232"/>
          <a:ext cx="3247900" cy="2576809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2FF73F-BD0E-41CC-B78C-367CCB1E5AA5}">
      <dsp:nvSpPr>
        <dsp:cNvPr id="0" name=""/>
        <dsp:cNvSpPr/>
      </dsp:nvSpPr>
      <dsp:spPr>
        <a:xfrm>
          <a:off x="1635578" y="4484984"/>
          <a:ext cx="2011012" cy="13641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>
              <a:latin typeface="Times New Roman" panose="02020603050405020304" pitchFamily="18" charset="0"/>
              <a:cs typeface="Times New Roman" panose="02020603050405020304" pitchFamily="18" charset="0"/>
            </a:rPr>
            <a:t>Информация о регистрации школьных спортивных клубов </a:t>
          </a: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на официальном сайте федерального центра в сети Интернет на «Единой информационной площадке по направлению «Физическая культура и спорт </a:t>
          </a:r>
          <a:br>
            <a:rPr lang="ru-RU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 образовании» раздел «ИТП ШСК»</a:t>
          </a:r>
        </a:p>
      </dsp:txBody>
      <dsp:txXfrm>
        <a:off x="1635578" y="4484984"/>
        <a:ext cx="2011012" cy="13641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9CD6A1-62B1-4032-B73A-888E14EEC0F7}">
      <dsp:nvSpPr>
        <dsp:cNvPr id="0" name=""/>
        <dsp:cNvSpPr/>
      </dsp:nvSpPr>
      <dsp:spPr>
        <a:xfrm>
          <a:off x="0" y="367051"/>
          <a:ext cx="9076888" cy="403200"/>
        </a:xfrm>
        <a:prstGeom prst="rect">
          <a:avLst/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E1F9FE-ED5A-4DD4-B68F-924214066D49}">
      <dsp:nvSpPr>
        <dsp:cNvPr id="0" name=""/>
        <dsp:cNvSpPr/>
      </dsp:nvSpPr>
      <dsp:spPr>
        <a:xfrm>
          <a:off x="453844" y="130891"/>
          <a:ext cx="6353821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159" tIns="0" rIns="240159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Федеральный закон от 29 декабря 2012 г № 273 – ФЗ «Об образовании в Российской Федерации»;</a:t>
          </a:r>
        </a:p>
      </dsp:txBody>
      <dsp:txXfrm>
        <a:off x="476901" y="153948"/>
        <a:ext cx="6307707" cy="426206"/>
      </dsp:txXfrm>
    </dsp:sp>
    <dsp:sp modelId="{E95482F9-FFF0-4412-A0EE-9FE95DA28D20}">
      <dsp:nvSpPr>
        <dsp:cNvPr id="0" name=""/>
        <dsp:cNvSpPr/>
      </dsp:nvSpPr>
      <dsp:spPr>
        <a:xfrm>
          <a:off x="0" y="1092811"/>
          <a:ext cx="9076888" cy="403200"/>
        </a:xfrm>
        <a:prstGeom prst="rect">
          <a:avLst/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13463A-A44D-40AD-9B4F-E8EFCB970867}">
      <dsp:nvSpPr>
        <dsp:cNvPr id="0" name=""/>
        <dsp:cNvSpPr/>
      </dsp:nvSpPr>
      <dsp:spPr>
        <a:xfrm>
          <a:off x="453844" y="856651"/>
          <a:ext cx="6353821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159" tIns="0" rIns="240159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Федеральный закон от 4 декабря 2007г. №329-ФЗ «О физической культуре в Российской Федерации»;</a:t>
          </a:r>
        </a:p>
      </dsp:txBody>
      <dsp:txXfrm>
        <a:off x="476901" y="879708"/>
        <a:ext cx="6307707" cy="426206"/>
      </dsp:txXfrm>
    </dsp:sp>
    <dsp:sp modelId="{4C9B6F2B-C755-42B8-BBED-2816AF1EEB4B}">
      <dsp:nvSpPr>
        <dsp:cNvPr id="0" name=""/>
        <dsp:cNvSpPr/>
      </dsp:nvSpPr>
      <dsp:spPr>
        <a:xfrm>
          <a:off x="0" y="1818571"/>
          <a:ext cx="9076888" cy="403200"/>
        </a:xfrm>
        <a:prstGeom prst="rect">
          <a:avLst/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19D09F-4BBD-422D-B664-0EDBD14C6253}">
      <dsp:nvSpPr>
        <dsp:cNvPr id="0" name=""/>
        <dsp:cNvSpPr/>
      </dsp:nvSpPr>
      <dsp:spPr>
        <a:xfrm>
          <a:off x="453844" y="1582411"/>
          <a:ext cx="6353821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159" tIns="0" rIns="240159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«Стратегия развития физической культуры и спорта в Российской Федерации на период до 2030 года», утверждена распоряжением Правительства Российской Федерации от 24 ноября 2020 года № 3081-р;</a:t>
          </a:r>
        </a:p>
      </dsp:txBody>
      <dsp:txXfrm>
        <a:off x="476901" y="1605468"/>
        <a:ext cx="6307707" cy="426206"/>
      </dsp:txXfrm>
    </dsp:sp>
    <dsp:sp modelId="{CF446A57-6DF2-4A10-B292-106AFF4A6BF2}">
      <dsp:nvSpPr>
        <dsp:cNvPr id="0" name=""/>
        <dsp:cNvSpPr/>
      </dsp:nvSpPr>
      <dsp:spPr>
        <a:xfrm>
          <a:off x="0" y="2544330"/>
          <a:ext cx="9076888" cy="403200"/>
        </a:xfrm>
        <a:prstGeom prst="rect">
          <a:avLst/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B606DE-0EBD-4C77-8D74-00C19A14F0B4}">
      <dsp:nvSpPr>
        <dsp:cNvPr id="0" name=""/>
        <dsp:cNvSpPr/>
      </dsp:nvSpPr>
      <dsp:spPr>
        <a:xfrm>
          <a:off x="453844" y="2308170"/>
          <a:ext cx="6353821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159" tIns="0" rIns="240159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Перечень поручений Президента РФ по итогам заседания Совета по развитию физической культуры и спорта от 10 октября 2019 г. Пр -2397;</a:t>
          </a:r>
        </a:p>
      </dsp:txBody>
      <dsp:txXfrm>
        <a:off x="476901" y="2331227"/>
        <a:ext cx="6307707" cy="426206"/>
      </dsp:txXfrm>
    </dsp:sp>
    <dsp:sp modelId="{EE051C6D-D57A-4E79-8916-A9F335D05A6D}">
      <dsp:nvSpPr>
        <dsp:cNvPr id="0" name=""/>
        <dsp:cNvSpPr/>
      </dsp:nvSpPr>
      <dsp:spPr>
        <a:xfrm>
          <a:off x="0" y="3270091"/>
          <a:ext cx="9076888" cy="403200"/>
        </a:xfrm>
        <a:prstGeom prst="rect">
          <a:avLst/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FB39D1-9189-414C-B19C-A2EA34E8CB82}">
      <dsp:nvSpPr>
        <dsp:cNvPr id="0" name=""/>
        <dsp:cNvSpPr/>
      </dsp:nvSpPr>
      <dsp:spPr>
        <a:xfrm>
          <a:off x="453844" y="3033931"/>
          <a:ext cx="6353821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159" tIns="0" rIns="240159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«Межотраслевая программа развития школьного спорта до 2024 года», утверждена совместным приказом Минспорта России и Минпросвещения России от «17» февраля 2021 г. № 89/56.</a:t>
          </a:r>
        </a:p>
      </dsp:txBody>
      <dsp:txXfrm>
        <a:off x="476901" y="3056988"/>
        <a:ext cx="6307707" cy="426206"/>
      </dsp:txXfrm>
    </dsp:sp>
    <dsp:sp modelId="{34C76A5B-297B-4A76-95A0-824223E7565B}">
      <dsp:nvSpPr>
        <dsp:cNvPr id="0" name=""/>
        <dsp:cNvSpPr/>
      </dsp:nvSpPr>
      <dsp:spPr>
        <a:xfrm>
          <a:off x="0" y="3995851"/>
          <a:ext cx="9076888" cy="403200"/>
        </a:xfrm>
        <a:prstGeom prst="rect">
          <a:avLst/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67FC2A-0B84-43E0-8ABB-FEF63869B488}">
      <dsp:nvSpPr>
        <dsp:cNvPr id="0" name=""/>
        <dsp:cNvSpPr/>
      </dsp:nvSpPr>
      <dsp:spPr>
        <a:xfrm>
          <a:off x="453844" y="3759691"/>
          <a:ext cx="6353821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159" tIns="0" rIns="240159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Приказ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Минпросвещени</a:t>
          </a:r>
          <a:r>
            <a:rPr lang="ru-RU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России от 23 марта 2020 года № 117 «Об утверждении порядка осуществления деятельности школьных спортивных клубов (в том числе в виде общественных объединений), не являющихся юридическими лицами».</a:t>
          </a:r>
        </a:p>
      </dsp:txBody>
      <dsp:txXfrm>
        <a:off x="476901" y="3782748"/>
        <a:ext cx="6307707" cy="426206"/>
      </dsp:txXfrm>
    </dsp:sp>
    <dsp:sp modelId="{73CDD7BC-08CD-4885-8BC7-191D2E09CDEC}">
      <dsp:nvSpPr>
        <dsp:cNvPr id="0" name=""/>
        <dsp:cNvSpPr/>
      </dsp:nvSpPr>
      <dsp:spPr>
        <a:xfrm>
          <a:off x="0" y="4721611"/>
          <a:ext cx="9076888" cy="403200"/>
        </a:xfrm>
        <a:prstGeom prst="rect">
          <a:avLst/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5A54FE-AD0B-4F36-BF5C-10EE3B57DCBD}">
      <dsp:nvSpPr>
        <dsp:cNvPr id="0" name=""/>
        <dsp:cNvSpPr/>
      </dsp:nvSpPr>
      <dsp:spPr>
        <a:xfrm>
          <a:off x="453844" y="4485451"/>
          <a:ext cx="6353821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159" tIns="0" rIns="240159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Концепция развития детско-юношеского спорта до 2030 год,  утверждена распоряжением Правительства Российской Федерации от 28 декабря 2021 года № 3894-р.</a:t>
          </a:r>
        </a:p>
      </dsp:txBody>
      <dsp:txXfrm>
        <a:off x="476901" y="4508508"/>
        <a:ext cx="6307707" cy="4262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72BCCF-71F6-4ABC-AB81-D8A1E5C26A64}">
      <dsp:nvSpPr>
        <dsp:cNvPr id="0" name=""/>
        <dsp:cNvSpPr/>
      </dsp:nvSpPr>
      <dsp:spPr>
        <a:xfrm rot="16200000">
          <a:off x="-531148" y="532059"/>
          <a:ext cx="3433763" cy="2369643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2907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ru-RU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На странице (вкладке) официального сайта организации «ШСК» не полный перечень документов о деятельности ШСК</a:t>
          </a:r>
        </a:p>
      </dsp:txBody>
      <dsp:txXfrm rot="5400000">
        <a:off x="912" y="686752"/>
        <a:ext cx="2369643" cy="2060257"/>
      </dsp:txXfrm>
    </dsp:sp>
    <dsp:sp modelId="{C9CBAF82-2235-4D63-A421-EEE84DF0BA63}">
      <dsp:nvSpPr>
        <dsp:cNvPr id="0" name=""/>
        <dsp:cNvSpPr/>
      </dsp:nvSpPr>
      <dsp:spPr>
        <a:xfrm rot="16200000">
          <a:off x="2016219" y="532059"/>
          <a:ext cx="3433763" cy="2369643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2907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ru-RU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 заявке ОО не указывается ссылка на страницу (вкладку) «ШСК» официального сайта организации в сети Интернет </a:t>
          </a:r>
        </a:p>
      </dsp:txBody>
      <dsp:txXfrm rot="5400000">
        <a:off x="2548279" y="686752"/>
        <a:ext cx="2369643" cy="2060257"/>
      </dsp:txXfrm>
    </dsp:sp>
    <dsp:sp modelId="{69D610DF-8EAC-4139-8B85-8C4C1FD9A5DE}">
      <dsp:nvSpPr>
        <dsp:cNvPr id="0" name=""/>
        <dsp:cNvSpPr/>
      </dsp:nvSpPr>
      <dsp:spPr>
        <a:xfrm rot="16200000">
          <a:off x="4563586" y="532059"/>
          <a:ext cx="3433763" cy="2369643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2907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ru-RU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Размещенные документы о создании ШСК не соответствуют организационно – правовой форме ШСК</a:t>
          </a:r>
        </a:p>
      </dsp:txBody>
      <dsp:txXfrm rot="5400000">
        <a:off x="5095646" y="686752"/>
        <a:ext cx="2369643" cy="20602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BendingPictureBlocks">
  <dgm:title val=""/>
  <dgm:desc val=""/>
  <dgm:catLst>
    <dgm:cat type="picture" pri="8000"/>
    <dgm:cat type="pictureconvert" pri="8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h" fact="1.61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908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3"/>
              <dgm:constr type="t" for="ch" forName="rect1" refType="h" fact="0"/>
              <dgm:constr type="w" for="ch" forName="rect1" refType="h" fact="1.12"/>
              <dgm:constr type="h" for="ch" forName="rect1" refType="h" fact="0.942"/>
              <dgm:constr type="l" for="ch" forName="rect2" refType="w" fact="0"/>
              <dgm:constr type="t" for="ch" forName="rect2" refType="h" fact="0.396"/>
              <dgm:constr type="w" for="ch" forName="rect2" refType="h" fact="0.607"/>
              <dgm:constr type="h" for="ch" forName="rect2" refType="h" fact="0.607"/>
            </dgm:constrLst>
          </dgm:if>
          <dgm:else name="Name6">
            <dgm:constrLst>
              <dgm:constr type="l" for="ch" forName="rect1" refType="w" fact="0"/>
              <dgm:constr type="t" for="ch" forName="rect1" refType="h" fact="0"/>
              <dgm:constr type="w" for="ch" forName="rect1" refType="h" fact="1.12"/>
              <dgm:constr type="h" for="ch" forName="rect1" refType="h" fact="0.942"/>
              <dgm:constr type="l" for="ch" forName="rect2" refType="w" fact="0.63"/>
              <dgm:constr type="t" for="ch" forName="rect2" refType="h" fact="0.396"/>
              <dgm:constr type="w" for="ch" forName="rect2" refType="h" fact="0.607"/>
              <dgm:constr type="h" for="ch" forName="rect2" refType="h" fact="0.607"/>
            </dgm:constrLst>
          </dgm:else>
        </dgm:choose>
        <dgm:layoutNode name="rect1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rect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1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0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6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7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9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7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3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7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7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" y="366"/>
            <a:ext cx="9143024" cy="68572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815E-F7B8-4E93-9F6C-89F6C3C8DBB8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5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334" y="2569428"/>
            <a:ext cx="9043332" cy="1574733"/>
          </a:xfrm>
        </p:spPr>
        <p:txBody>
          <a:bodyPr>
            <a:normAutofit/>
          </a:bodyPr>
          <a:lstStyle/>
          <a:p>
            <a:r>
              <a:rPr lang="ru-RU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br>
              <a:rPr lang="ru-RU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перечня (реестра) ШСК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8992664-1CC5-40A9-A6DA-829B569B5BC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71" r="11893"/>
          <a:stretch/>
        </p:blipFill>
        <p:spPr>
          <a:xfrm>
            <a:off x="7576042" y="0"/>
            <a:ext cx="1567958" cy="107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436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986AD798-711F-47FD-AAF0-C07A9BD958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035902"/>
              </p:ext>
            </p:extLst>
          </p:nvPr>
        </p:nvGraphicFramePr>
        <p:xfrm>
          <a:off x="189143" y="1998997"/>
          <a:ext cx="8590326" cy="4815377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4295163">
                  <a:extLst>
                    <a:ext uri="{9D8B030D-6E8A-4147-A177-3AD203B41FA5}">
                      <a16:colId xmlns:a16="http://schemas.microsoft.com/office/drawing/2014/main" val="2626620408"/>
                    </a:ext>
                  </a:extLst>
                </a:gridCol>
                <a:gridCol w="4295163">
                  <a:extLst>
                    <a:ext uri="{9D8B030D-6E8A-4147-A177-3AD203B41FA5}">
                      <a16:colId xmlns:a16="http://schemas.microsoft.com/office/drawing/2014/main" val="416510457"/>
                    </a:ext>
                  </a:extLst>
                </a:gridCol>
              </a:tblGrid>
              <a:tr h="4598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созданных в качестве </a:t>
                      </a:r>
                      <a:r>
                        <a:rPr lang="ru-RU" sz="16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структурных подразделений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общеобразовательных организаций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00" marR="5850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DC5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созданных в виде </a:t>
                      </a:r>
                      <a:r>
                        <a:rPr lang="ru-RU" sz="16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общественных объединений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не являющихся юридическими лицами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00" marR="585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DC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539560"/>
                  </a:ext>
                </a:extLst>
              </a:tr>
              <a:tr h="63336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Приказ о создании ШСК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(печать + подпись директора)</a:t>
                      </a:r>
                    </a:p>
                  </a:txBody>
                  <a:tcPr marL="58500" marR="5850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Протокол съезда (конференции) или общего собрания общеобразовательной организации о создании ШСК </a:t>
                      </a:r>
                      <a:br>
                        <a:rPr lang="ru-RU" sz="1300" b="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300" b="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(подпись председателя и секретаря)</a:t>
                      </a:r>
                    </a:p>
                  </a:txBody>
                  <a:tcPr marL="58500" marR="585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24273600"/>
                  </a:ext>
                </a:extLst>
              </a:tr>
              <a:tr h="4762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Положение о ШСК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(печать + подпись директора)</a:t>
                      </a:r>
                      <a:endParaRPr lang="ru-RU" sz="13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00" marR="5850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Устав ШСК, принятый на съезде (конференции) или общим собрании общеобразовательной организации</a:t>
                      </a:r>
                      <a:endParaRPr lang="ru-RU" sz="13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00" marR="585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05814210"/>
                  </a:ext>
                </a:extLst>
              </a:tr>
              <a:tr h="7598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спортивно-массовых, физкультурно-спортивных и социально-значимых мероприятий на учебный год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(печать + подпись директора)</a:t>
                      </a:r>
                      <a:endParaRPr lang="ru-RU" sz="13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00" marR="5850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спортивно-массовых, физкультурно-спортивных и социально-значимых мероприятий на учебный год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(подпись руководителя ШСК)</a:t>
                      </a:r>
                      <a:endParaRPr lang="ru-RU" sz="13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00" marR="585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03140774"/>
                  </a:ext>
                </a:extLst>
              </a:tr>
              <a:tr h="5486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Календарный план спортивно-массовых мероприятий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(печать + подпись директора)</a:t>
                      </a:r>
                      <a:endParaRPr lang="ru-RU" sz="13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00" marR="5850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Календарный план спортивно-массовых мероприятий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(подпись руководителя ШСК)</a:t>
                      </a:r>
                      <a:endParaRPr lang="ru-RU" sz="13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00" marR="585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61206705"/>
                  </a:ext>
                </a:extLst>
              </a:tr>
              <a:tr h="5486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baseline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Расписание работы спортивных секций в ШСК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baseline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(печать + подпись директора)</a:t>
                      </a:r>
                      <a:endParaRPr lang="ru-RU" sz="1300" b="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00" marR="5850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Расписание работы спортивных секций в ШСК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(подпись руководителя ШСК)</a:t>
                      </a:r>
                      <a:endParaRPr lang="ru-RU" sz="13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00" marR="585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70193458"/>
                  </a:ext>
                </a:extLst>
              </a:tr>
              <a:tr h="470543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Выданная общеобразовательной организации лицензия на осуществление образовательной деятельности по виду образования «дополнительное образование детей и взрослых»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300" b="0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500" marR="5850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816235"/>
                  </a:ext>
                </a:extLst>
              </a:tr>
              <a:tr h="32531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вышеперечисленные документы размещаются на сайте образовательной организации в формате PDF </a:t>
                      </a:r>
                      <a:endParaRPr lang="ru-RU" sz="1300" b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00" marR="5850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708898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01E2728-3A1E-478D-9FF6-A46212C30D9F}"/>
              </a:ext>
            </a:extLst>
          </p:cNvPr>
          <p:cNvSpPr txBox="1"/>
          <p:nvPr/>
        </p:nvSpPr>
        <p:spPr>
          <a:xfrm>
            <a:off x="684093" y="1079899"/>
            <a:ext cx="7600426" cy="9190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Перечнем документов,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размещаемых на странице (вкладке) ШСК официального сайта общеобразовательной организации в сети Интернет для ШСК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05BB14D8-C386-4B28-B29F-D516352AAB8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71" r="11893"/>
          <a:stretch/>
        </p:blipFill>
        <p:spPr>
          <a:xfrm>
            <a:off x="7500540" y="0"/>
            <a:ext cx="1567958" cy="107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760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C095B07F-818D-4177-ACEB-C501D53B1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198" y="1778466"/>
            <a:ext cx="8531604" cy="4026716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 развития школьного спорта: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+7 (495) 360-72-46 (доб. 104) 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почта: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74953607246@mail.ru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9A130D3-FB26-4EC7-A42D-4CD97DF5717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71" r="11893"/>
          <a:stretch/>
        </p:blipFill>
        <p:spPr>
          <a:xfrm>
            <a:off x="7500540" y="0"/>
            <a:ext cx="1567958" cy="107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373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242078F-A0AF-4A8C-8998-A07412E6BFF7}"/>
              </a:ext>
            </a:extLst>
          </p:cNvPr>
          <p:cNvSpPr txBox="1"/>
          <p:nvPr/>
        </p:nvSpPr>
        <p:spPr>
          <a:xfrm>
            <a:off x="0" y="1786855"/>
            <a:ext cx="41609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перечня поручений по итогам заседания Совета при Президенте по развитию физической культуры и спорта от 10 октября 2019 года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B1054E-D96C-4313-A50B-D0A8C1E21C11}"/>
              </a:ext>
            </a:extLst>
          </p:cNvPr>
          <p:cNvSpPr txBox="1"/>
          <p:nvPr/>
        </p:nvSpPr>
        <p:spPr>
          <a:xfrm>
            <a:off x="0" y="3429000"/>
            <a:ext cx="39428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Межотраслевой программой развития школьного спорта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247B0C-AF6B-41F4-93A9-85D2F2450C8D}"/>
              </a:ext>
            </a:extLst>
          </p:cNvPr>
          <p:cNvSpPr txBox="1"/>
          <p:nvPr/>
        </p:nvSpPr>
        <p:spPr>
          <a:xfrm>
            <a:off x="4429388" y="3429000"/>
            <a:ext cx="459716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«Доля общеобразовательных организаций, имеющих школьный спортивный клуб» к концу 2022 года не менее 80%.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70D8AD-DFDE-4AD1-BFFD-3D1D0626ACA2}"/>
              </a:ext>
            </a:extLst>
          </p:cNvPr>
          <p:cNvSpPr txBox="1"/>
          <p:nvPr/>
        </p:nvSpPr>
        <p:spPr>
          <a:xfrm>
            <a:off x="4429388" y="1921079"/>
            <a:ext cx="457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2024 г. в 100% общеобразовательных организациях должен быть создан Школьный спортивный клуб</a:t>
            </a:r>
          </a:p>
        </p:txBody>
      </p:sp>
      <p:sp>
        <p:nvSpPr>
          <p:cNvPr id="10" name="Стрелка: вправо 9">
            <a:extLst>
              <a:ext uri="{FF2B5EF4-FFF2-40B4-BE49-F238E27FC236}">
                <a16:creationId xmlns:a16="http://schemas.microsoft.com/office/drawing/2014/main" id="{1CC5063E-2909-4DCF-9ECC-0141860B4C9A}"/>
              </a:ext>
            </a:extLst>
          </p:cNvPr>
          <p:cNvSpPr/>
          <p:nvPr/>
        </p:nvSpPr>
        <p:spPr>
          <a:xfrm>
            <a:off x="3875714" y="2374084"/>
            <a:ext cx="494950" cy="293615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: вправо 10">
            <a:extLst>
              <a:ext uri="{FF2B5EF4-FFF2-40B4-BE49-F238E27FC236}">
                <a16:creationId xmlns:a16="http://schemas.microsoft.com/office/drawing/2014/main" id="{262BCB94-F958-4B73-B5B2-D7AB75775DCD}"/>
              </a:ext>
            </a:extLst>
          </p:cNvPr>
          <p:cNvSpPr/>
          <p:nvPr/>
        </p:nvSpPr>
        <p:spPr>
          <a:xfrm>
            <a:off x="3875714" y="3704604"/>
            <a:ext cx="494950" cy="293615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D1AA92EC-8DDF-4B20-A676-14054C5F50B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71" r="11893"/>
          <a:stretch/>
        </p:blipFill>
        <p:spPr>
          <a:xfrm>
            <a:off x="7458596" y="19330"/>
            <a:ext cx="1567958" cy="107989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1742322-1234-4EAF-84E1-D12D42A6AE5B}"/>
              </a:ext>
            </a:extLst>
          </p:cNvPr>
          <p:cNvSpPr txBox="1"/>
          <p:nvPr/>
        </p:nvSpPr>
        <p:spPr>
          <a:xfrm>
            <a:off x="1839287" y="4792751"/>
            <a:ext cx="695866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kern="50" dirty="0">
                <a:effectLst/>
                <a:latin typeface="Times New Roman" panose="02020603050405020304" pitchFamily="18" charset="0"/>
                <a:ea typeface="Arial Unicode MS"/>
              </a:rPr>
              <a:t>Цель создания ШСК: вовлечение обучающихся в занятия физической культурой и спортом, развитие и популяризация школьного спорта, развитие в общеобразовательной организации традиционных и наиболее популярных в регионе видов спорта, формирование здорового образа жизни</a:t>
            </a:r>
            <a:endParaRPr lang="ru-RU" dirty="0"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3302EA19-537D-4764-949B-218185B82021}"/>
              </a:ext>
            </a:extLst>
          </p:cNvPr>
          <p:cNvCxnSpPr>
            <a:cxnSpLocks/>
          </p:cNvCxnSpPr>
          <p:nvPr/>
        </p:nvCxnSpPr>
        <p:spPr>
          <a:xfrm>
            <a:off x="0" y="3264183"/>
            <a:ext cx="9144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53DDF40B-421F-4B0F-AB5D-1ABDEDCAEE1E}"/>
              </a:ext>
            </a:extLst>
          </p:cNvPr>
          <p:cNvCxnSpPr>
            <a:cxnSpLocks/>
          </p:cNvCxnSpPr>
          <p:nvPr/>
        </p:nvCxnSpPr>
        <p:spPr>
          <a:xfrm>
            <a:off x="0" y="4521666"/>
            <a:ext cx="9144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40502FEE-02E8-4FD0-B942-A9729C8C50A6}"/>
              </a:ext>
            </a:extLst>
          </p:cNvPr>
          <p:cNvCxnSpPr/>
          <p:nvPr/>
        </p:nvCxnSpPr>
        <p:spPr>
          <a:xfrm>
            <a:off x="0" y="1652631"/>
            <a:ext cx="9144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C82F8160-69FA-4C79-B4FE-98EEEF345B05}"/>
              </a:ext>
            </a:extLst>
          </p:cNvPr>
          <p:cNvCxnSpPr>
            <a:cxnSpLocks/>
          </p:cNvCxnSpPr>
          <p:nvPr/>
        </p:nvCxnSpPr>
        <p:spPr>
          <a:xfrm>
            <a:off x="1921079" y="5134062"/>
            <a:ext cx="2021747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9F44E282-ABC7-4639-A5B2-DE9456684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094" y="662730"/>
            <a:ext cx="8548906" cy="1325563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Школьные спортивные клубы</a:t>
            </a:r>
          </a:p>
        </p:txBody>
      </p:sp>
    </p:spTree>
    <p:extLst>
      <p:ext uri="{BB962C8B-B14F-4D97-AF65-F5344CB8AC3E}">
        <p14:creationId xmlns:p14="http://schemas.microsoft.com/office/powerpoint/2010/main" val="2677511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7230F29-9EE0-47A4-A039-E4D8358E37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217289"/>
              </p:ext>
            </p:extLst>
          </p:nvPr>
        </p:nvGraphicFramePr>
        <p:xfrm>
          <a:off x="134223" y="738231"/>
          <a:ext cx="8875553" cy="61197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5241672-1078-40D5-920D-FC392EA21B3E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71" r="11893"/>
          <a:stretch/>
        </p:blipFill>
        <p:spPr>
          <a:xfrm>
            <a:off x="7500540" y="0"/>
            <a:ext cx="1567958" cy="107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329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2F5563-F69D-4C63-8FD1-FDB1454D3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094" y="662730"/>
            <a:ext cx="8548906" cy="1325563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Нормативно-правовое обеспечение 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497CB453-FB18-45EB-A245-1CF634C108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3038832"/>
              </p:ext>
            </p:extLst>
          </p:nvPr>
        </p:nvGraphicFramePr>
        <p:xfrm>
          <a:off x="0" y="1602298"/>
          <a:ext cx="9076888" cy="5255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61B6488-CF04-4EDF-B2B4-FD293BC0429E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71" r="11893"/>
          <a:stretch/>
        </p:blipFill>
        <p:spPr>
          <a:xfrm>
            <a:off x="7500540" y="0"/>
            <a:ext cx="1567958" cy="107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561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A9F109-CCE6-40F9-A881-31EF94BC9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870" y="902021"/>
            <a:ext cx="7886700" cy="1325563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Организационно-правовые формы деятельности ШСК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D2F52EE-0DAA-44E4-A481-8C3D041C054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71" r="11893"/>
          <a:stretch/>
        </p:blipFill>
        <p:spPr>
          <a:xfrm>
            <a:off x="7500540" y="0"/>
            <a:ext cx="1567958" cy="1079899"/>
          </a:xfrm>
          <a:prstGeom prst="rect">
            <a:avLst/>
          </a:prstGeom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7D8CDD66-BA32-424C-A38F-876580C4DB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830295"/>
              </p:ext>
            </p:extLst>
          </p:nvPr>
        </p:nvGraphicFramePr>
        <p:xfrm>
          <a:off x="240391" y="2083471"/>
          <a:ext cx="8663218" cy="4694835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434731">
                  <a:extLst>
                    <a:ext uri="{9D8B030D-6E8A-4147-A177-3AD203B41FA5}">
                      <a16:colId xmlns:a16="http://schemas.microsoft.com/office/drawing/2014/main" val="3463198600"/>
                    </a:ext>
                  </a:extLst>
                </a:gridCol>
                <a:gridCol w="3694703">
                  <a:extLst>
                    <a:ext uri="{9D8B030D-6E8A-4147-A177-3AD203B41FA5}">
                      <a16:colId xmlns:a16="http://schemas.microsoft.com/office/drawing/2014/main" val="2780616687"/>
                    </a:ext>
                  </a:extLst>
                </a:gridCol>
                <a:gridCol w="3533784">
                  <a:extLst>
                    <a:ext uri="{9D8B030D-6E8A-4147-A177-3AD203B41FA5}">
                      <a16:colId xmlns:a16="http://schemas.microsoft.com/office/drawing/2014/main" val="3335056700"/>
                    </a:ext>
                  </a:extLst>
                </a:gridCol>
              </a:tblGrid>
              <a:tr h="7812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ru-RU" sz="13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C5E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Структурное подразделение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C5E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Общественная организация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C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93080"/>
                  </a:ext>
                </a:extLst>
              </a:tr>
              <a:tr h="6654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Юридическая основа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Федеральный закон от 29 декабря 2012 г № 273 – ФЗ «Об образовании в Российской Федерации» 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Федеральный закон от 19 мая 1995 г. № 82-ФЗ «Об общественных объединениях»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18919638"/>
                  </a:ext>
                </a:extLst>
              </a:tr>
              <a:tr h="6319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Учредитель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Юридическое лицо </a:t>
                      </a:r>
                      <a:r>
                        <a:rPr lang="ru-RU" sz="1300" b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общеобразовательная организация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Юридические или физические лица 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8246778"/>
                  </a:ext>
                </a:extLst>
              </a:tr>
              <a:tr h="6654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юридических прав 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Положение о ШСК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Устав ШСК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4646486"/>
                  </a:ext>
                </a:extLst>
              </a:tr>
              <a:tr h="19507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Принципы создания и деятельности ШСК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Выделенное в установленном порядке подразделение, не обладающее признаками юридического лица и не являющееся обособленной частью организации, на которое возлагаются самостоятельные задачи, функции и ответственность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Свободная организация в определении своих внутренней структуры, целей, форм и методов деятельности. Деятельность должна быть гласной, а информация об учредительных и программных документах общедоступной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84886754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671AB96C-4659-4EC7-85C6-61D343D4D0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425464"/>
              </p:ext>
            </p:extLst>
          </p:nvPr>
        </p:nvGraphicFramePr>
        <p:xfrm>
          <a:off x="1661020" y="2083471"/>
          <a:ext cx="3724712" cy="4417997"/>
        </p:xfrm>
        <a:graphic>
          <a:graphicData uri="http://schemas.openxmlformats.org/drawingml/2006/table">
            <a:tbl>
              <a:tblPr/>
              <a:tblGrid>
                <a:gridCol w="3724712">
                  <a:extLst>
                    <a:ext uri="{9D8B030D-6E8A-4147-A177-3AD203B41FA5}">
                      <a16:colId xmlns:a16="http://schemas.microsoft.com/office/drawing/2014/main" val="1901390261"/>
                    </a:ext>
                  </a:extLst>
                </a:gridCol>
              </a:tblGrid>
              <a:tr h="441799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9525" cmpd="sng">
                      <a:solidFill>
                        <a:schemeClr val="accent1"/>
                      </a:solidFill>
                      <a:prstDash val="solid"/>
                    </a:lnL>
                    <a:lnR w="9525" cmpd="sng">
                      <a:solidFill>
                        <a:schemeClr val="accent1"/>
                      </a:solidFill>
                      <a:prstDash val="solid"/>
                    </a:lnR>
                    <a:lnT w="9525" cmpd="sng">
                      <a:solidFill>
                        <a:schemeClr val="accent1"/>
                      </a:solidFill>
                      <a:prstDash val="solid"/>
                    </a:lnT>
                    <a:lnB w="9525" cmpd="sng">
                      <a:solidFill>
                        <a:schemeClr val="accent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1200130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93FB9E1D-2755-4203-A84A-96F10C04B3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524224"/>
              </p:ext>
            </p:extLst>
          </p:nvPr>
        </p:nvGraphicFramePr>
        <p:xfrm>
          <a:off x="5385732" y="2088858"/>
          <a:ext cx="3517877" cy="4412609"/>
        </p:xfrm>
        <a:graphic>
          <a:graphicData uri="http://schemas.openxmlformats.org/drawingml/2006/table">
            <a:tbl>
              <a:tblPr/>
              <a:tblGrid>
                <a:gridCol w="3517877">
                  <a:extLst>
                    <a:ext uri="{9D8B030D-6E8A-4147-A177-3AD203B41FA5}">
                      <a16:colId xmlns:a16="http://schemas.microsoft.com/office/drawing/2014/main" val="1698004111"/>
                    </a:ext>
                  </a:extLst>
                </a:gridCol>
              </a:tblGrid>
              <a:tr h="44126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9525" cmpd="sng">
                      <a:solidFill>
                        <a:schemeClr val="accent1"/>
                      </a:solidFill>
                      <a:prstDash val="solid"/>
                    </a:lnL>
                    <a:lnR w="9525" cmpd="sng">
                      <a:solidFill>
                        <a:schemeClr val="accent1"/>
                      </a:solidFill>
                      <a:prstDash val="solid"/>
                    </a:lnR>
                    <a:lnT w="9525" cmpd="sng">
                      <a:solidFill>
                        <a:schemeClr val="accent1"/>
                      </a:solidFill>
                      <a:prstDash val="solid"/>
                    </a:lnT>
                    <a:lnB w="9525" cmpd="sng">
                      <a:solidFill>
                        <a:schemeClr val="accent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2157431"/>
                  </a:ext>
                </a:extLst>
              </a:tr>
            </a:tbl>
          </a:graphicData>
        </a:graphic>
      </p:graphicFrame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F2596AD1-87CA-4AB8-AE03-D4C72FE350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980347"/>
              </p:ext>
            </p:extLst>
          </p:nvPr>
        </p:nvGraphicFramePr>
        <p:xfrm>
          <a:off x="240391" y="2097248"/>
          <a:ext cx="1412240" cy="4404219"/>
        </p:xfrm>
        <a:graphic>
          <a:graphicData uri="http://schemas.openxmlformats.org/drawingml/2006/table">
            <a:tbl>
              <a:tblPr/>
              <a:tblGrid>
                <a:gridCol w="1412240">
                  <a:extLst>
                    <a:ext uri="{9D8B030D-6E8A-4147-A177-3AD203B41FA5}">
                      <a16:colId xmlns:a16="http://schemas.microsoft.com/office/drawing/2014/main" val="2361365902"/>
                    </a:ext>
                  </a:extLst>
                </a:gridCol>
              </a:tblGrid>
              <a:tr h="4404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9525" cmpd="sng">
                      <a:solidFill>
                        <a:schemeClr val="accent1"/>
                      </a:solidFill>
                      <a:prstDash val="solid"/>
                    </a:lnL>
                    <a:lnR w="9525" cmpd="sng">
                      <a:solidFill>
                        <a:schemeClr val="accent1"/>
                      </a:solidFill>
                      <a:prstDash val="solid"/>
                    </a:lnR>
                    <a:lnT w="9525" cmpd="sng">
                      <a:solidFill>
                        <a:schemeClr val="accent1"/>
                      </a:solidFill>
                      <a:prstDash val="solid"/>
                    </a:lnT>
                    <a:lnB w="9525" cmpd="sng">
                      <a:solidFill>
                        <a:schemeClr val="accent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5023811"/>
                  </a:ext>
                </a:extLst>
              </a:tr>
            </a:tbl>
          </a:graphicData>
        </a:graphic>
      </p:graphicFrame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DA8BAA6C-0B6C-4FC2-AA33-2E984C3029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355445"/>
              </p:ext>
            </p:extLst>
          </p:nvPr>
        </p:nvGraphicFramePr>
        <p:xfrm>
          <a:off x="240391" y="2860646"/>
          <a:ext cx="8663218" cy="771787"/>
        </p:xfrm>
        <a:graphic>
          <a:graphicData uri="http://schemas.openxmlformats.org/drawingml/2006/table">
            <a:tbl>
              <a:tblPr/>
              <a:tblGrid>
                <a:gridCol w="8663218">
                  <a:extLst>
                    <a:ext uri="{9D8B030D-6E8A-4147-A177-3AD203B41FA5}">
                      <a16:colId xmlns:a16="http://schemas.microsoft.com/office/drawing/2014/main" val="3756097915"/>
                    </a:ext>
                  </a:extLst>
                </a:gridCol>
              </a:tblGrid>
              <a:tr h="77178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9525" cmpd="sng">
                      <a:solidFill>
                        <a:schemeClr val="accent1"/>
                      </a:solidFill>
                      <a:prstDash val="solid"/>
                    </a:lnL>
                    <a:lnR w="9525" cmpd="sng">
                      <a:solidFill>
                        <a:schemeClr val="accent1"/>
                      </a:solidFill>
                      <a:prstDash val="solid"/>
                    </a:lnR>
                    <a:lnT w="9525" cmpd="sng">
                      <a:solidFill>
                        <a:schemeClr val="accent1"/>
                      </a:solidFill>
                      <a:prstDash val="solid"/>
                    </a:lnT>
                    <a:lnB w="9525" cmpd="sng">
                      <a:solidFill>
                        <a:schemeClr val="accent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1710373"/>
                  </a:ext>
                </a:extLst>
              </a:tr>
            </a:tbl>
          </a:graphicData>
        </a:graphic>
      </p:graphicFrame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C196E09C-DCCD-46AC-982B-6FBFEA5B07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213228"/>
              </p:ext>
            </p:extLst>
          </p:nvPr>
        </p:nvGraphicFramePr>
        <p:xfrm>
          <a:off x="240391" y="4177716"/>
          <a:ext cx="8663218" cy="964735"/>
        </p:xfrm>
        <a:graphic>
          <a:graphicData uri="http://schemas.openxmlformats.org/drawingml/2006/table">
            <a:tbl>
              <a:tblPr/>
              <a:tblGrid>
                <a:gridCol w="8663218">
                  <a:extLst>
                    <a:ext uri="{9D8B030D-6E8A-4147-A177-3AD203B41FA5}">
                      <a16:colId xmlns:a16="http://schemas.microsoft.com/office/drawing/2014/main" val="2856047601"/>
                    </a:ext>
                  </a:extLst>
                </a:gridCol>
              </a:tblGrid>
              <a:tr h="9647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9525" cmpd="sng">
                      <a:solidFill>
                        <a:schemeClr val="accent1"/>
                      </a:solidFill>
                      <a:prstDash val="solid"/>
                    </a:lnL>
                    <a:lnR w="9525" cmpd="sng">
                      <a:solidFill>
                        <a:schemeClr val="accent1"/>
                      </a:solidFill>
                      <a:prstDash val="solid"/>
                    </a:lnR>
                    <a:lnT w="9525" cmpd="sng">
                      <a:solidFill>
                        <a:schemeClr val="accent1"/>
                      </a:solidFill>
                      <a:prstDash val="solid"/>
                    </a:lnT>
                    <a:lnB w="9525" cmpd="sng">
                      <a:solidFill>
                        <a:schemeClr val="accent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7046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5133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CB41775B-5BC4-47B8-990A-DF310D5E16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7959746"/>
              </p:ext>
            </p:extLst>
          </p:nvPr>
        </p:nvGraphicFramePr>
        <p:xfrm>
          <a:off x="0" y="1065402"/>
          <a:ext cx="9144000" cy="4823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DE3B414-AFF8-442A-A029-6C384F6289DA}"/>
              </a:ext>
            </a:extLst>
          </p:cNvPr>
          <p:cNvSpPr txBox="1"/>
          <p:nvPr/>
        </p:nvSpPr>
        <p:spPr>
          <a:xfrm>
            <a:off x="912303" y="5888964"/>
            <a:ext cx="73193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26 856 школьных спортивных клубов – 67% от общего числа ОО в РФ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0440D9A-0FED-4461-88C8-AFDD1E619CF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71" r="11893"/>
          <a:stretch/>
        </p:blipFill>
        <p:spPr>
          <a:xfrm>
            <a:off x="7500540" y="0"/>
            <a:ext cx="1567958" cy="1079899"/>
          </a:xfrm>
          <a:prstGeom prst="rect">
            <a:avLst/>
          </a:prstGeom>
        </p:spPr>
      </p:pic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5A78EA9B-7426-4B6F-806B-80E42047DB24}"/>
              </a:ext>
            </a:extLst>
          </p:cNvPr>
          <p:cNvCxnSpPr/>
          <p:nvPr/>
        </p:nvCxnSpPr>
        <p:spPr>
          <a:xfrm>
            <a:off x="1031846" y="6258296"/>
            <a:ext cx="6862194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0277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C1F7914D-27D6-4B34-97A1-30814CF438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2290838"/>
              </p:ext>
            </p:extLst>
          </p:nvPr>
        </p:nvGraphicFramePr>
        <p:xfrm>
          <a:off x="0" y="1409350"/>
          <a:ext cx="8751247" cy="5234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EF03BCA-DB1E-46B2-A33A-2FC73E9B152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71" r="11893"/>
          <a:stretch/>
        </p:blipFill>
        <p:spPr>
          <a:xfrm>
            <a:off x="7500540" y="0"/>
            <a:ext cx="1567958" cy="107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352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AEAEADF5-E1F9-4527-B119-C6C83F5A71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8982400"/>
              </p:ext>
            </p:extLst>
          </p:nvPr>
        </p:nvGraphicFramePr>
        <p:xfrm>
          <a:off x="-33556" y="1079899"/>
          <a:ext cx="5419288" cy="4429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5EA3CDA-B0F7-43A7-9D46-D74B62A3672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71" r="11893"/>
          <a:stretch/>
        </p:blipFill>
        <p:spPr>
          <a:xfrm>
            <a:off x="7500540" y="0"/>
            <a:ext cx="1567958" cy="1079899"/>
          </a:xfrm>
          <a:prstGeom prst="rect">
            <a:avLst/>
          </a:prstGeom>
        </p:spPr>
      </p:pic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E49BC116-72C5-4B97-8027-4AD24D59A7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8605487"/>
              </p:ext>
            </p:extLst>
          </p:nvPr>
        </p:nvGraphicFramePr>
        <p:xfrm>
          <a:off x="4874003" y="2720129"/>
          <a:ext cx="3993160" cy="3756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56689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1BFA55-3643-45EC-AA12-FDBBD88E8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27856"/>
            <a:ext cx="9144000" cy="1325563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ошибки  при проверке заявок ОО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734099A3-FFDE-43CD-A2B2-19E99161EE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9850963"/>
              </p:ext>
            </p:extLst>
          </p:nvPr>
        </p:nvGraphicFramePr>
        <p:xfrm>
          <a:off x="838899" y="2592197"/>
          <a:ext cx="7466201" cy="3433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6BE33A1-0F92-40BD-A127-B3CF9286D097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71" r="11893"/>
          <a:stretch/>
        </p:blipFill>
        <p:spPr>
          <a:xfrm>
            <a:off x="7500540" y="0"/>
            <a:ext cx="1567958" cy="107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96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283</TotalTime>
  <Words>801</Words>
  <Application>Microsoft Office PowerPoint</Application>
  <PresentationFormat>Экран (4:3)</PresentationFormat>
  <Paragraphs>69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Формирование  Единого перечня (реестра) ШСК</vt:lpstr>
      <vt:lpstr>Школьные спортивные клубы</vt:lpstr>
      <vt:lpstr>Презентация PowerPoint</vt:lpstr>
      <vt:lpstr>Нормативно-правовое обеспечение </vt:lpstr>
      <vt:lpstr>Организационно-правовые формы деятельности ШСК</vt:lpstr>
      <vt:lpstr>Презентация PowerPoint</vt:lpstr>
      <vt:lpstr>Презентация PowerPoint</vt:lpstr>
      <vt:lpstr>Презентация PowerPoint</vt:lpstr>
      <vt:lpstr>Основные ошибки  при проверке заявок ОО</vt:lpstr>
      <vt:lpstr>Презентация PowerPoint</vt:lpstr>
      <vt:lpstr>Отдел развития школьного спорта:  телефон +7 (495) 360-72-46 (доб. 104)   электронная почта: 74953607246@mail.ru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Ринат Саляхутдинов</cp:lastModifiedBy>
  <cp:revision>40</cp:revision>
  <dcterms:created xsi:type="dcterms:W3CDTF">2018-09-04T12:10:47Z</dcterms:created>
  <dcterms:modified xsi:type="dcterms:W3CDTF">2022-03-30T14:56:46Z</dcterms:modified>
</cp:coreProperties>
</file>