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9" r:id="rId1"/>
  </p:sldMasterIdLst>
  <p:notesMasterIdLst>
    <p:notesMasterId r:id="rId11"/>
  </p:notesMasterIdLst>
  <p:sldIdLst>
    <p:sldId id="256" r:id="rId2"/>
    <p:sldId id="265" r:id="rId3"/>
    <p:sldId id="322" r:id="rId4"/>
    <p:sldId id="315" r:id="rId5"/>
    <p:sldId id="318" r:id="rId6"/>
    <p:sldId id="325" r:id="rId7"/>
    <p:sldId id="314" r:id="rId8"/>
    <p:sldId id="316" r:id="rId9"/>
    <p:sldId id="323" r:id="rId10"/>
  </p:sldIdLst>
  <p:sldSz cx="9906000" cy="6858000" type="A4"/>
  <p:notesSz cx="9872663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801EBD9-F1DB-44B6-B733-B70AE417EB50}">
          <p14:sldIdLst>
            <p14:sldId id="256"/>
            <p14:sldId id="265"/>
            <p14:sldId id="322"/>
            <p14:sldId id="315"/>
            <p14:sldId id="318"/>
            <p14:sldId id="325"/>
            <p14:sldId id="314"/>
            <p14:sldId id="316"/>
            <p14:sldId id="3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278" y="10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image" Target="../media/image21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image" Target="../media/image21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656CF7-E98E-4B50-B59A-FB8EDA9A2551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</dgm:pt>
    <dgm:pt modelId="{31FE63DC-76B0-4CDA-9944-1A38DB10EF3E}">
      <dgm:prSet phldrT="[Текст]" custT="1"/>
      <dgm:spPr/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ru-RU" sz="12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Обязательные  виды программы </a:t>
          </a:r>
          <a:r>
            <a:rPr lang="ru-RU" sz="1200" u="sng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</a:p>
        <a:p>
          <a:pPr>
            <a:lnSpc>
              <a:spcPct val="150000"/>
            </a:lnSpc>
            <a:spcAft>
              <a:spcPts val="0"/>
            </a:spcAft>
          </a:pP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спортивное многоборье (тесты), эстафетный бег, </a:t>
          </a:r>
        </a:p>
        <a:p>
          <a:pPr>
            <a:lnSpc>
              <a:spcPct val="150000"/>
            </a:lnSpc>
            <a:spcAft>
              <a:spcPts val="0"/>
            </a:spcAft>
          </a:pP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творческий конкурс,</a:t>
          </a:r>
        </a:p>
        <a:p>
          <a:pPr>
            <a:lnSpc>
              <a:spcPct val="150000"/>
            </a:lnSpc>
            <a:spcAft>
              <a:spcPts val="0"/>
            </a:spcAft>
          </a:pP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теоретические конкурс</a:t>
          </a:r>
        </a:p>
      </dgm:t>
    </dgm:pt>
    <dgm:pt modelId="{5A99E51D-0C3A-4E85-A317-11FA2675C07A}" type="sibTrans" cxnId="{59404307-3466-48AD-8435-A9EA29BF525B}">
      <dgm:prSet/>
      <dgm:spPr/>
      <dgm:t>
        <a:bodyPr/>
        <a:lstStyle/>
        <a:p>
          <a:endParaRPr lang="ru-RU" sz="1400"/>
        </a:p>
      </dgm:t>
    </dgm:pt>
    <dgm:pt modelId="{D2B97E70-9E86-41B9-8C11-5868F3457F90}" type="parTrans" cxnId="{59404307-3466-48AD-8435-A9EA29BF525B}">
      <dgm:prSet/>
      <dgm:spPr/>
      <dgm:t>
        <a:bodyPr/>
        <a:lstStyle/>
        <a:p>
          <a:endParaRPr lang="ru-RU" sz="1400"/>
        </a:p>
      </dgm:t>
    </dgm:pt>
    <dgm:pt modelId="{45829FC6-7EFA-4784-8B61-AC3CF7375153}">
      <dgm:prSet phldrT="[Текст]" custT="1"/>
      <dgm:spPr/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ru-RU" sz="105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Дополнительные виды программы:</a:t>
          </a:r>
        </a:p>
        <a:p>
          <a:pPr>
            <a:lnSpc>
              <a:spcPct val="150000"/>
            </a:lnSpc>
            <a:spcAft>
              <a:spcPts val="0"/>
            </a:spcAft>
          </a:pPr>
          <a:r>
            <a:rPr lang="ru-RU" sz="1050" dirty="0">
              <a:latin typeface="Times New Roman" panose="02020603050405020304" pitchFamily="18" charset="0"/>
              <a:cs typeface="Times New Roman" panose="02020603050405020304" pitchFamily="18" charset="0"/>
            </a:rPr>
            <a:t> бадминтон, баскетбол 3х3, волейбол, мини-футбол, плавание, самбо, шахматы</a:t>
          </a:r>
        </a:p>
        <a:p>
          <a:pPr>
            <a:lnSpc>
              <a:spcPct val="90000"/>
            </a:lnSpc>
            <a:spcAft>
              <a:spcPct val="35000"/>
            </a:spcAft>
          </a:pP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532BDB-1969-4436-B8A0-F41E055C3725}" type="sibTrans" cxnId="{D6B4F49F-74CD-450B-B84C-28371ECCF279}">
      <dgm:prSet/>
      <dgm:spPr/>
      <dgm:t>
        <a:bodyPr/>
        <a:lstStyle/>
        <a:p>
          <a:endParaRPr lang="ru-RU" sz="1400"/>
        </a:p>
      </dgm:t>
    </dgm:pt>
    <dgm:pt modelId="{1DB27E8D-DCFE-484D-8143-01D848E5E188}" type="parTrans" cxnId="{D6B4F49F-74CD-450B-B84C-28371ECCF279}">
      <dgm:prSet/>
      <dgm:spPr/>
      <dgm:t>
        <a:bodyPr/>
        <a:lstStyle/>
        <a:p>
          <a:endParaRPr lang="ru-RU" sz="1400"/>
        </a:p>
      </dgm:t>
    </dgm:pt>
    <dgm:pt modelId="{E53B2F2E-C0EB-4DE5-A99E-846253A05C5E}" type="pres">
      <dgm:prSet presAssocID="{A7656CF7-E98E-4B50-B59A-FB8EDA9A2551}" presName="linearFlow" presStyleCnt="0">
        <dgm:presLayoutVars>
          <dgm:dir/>
          <dgm:resizeHandles val="exact"/>
        </dgm:presLayoutVars>
      </dgm:prSet>
      <dgm:spPr/>
    </dgm:pt>
    <dgm:pt modelId="{352DC088-94AC-4DE7-AA24-376979FEA77F}" type="pres">
      <dgm:prSet presAssocID="{45829FC6-7EFA-4784-8B61-AC3CF7375153}" presName="comp" presStyleCnt="0"/>
      <dgm:spPr/>
    </dgm:pt>
    <dgm:pt modelId="{B6E5F682-9779-40F4-ACA6-7E9E5422422D}" type="pres">
      <dgm:prSet presAssocID="{45829FC6-7EFA-4784-8B61-AC3CF7375153}" presName="rect2" presStyleLbl="node1" presStyleIdx="0" presStyleCnt="2" custLinFactY="25974" custLinFactNeighborX="-64285" custLinFactNeighborY="100000">
        <dgm:presLayoutVars>
          <dgm:bulletEnabled val="1"/>
        </dgm:presLayoutVars>
      </dgm:prSet>
      <dgm:spPr/>
    </dgm:pt>
    <dgm:pt modelId="{E19CC82A-0521-45CB-959E-35F3B79C4657}" type="pres">
      <dgm:prSet presAssocID="{45829FC6-7EFA-4784-8B61-AC3CF7375153}" presName="rect1" presStyleLbl="lnNode1" presStyleIdx="0" presStyleCnt="2" custLinFactX="-68098" custLinFactNeighborX="-100000" custLinFactNeighborY="-28384"/>
      <dgm:spPr/>
    </dgm:pt>
    <dgm:pt modelId="{BFDD9727-025C-44E7-88C8-BC21EE7E361E}" type="pres">
      <dgm:prSet presAssocID="{60532BDB-1969-4436-B8A0-F41E055C3725}" presName="sibTrans" presStyleCnt="0"/>
      <dgm:spPr/>
    </dgm:pt>
    <dgm:pt modelId="{EA4CDC13-7901-4947-AD77-35E8D4681CB3}" type="pres">
      <dgm:prSet presAssocID="{31FE63DC-76B0-4CDA-9944-1A38DB10EF3E}" presName="comp" presStyleCnt="0"/>
      <dgm:spPr/>
    </dgm:pt>
    <dgm:pt modelId="{F25E2754-9F14-478E-99DB-2E9272B85BD2}" type="pres">
      <dgm:prSet presAssocID="{31FE63DC-76B0-4CDA-9944-1A38DB10EF3E}" presName="rect2" presStyleLbl="node1" presStyleIdx="1" presStyleCnt="2" custScaleX="132854" custScaleY="118662" custLinFactX="98860" custLinFactY="-107010" custLinFactNeighborX="100000" custLinFactNeighborY="-200000">
        <dgm:presLayoutVars>
          <dgm:bulletEnabled val="1"/>
        </dgm:presLayoutVars>
      </dgm:prSet>
      <dgm:spPr/>
    </dgm:pt>
    <dgm:pt modelId="{172E965C-B431-423F-91F0-65DDACC25015}" type="pres">
      <dgm:prSet presAssocID="{31FE63DC-76B0-4CDA-9944-1A38DB10EF3E}" presName="rect1" presStyleLbl="lnNode1" presStyleIdx="1" presStyleCnt="2" custLinFactX="100000" custLinFactNeighborX="112653" custLinFactNeighborY="34812"/>
      <dgm:spPr/>
    </dgm:pt>
  </dgm:ptLst>
  <dgm:cxnLst>
    <dgm:cxn modelId="{59404307-3466-48AD-8435-A9EA29BF525B}" srcId="{A7656CF7-E98E-4B50-B59A-FB8EDA9A2551}" destId="{31FE63DC-76B0-4CDA-9944-1A38DB10EF3E}" srcOrd="1" destOrd="0" parTransId="{D2B97E70-9E86-41B9-8C11-5868F3457F90}" sibTransId="{5A99E51D-0C3A-4E85-A317-11FA2675C07A}"/>
    <dgm:cxn modelId="{168CD27F-7344-4F74-B273-AB06CE90310B}" type="presOf" srcId="{45829FC6-7EFA-4784-8B61-AC3CF7375153}" destId="{B6E5F682-9779-40F4-ACA6-7E9E5422422D}" srcOrd="0" destOrd="0" presId="urn:microsoft.com/office/officeart/2008/layout/AlternatingPictureBlocks"/>
    <dgm:cxn modelId="{3973A98D-6DB1-422E-A9EB-2A1D0B4EED2E}" type="presOf" srcId="{A7656CF7-E98E-4B50-B59A-FB8EDA9A2551}" destId="{E53B2F2E-C0EB-4DE5-A99E-846253A05C5E}" srcOrd="0" destOrd="0" presId="urn:microsoft.com/office/officeart/2008/layout/AlternatingPictureBlocks"/>
    <dgm:cxn modelId="{D6B4F49F-74CD-450B-B84C-28371ECCF279}" srcId="{A7656CF7-E98E-4B50-B59A-FB8EDA9A2551}" destId="{45829FC6-7EFA-4784-8B61-AC3CF7375153}" srcOrd="0" destOrd="0" parTransId="{1DB27E8D-DCFE-484D-8143-01D848E5E188}" sibTransId="{60532BDB-1969-4436-B8A0-F41E055C3725}"/>
    <dgm:cxn modelId="{3168A7D8-1623-4316-B3A6-71465ECF7F70}" type="presOf" srcId="{31FE63DC-76B0-4CDA-9944-1A38DB10EF3E}" destId="{F25E2754-9F14-478E-99DB-2E9272B85BD2}" srcOrd="0" destOrd="0" presId="urn:microsoft.com/office/officeart/2008/layout/AlternatingPictureBlocks"/>
    <dgm:cxn modelId="{ABAFAAC8-848A-4113-8476-3570304AFCD9}" type="presParOf" srcId="{E53B2F2E-C0EB-4DE5-A99E-846253A05C5E}" destId="{352DC088-94AC-4DE7-AA24-376979FEA77F}" srcOrd="0" destOrd="0" presId="urn:microsoft.com/office/officeart/2008/layout/AlternatingPictureBlocks"/>
    <dgm:cxn modelId="{29F26057-B9A1-4C83-A578-D2B546604652}" type="presParOf" srcId="{352DC088-94AC-4DE7-AA24-376979FEA77F}" destId="{B6E5F682-9779-40F4-ACA6-7E9E5422422D}" srcOrd="0" destOrd="0" presId="urn:microsoft.com/office/officeart/2008/layout/AlternatingPictureBlocks"/>
    <dgm:cxn modelId="{DAB8729B-58EF-43AB-827E-D85F8554F8E3}" type="presParOf" srcId="{352DC088-94AC-4DE7-AA24-376979FEA77F}" destId="{E19CC82A-0521-45CB-959E-35F3B79C4657}" srcOrd="1" destOrd="0" presId="urn:microsoft.com/office/officeart/2008/layout/AlternatingPictureBlocks"/>
    <dgm:cxn modelId="{9D076B86-CE01-455E-8BF9-32E83C65F9A8}" type="presParOf" srcId="{E53B2F2E-C0EB-4DE5-A99E-846253A05C5E}" destId="{BFDD9727-025C-44E7-88C8-BC21EE7E361E}" srcOrd="1" destOrd="0" presId="urn:microsoft.com/office/officeart/2008/layout/AlternatingPictureBlocks"/>
    <dgm:cxn modelId="{539DA866-F637-438A-9F99-0627C5350595}" type="presParOf" srcId="{E53B2F2E-C0EB-4DE5-A99E-846253A05C5E}" destId="{EA4CDC13-7901-4947-AD77-35E8D4681CB3}" srcOrd="2" destOrd="0" presId="urn:microsoft.com/office/officeart/2008/layout/AlternatingPictureBlocks"/>
    <dgm:cxn modelId="{6AFE09F5-8285-40F5-8404-92360C00C00B}" type="presParOf" srcId="{EA4CDC13-7901-4947-AD77-35E8D4681CB3}" destId="{F25E2754-9F14-478E-99DB-2E9272B85BD2}" srcOrd="0" destOrd="0" presId="urn:microsoft.com/office/officeart/2008/layout/AlternatingPictureBlocks"/>
    <dgm:cxn modelId="{9EE41D21-6442-48D0-960F-B147EBE86D45}" type="presParOf" srcId="{EA4CDC13-7901-4947-AD77-35E8D4681CB3}" destId="{172E965C-B431-423F-91F0-65DDACC25015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656CF7-E98E-4B50-B59A-FB8EDA9A2551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</dgm:pt>
    <dgm:pt modelId="{31FE63DC-76B0-4CDA-9944-1A38DB10EF3E}">
      <dgm:prSet phldrT="[Текст]" custT="1"/>
      <dgm:spPr/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ru-RU" sz="1050" b="1" u="sng" dirty="0">
              <a:latin typeface="Times New Roman" pitchFamily="18" charset="0"/>
              <a:cs typeface="Times New Roman" pitchFamily="18" charset="0"/>
            </a:rPr>
            <a:t>Дополнительные виды программы:</a:t>
          </a:r>
        </a:p>
        <a:p>
          <a:pPr>
            <a:lnSpc>
              <a:spcPct val="150000"/>
            </a:lnSpc>
            <a:spcAft>
              <a:spcPts val="0"/>
            </a:spcAft>
          </a:pPr>
          <a:r>
            <a:rPr lang="ru-RU" sz="1050" dirty="0">
              <a:latin typeface="Times New Roman" pitchFamily="18" charset="0"/>
              <a:cs typeface="Times New Roman" pitchFamily="18" charset="0"/>
            </a:rPr>
            <a:t> гандбол, плавание, регби пляжное, самбо, спортивный туризм, мини-футбол</a:t>
          </a:r>
        </a:p>
      </dgm:t>
    </dgm:pt>
    <dgm:pt modelId="{5A99E51D-0C3A-4E85-A317-11FA2675C07A}" type="sibTrans" cxnId="{59404307-3466-48AD-8435-A9EA29BF525B}">
      <dgm:prSet/>
      <dgm:spPr/>
      <dgm:t>
        <a:bodyPr/>
        <a:lstStyle/>
        <a:p>
          <a:endParaRPr lang="ru-RU" sz="1400"/>
        </a:p>
      </dgm:t>
    </dgm:pt>
    <dgm:pt modelId="{D2B97E70-9E86-41B9-8C11-5868F3457F90}" type="parTrans" cxnId="{59404307-3466-48AD-8435-A9EA29BF525B}">
      <dgm:prSet/>
      <dgm:spPr/>
      <dgm:t>
        <a:bodyPr/>
        <a:lstStyle/>
        <a:p>
          <a:endParaRPr lang="ru-RU" sz="1400"/>
        </a:p>
      </dgm:t>
    </dgm:pt>
    <dgm:pt modelId="{45829FC6-7EFA-4784-8B61-AC3CF7375153}">
      <dgm:prSet phldrT="[Текст]" custT="1"/>
      <dgm:spPr/>
      <dgm:t>
        <a:bodyPr/>
        <a:lstStyle/>
        <a:p>
          <a:pPr rtl="0">
            <a:lnSpc>
              <a:spcPct val="150000"/>
            </a:lnSpc>
            <a:spcAft>
              <a:spcPts val="0"/>
            </a:spcAft>
          </a:pPr>
          <a:r>
            <a:rPr lang="ru-RU" sz="11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Обязательные виды программы:</a:t>
          </a:r>
        </a:p>
        <a:p>
          <a:pPr>
            <a:lnSpc>
              <a:spcPct val="150000"/>
            </a:lnSpc>
            <a:spcAft>
              <a:spcPts val="0"/>
            </a:spcAft>
          </a:pPr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баскетбол 3х3, волейбол, легкая атлетика, настольный теннис</a:t>
          </a:r>
        </a:p>
      </dgm:t>
    </dgm:pt>
    <dgm:pt modelId="{60532BDB-1969-4436-B8A0-F41E055C3725}" type="sibTrans" cxnId="{D6B4F49F-74CD-450B-B84C-28371ECCF279}">
      <dgm:prSet/>
      <dgm:spPr/>
      <dgm:t>
        <a:bodyPr/>
        <a:lstStyle/>
        <a:p>
          <a:endParaRPr lang="ru-RU" sz="1400"/>
        </a:p>
      </dgm:t>
    </dgm:pt>
    <dgm:pt modelId="{1DB27E8D-DCFE-484D-8143-01D848E5E188}" type="parTrans" cxnId="{D6B4F49F-74CD-450B-B84C-28371ECCF279}">
      <dgm:prSet/>
      <dgm:spPr/>
      <dgm:t>
        <a:bodyPr/>
        <a:lstStyle/>
        <a:p>
          <a:endParaRPr lang="ru-RU" sz="1400"/>
        </a:p>
      </dgm:t>
    </dgm:pt>
    <dgm:pt modelId="{E53B2F2E-C0EB-4DE5-A99E-846253A05C5E}" type="pres">
      <dgm:prSet presAssocID="{A7656CF7-E98E-4B50-B59A-FB8EDA9A2551}" presName="linearFlow" presStyleCnt="0">
        <dgm:presLayoutVars>
          <dgm:dir/>
          <dgm:resizeHandles val="exact"/>
        </dgm:presLayoutVars>
      </dgm:prSet>
      <dgm:spPr/>
    </dgm:pt>
    <dgm:pt modelId="{352DC088-94AC-4DE7-AA24-376979FEA77F}" type="pres">
      <dgm:prSet presAssocID="{45829FC6-7EFA-4784-8B61-AC3CF7375153}" presName="comp" presStyleCnt="0"/>
      <dgm:spPr/>
    </dgm:pt>
    <dgm:pt modelId="{B6E5F682-9779-40F4-ACA6-7E9E5422422D}" type="pres">
      <dgm:prSet presAssocID="{45829FC6-7EFA-4784-8B61-AC3CF7375153}" presName="rect2" presStyleLbl="node1" presStyleIdx="0" presStyleCnt="2">
        <dgm:presLayoutVars>
          <dgm:bulletEnabled val="1"/>
        </dgm:presLayoutVars>
      </dgm:prSet>
      <dgm:spPr/>
    </dgm:pt>
    <dgm:pt modelId="{E19CC82A-0521-45CB-959E-35F3B79C4657}" type="pres">
      <dgm:prSet presAssocID="{45829FC6-7EFA-4784-8B61-AC3CF7375153}" presName="rect1" presStyleLbl="lnNode1" presStyleIdx="0" presStyleCnt="2" custLinFactNeighborX="2085" custLinFactNeighborY="807"/>
      <dgm:spPr/>
    </dgm:pt>
    <dgm:pt modelId="{BFDD9727-025C-44E7-88C8-BC21EE7E361E}" type="pres">
      <dgm:prSet presAssocID="{60532BDB-1969-4436-B8A0-F41E055C3725}" presName="sibTrans" presStyleCnt="0"/>
      <dgm:spPr/>
    </dgm:pt>
    <dgm:pt modelId="{EA4CDC13-7901-4947-AD77-35E8D4681CB3}" type="pres">
      <dgm:prSet presAssocID="{31FE63DC-76B0-4CDA-9944-1A38DB10EF3E}" presName="comp" presStyleCnt="0"/>
      <dgm:spPr/>
    </dgm:pt>
    <dgm:pt modelId="{F25E2754-9F14-478E-99DB-2E9272B85BD2}" type="pres">
      <dgm:prSet presAssocID="{31FE63DC-76B0-4CDA-9944-1A38DB10EF3E}" presName="rect2" presStyleLbl="node1" presStyleIdx="1" presStyleCnt="2">
        <dgm:presLayoutVars>
          <dgm:bulletEnabled val="1"/>
        </dgm:presLayoutVars>
      </dgm:prSet>
      <dgm:spPr/>
    </dgm:pt>
    <dgm:pt modelId="{172E965C-B431-423F-91F0-65DDACC25015}" type="pres">
      <dgm:prSet presAssocID="{31FE63DC-76B0-4CDA-9944-1A38DB10EF3E}" presName="rect1" presStyleLbl="lnNode1" presStyleIdx="1" presStyleCnt="2" custLinFactNeighborX="63671" custLinFactNeighborY="-2140"/>
      <dgm:spPr/>
    </dgm:pt>
  </dgm:ptLst>
  <dgm:cxnLst>
    <dgm:cxn modelId="{59404307-3466-48AD-8435-A9EA29BF525B}" srcId="{A7656CF7-E98E-4B50-B59A-FB8EDA9A2551}" destId="{31FE63DC-76B0-4CDA-9944-1A38DB10EF3E}" srcOrd="1" destOrd="0" parTransId="{D2B97E70-9E86-41B9-8C11-5868F3457F90}" sibTransId="{5A99E51D-0C3A-4E85-A317-11FA2675C07A}"/>
    <dgm:cxn modelId="{A8B39E75-CB67-46E9-9C55-FF27F0497E14}" type="presOf" srcId="{45829FC6-7EFA-4784-8B61-AC3CF7375153}" destId="{B6E5F682-9779-40F4-ACA6-7E9E5422422D}" srcOrd="0" destOrd="0" presId="urn:microsoft.com/office/officeart/2008/layout/AlternatingPictureBlocks"/>
    <dgm:cxn modelId="{DA0F4458-4769-41C9-B0AB-AA3B1548C6DD}" type="presOf" srcId="{31FE63DC-76B0-4CDA-9944-1A38DB10EF3E}" destId="{F25E2754-9F14-478E-99DB-2E9272B85BD2}" srcOrd="0" destOrd="0" presId="urn:microsoft.com/office/officeart/2008/layout/AlternatingPictureBlocks"/>
    <dgm:cxn modelId="{789D169F-BAD2-44E4-9754-A7576B95F924}" type="presOf" srcId="{A7656CF7-E98E-4B50-B59A-FB8EDA9A2551}" destId="{E53B2F2E-C0EB-4DE5-A99E-846253A05C5E}" srcOrd="0" destOrd="0" presId="urn:microsoft.com/office/officeart/2008/layout/AlternatingPictureBlocks"/>
    <dgm:cxn modelId="{D6B4F49F-74CD-450B-B84C-28371ECCF279}" srcId="{A7656CF7-E98E-4B50-B59A-FB8EDA9A2551}" destId="{45829FC6-7EFA-4784-8B61-AC3CF7375153}" srcOrd="0" destOrd="0" parTransId="{1DB27E8D-DCFE-484D-8143-01D848E5E188}" sibTransId="{60532BDB-1969-4436-B8A0-F41E055C3725}"/>
    <dgm:cxn modelId="{58460E0A-6DAD-4992-A8B0-E75D643824E6}" type="presParOf" srcId="{E53B2F2E-C0EB-4DE5-A99E-846253A05C5E}" destId="{352DC088-94AC-4DE7-AA24-376979FEA77F}" srcOrd="0" destOrd="0" presId="urn:microsoft.com/office/officeart/2008/layout/AlternatingPictureBlocks"/>
    <dgm:cxn modelId="{AB3D9AA4-D023-43BC-B965-00F5A846286F}" type="presParOf" srcId="{352DC088-94AC-4DE7-AA24-376979FEA77F}" destId="{B6E5F682-9779-40F4-ACA6-7E9E5422422D}" srcOrd="0" destOrd="0" presId="urn:microsoft.com/office/officeart/2008/layout/AlternatingPictureBlocks"/>
    <dgm:cxn modelId="{9EF1C1FA-95DF-4374-B4A5-D13E2ED1E5F5}" type="presParOf" srcId="{352DC088-94AC-4DE7-AA24-376979FEA77F}" destId="{E19CC82A-0521-45CB-959E-35F3B79C4657}" srcOrd="1" destOrd="0" presId="urn:microsoft.com/office/officeart/2008/layout/AlternatingPictureBlocks"/>
    <dgm:cxn modelId="{950B9031-A8F6-403D-A0F6-615A2DC4A68A}" type="presParOf" srcId="{E53B2F2E-C0EB-4DE5-A99E-846253A05C5E}" destId="{BFDD9727-025C-44E7-88C8-BC21EE7E361E}" srcOrd="1" destOrd="0" presId="urn:microsoft.com/office/officeart/2008/layout/AlternatingPictureBlocks"/>
    <dgm:cxn modelId="{65D388F4-31C2-4A89-8C68-DA00257DAE68}" type="presParOf" srcId="{E53B2F2E-C0EB-4DE5-A99E-846253A05C5E}" destId="{EA4CDC13-7901-4947-AD77-35E8D4681CB3}" srcOrd="2" destOrd="0" presId="urn:microsoft.com/office/officeart/2008/layout/AlternatingPictureBlocks"/>
    <dgm:cxn modelId="{001F2FF4-3C6F-49B4-8301-F8351FB3B0BC}" type="presParOf" srcId="{EA4CDC13-7901-4947-AD77-35E8D4681CB3}" destId="{F25E2754-9F14-478E-99DB-2E9272B85BD2}" srcOrd="0" destOrd="0" presId="urn:microsoft.com/office/officeart/2008/layout/AlternatingPictureBlocks"/>
    <dgm:cxn modelId="{74B303DD-FA4E-4ED0-BDFD-5C78F6D2F049}" type="presParOf" srcId="{EA4CDC13-7901-4947-AD77-35E8D4681CB3}" destId="{172E965C-B431-423F-91F0-65DDACC25015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7656CF7-E98E-4B50-B59A-FB8EDA9A2551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</dgm:pt>
    <dgm:pt modelId="{E53B2F2E-C0EB-4DE5-A99E-846253A05C5E}" type="pres">
      <dgm:prSet presAssocID="{A7656CF7-E98E-4B50-B59A-FB8EDA9A2551}" presName="linearFlow" presStyleCnt="0">
        <dgm:presLayoutVars>
          <dgm:dir/>
          <dgm:resizeHandles val="exact"/>
        </dgm:presLayoutVars>
      </dgm:prSet>
      <dgm:spPr/>
    </dgm:pt>
  </dgm:ptLst>
  <dgm:cxnLst>
    <dgm:cxn modelId="{789D169F-BAD2-44E4-9754-A7576B95F924}" type="presOf" srcId="{A7656CF7-E98E-4B50-B59A-FB8EDA9A2551}" destId="{E53B2F2E-C0EB-4DE5-A99E-846253A05C5E}" srcOrd="0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2AAE103-FDB4-4F2D-9B2F-9722FF7A3BBA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26B0D96-E629-4D36-BCE8-E960064672AE}">
      <dgm:prSet phldrT="[Текст]" custT="1"/>
      <dgm:spPr/>
      <dgm:t>
        <a:bodyPr/>
        <a:lstStyle/>
        <a:p>
          <a:pPr algn="just"/>
          <a:r>
            <a:rPr lang="ru-RU" sz="10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rPr>
            <a:t>Учреждение переходящего Кубка Президента Российской Федерации </a:t>
          </a:r>
          <a:br>
            <a:rPr lang="ru-RU" sz="10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rPr>
          </a:br>
          <a:r>
            <a:rPr lang="ru-RU" sz="10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rPr>
            <a:t>по Всероссийским спортивным соревнованиям (играм) школьников «Президентские состязания» </a:t>
          </a:r>
          <a:r>
            <a:rPr lang="ru-RU" sz="1000" dirty="0">
              <a:latin typeface="Times New Roman" pitchFamily="18" charset="0"/>
              <a:cs typeface="Times New Roman" pitchFamily="18" charset="0"/>
            </a:rPr>
            <a:t>и «Президентские спортивные игры»</a:t>
          </a:r>
        </a:p>
      </dgm:t>
    </dgm:pt>
    <dgm:pt modelId="{E4CD3E1C-4BF8-4455-8888-E9D8BB74B428}" type="parTrans" cxnId="{3FE9F177-9DE7-46EB-82B3-F2F38021840E}">
      <dgm:prSet/>
      <dgm:spPr/>
      <dgm:t>
        <a:bodyPr/>
        <a:lstStyle/>
        <a:p>
          <a:endParaRPr lang="ru-RU"/>
        </a:p>
      </dgm:t>
    </dgm:pt>
    <dgm:pt modelId="{5DD74494-F0E8-41D1-B1D7-8371098C0525}" type="sibTrans" cxnId="{3FE9F177-9DE7-46EB-82B3-F2F38021840E}">
      <dgm:prSet/>
      <dgm:spPr/>
      <dgm:t>
        <a:bodyPr/>
        <a:lstStyle/>
        <a:p>
          <a:endParaRPr lang="ru-RU"/>
        </a:p>
      </dgm:t>
    </dgm:pt>
    <dgm:pt modelId="{C1959DFE-FCE0-4B6E-B79B-1973CAC717C7}">
      <dgm:prSet phldrT="[Текст]" custT="1"/>
      <dgm:spPr/>
      <dgm:t>
        <a:bodyPr/>
        <a:lstStyle/>
        <a:p>
          <a:pPr algn="just"/>
          <a:r>
            <a:rPr lang="ru-RU" sz="10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rPr>
            <a:t>С целью максимального охвата обучающихся и эффективной организации</a:t>
          </a:r>
          <a:br>
            <a:rPr lang="ru-RU" sz="10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rPr>
          </a:br>
          <a:r>
            <a:rPr lang="ru-RU" sz="10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rPr>
            <a:t> и проведения Всероссийских спортивных соревнований (игр) школьников «Президентские состязания» и «Президентские спортивные игры» продлить сроки проведения школьного этапа соревнований до апреля месяца включительно, </a:t>
          </a:r>
          <a:r>
            <a:rPr lang="ru-RU" sz="1000" dirty="0">
              <a:latin typeface="Times New Roman" pitchFamily="18" charset="0"/>
              <a:cs typeface="Times New Roman" pitchFamily="18" charset="0"/>
            </a:rPr>
            <a:t>соревнования на школьном и муниципальном этапах по игровым видам спорта проводить по круговой системе</a:t>
          </a:r>
        </a:p>
      </dgm:t>
    </dgm:pt>
    <dgm:pt modelId="{1A16ED37-875B-4F19-B9C2-1AE58064DF21}" type="parTrans" cxnId="{72AF8AA5-4027-4AEC-AB31-745356E1AF63}">
      <dgm:prSet/>
      <dgm:spPr/>
      <dgm:t>
        <a:bodyPr/>
        <a:lstStyle/>
        <a:p>
          <a:endParaRPr lang="ru-RU"/>
        </a:p>
      </dgm:t>
    </dgm:pt>
    <dgm:pt modelId="{4B65AC2A-775B-4E54-B893-F85AF8364AEF}" type="sibTrans" cxnId="{72AF8AA5-4027-4AEC-AB31-745356E1AF63}">
      <dgm:prSet/>
      <dgm:spPr/>
      <dgm:t>
        <a:bodyPr/>
        <a:lstStyle/>
        <a:p>
          <a:endParaRPr lang="ru-RU"/>
        </a:p>
      </dgm:t>
    </dgm:pt>
    <dgm:pt modelId="{C25B9CB1-3A45-41CE-8C6C-4F2E2EDDC7D0}">
      <dgm:prSet custT="1"/>
      <dgm:spPr/>
      <dgm:t>
        <a:bodyPr/>
        <a:lstStyle/>
        <a:p>
          <a:pPr algn="just"/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В 2024 году придание </a:t>
          </a:r>
          <a:r>
            <a:rPr lang="ru-RU" sz="10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rPr>
            <a:t>Всероссийским спортивным соревнованиям (играм) школьников «Президентские состязания» </a:t>
          </a:r>
          <a:r>
            <a:rPr lang="ru-RU" sz="1000" dirty="0">
              <a:latin typeface="Times New Roman" pitchFamily="18" charset="0"/>
              <a:cs typeface="Times New Roman" pitchFamily="18" charset="0"/>
            </a:rPr>
            <a:t>и «Президентские спортивные игры» статуса международных соревнований </a:t>
          </a:r>
        </a:p>
      </dgm:t>
    </dgm:pt>
    <dgm:pt modelId="{3F193DF2-B0FE-47D5-8FD4-3BE4B47F5D74}" type="parTrans" cxnId="{FC84843B-F222-430C-B894-476CF1F752BF}">
      <dgm:prSet/>
      <dgm:spPr/>
      <dgm:t>
        <a:bodyPr/>
        <a:lstStyle/>
        <a:p>
          <a:endParaRPr lang="ru-RU"/>
        </a:p>
      </dgm:t>
    </dgm:pt>
    <dgm:pt modelId="{197E7464-F736-4D7F-AA3B-72D8B9D72ABE}" type="sibTrans" cxnId="{FC84843B-F222-430C-B894-476CF1F752BF}">
      <dgm:prSet/>
      <dgm:spPr/>
      <dgm:t>
        <a:bodyPr/>
        <a:lstStyle/>
        <a:p>
          <a:endParaRPr lang="ru-RU"/>
        </a:p>
      </dgm:t>
    </dgm:pt>
    <dgm:pt modelId="{8A03DBCB-6DF6-4F22-B44A-3D6A2F9A9A51}" type="pres">
      <dgm:prSet presAssocID="{C2AAE103-FDB4-4F2D-9B2F-9722FF7A3BBA}" presName="linearFlow" presStyleCnt="0">
        <dgm:presLayoutVars>
          <dgm:dir/>
          <dgm:resizeHandles val="exact"/>
        </dgm:presLayoutVars>
      </dgm:prSet>
      <dgm:spPr/>
    </dgm:pt>
    <dgm:pt modelId="{CACCEB87-C902-42BE-8795-266B97FB059F}" type="pres">
      <dgm:prSet presAssocID="{C25B9CB1-3A45-41CE-8C6C-4F2E2EDDC7D0}" presName="composite" presStyleCnt="0"/>
      <dgm:spPr/>
    </dgm:pt>
    <dgm:pt modelId="{72E10BB0-80FC-4A0B-984F-7241AD1A7772}" type="pres">
      <dgm:prSet presAssocID="{C25B9CB1-3A45-41CE-8C6C-4F2E2EDDC7D0}" presName="imgShp" presStyleLbl="fgImgPlace1" presStyleIdx="0" presStyleCnt="3" custScaleX="82446" custScaleY="72086" custLinFactY="23255" custLinFactNeighborX="1318" custLinFactNeighborY="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866D6BD4-2356-49AE-935F-FB656680E367}" type="pres">
      <dgm:prSet presAssocID="{C25B9CB1-3A45-41CE-8C6C-4F2E2EDDC7D0}" presName="txShp" presStyleLbl="node1" presStyleIdx="0" presStyleCnt="3" custScaleX="95780" custScaleY="61419" custLinFactY="22826" custLinFactNeighborX="6185" custLinFactNeighborY="100000">
        <dgm:presLayoutVars>
          <dgm:bulletEnabled val="1"/>
        </dgm:presLayoutVars>
      </dgm:prSet>
      <dgm:spPr/>
    </dgm:pt>
    <dgm:pt modelId="{15AFA220-5718-4012-83DB-D33848937C0A}" type="pres">
      <dgm:prSet presAssocID="{197E7464-F736-4D7F-AA3B-72D8B9D72ABE}" presName="spacing" presStyleCnt="0"/>
      <dgm:spPr/>
    </dgm:pt>
    <dgm:pt modelId="{59088F54-C79A-44ED-BDC7-DBF1DD95B26A}" type="pres">
      <dgm:prSet presAssocID="{C1959DFE-FCE0-4B6E-B79B-1973CAC717C7}" presName="composite" presStyleCnt="0"/>
      <dgm:spPr/>
    </dgm:pt>
    <dgm:pt modelId="{8B4CF596-582B-434D-A47D-4340F3711289}" type="pres">
      <dgm:prSet presAssocID="{C1959DFE-FCE0-4B6E-B79B-1973CAC717C7}" presName="imgShp" presStyleLbl="fgImgPlace1" presStyleIdx="1" presStyleCnt="3" custScaleX="83602" custScaleY="75854" custLinFactNeighborX="8048" custLinFactNeighborY="-6917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59158FDF-51DC-46C1-BE84-BAE13557F563}" type="pres">
      <dgm:prSet presAssocID="{C1959DFE-FCE0-4B6E-B79B-1973CAC717C7}" presName="txShp" presStyleLbl="node1" presStyleIdx="1" presStyleCnt="3" custScaleX="101384" custScaleY="73512" custLinFactNeighborX="4574" custLinFactNeighborY="-70349">
        <dgm:presLayoutVars>
          <dgm:bulletEnabled val="1"/>
        </dgm:presLayoutVars>
      </dgm:prSet>
      <dgm:spPr/>
    </dgm:pt>
    <dgm:pt modelId="{DEB6CCAB-9440-4000-8131-9361F1E98568}" type="pres">
      <dgm:prSet presAssocID="{4B65AC2A-775B-4E54-B893-F85AF8364AEF}" presName="spacing" presStyleCnt="0"/>
      <dgm:spPr/>
    </dgm:pt>
    <dgm:pt modelId="{39699A6F-04FB-4120-83EF-A551DEF85BC1}" type="pres">
      <dgm:prSet presAssocID="{A26B0D96-E629-4D36-BCE8-E960064672AE}" presName="composite" presStyleCnt="0"/>
      <dgm:spPr/>
    </dgm:pt>
    <dgm:pt modelId="{FF884C8D-545E-4485-8A55-5E509098FFC2}" type="pres">
      <dgm:prSet presAssocID="{A26B0D96-E629-4D36-BCE8-E960064672AE}" presName="imgShp" presStyleLbl="fgImgPlace1" presStyleIdx="2" presStyleCnt="3" custScaleX="83445" custScaleY="77126" custLinFactY="18348" custLinFactNeighborX="5959" custLinFactNeighborY="10000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214A0DEB-3D64-450B-9E0D-33B10672BF0F}" type="pres">
      <dgm:prSet presAssocID="{A26B0D96-E629-4D36-BCE8-E960064672AE}" presName="txShp" presStyleLbl="node1" presStyleIdx="2" presStyleCnt="3" custScaleX="99854" custScaleY="58891" custLinFactNeighborX="4704" custLinFactNeighborY="-6396">
        <dgm:presLayoutVars>
          <dgm:bulletEnabled val="1"/>
        </dgm:presLayoutVars>
      </dgm:prSet>
      <dgm:spPr/>
    </dgm:pt>
  </dgm:ptLst>
  <dgm:cxnLst>
    <dgm:cxn modelId="{52BFC904-E364-4DD6-9AE3-C31D84C2FE88}" type="presOf" srcId="{A26B0D96-E629-4D36-BCE8-E960064672AE}" destId="{214A0DEB-3D64-450B-9E0D-33B10672BF0F}" srcOrd="0" destOrd="0" presId="urn:microsoft.com/office/officeart/2005/8/layout/vList3"/>
    <dgm:cxn modelId="{0FE5D123-07A8-40C3-84C7-B1196DB75866}" type="presOf" srcId="{C2AAE103-FDB4-4F2D-9B2F-9722FF7A3BBA}" destId="{8A03DBCB-6DF6-4F22-B44A-3D6A2F9A9A51}" srcOrd="0" destOrd="0" presId="urn:microsoft.com/office/officeart/2005/8/layout/vList3"/>
    <dgm:cxn modelId="{25843A38-0087-4C16-9860-EAE933328080}" type="presOf" srcId="{C25B9CB1-3A45-41CE-8C6C-4F2E2EDDC7D0}" destId="{866D6BD4-2356-49AE-935F-FB656680E367}" srcOrd="0" destOrd="0" presId="urn:microsoft.com/office/officeart/2005/8/layout/vList3"/>
    <dgm:cxn modelId="{FC84843B-F222-430C-B894-476CF1F752BF}" srcId="{C2AAE103-FDB4-4F2D-9B2F-9722FF7A3BBA}" destId="{C25B9CB1-3A45-41CE-8C6C-4F2E2EDDC7D0}" srcOrd="0" destOrd="0" parTransId="{3F193DF2-B0FE-47D5-8FD4-3BE4B47F5D74}" sibTransId="{197E7464-F736-4D7F-AA3B-72D8B9D72ABE}"/>
    <dgm:cxn modelId="{3FE9F177-9DE7-46EB-82B3-F2F38021840E}" srcId="{C2AAE103-FDB4-4F2D-9B2F-9722FF7A3BBA}" destId="{A26B0D96-E629-4D36-BCE8-E960064672AE}" srcOrd="2" destOrd="0" parTransId="{E4CD3E1C-4BF8-4455-8888-E9D8BB74B428}" sibTransId="{5DD74494-F0E8-41D1-B1D7-8371098C0525}"/>
    <dgm:cxn modelId="{044CDF96-E1CE-49CD-9DD9-9D29738EBC27}" type="presOf" srcId="{C1959DFE-FCE0-4B6E-B79B-1973CAC717C7}" destId="{59158FDF-51DC-46C1-BE84-BAE13557F563}" srcOrd="0" destOrd="0" presId="urn:microsoft.com/office/officeart/2005/8/layout/vList3"/>
    <dgm:cxn modelId="{72AF8AA5-4027-4AEC-AB31-745356E1AF63}" srcId="{C2AAE103-FDB4-4F2D-9B2F-9722FF7A3BBA}" destId="{C1959DFE-FCE0-4B6E-B79B-1973CAC717C7}" srcOrd="1" destOrd="0" parTransId="{1A16ED37-875B-4F19-B9C2-1AE58064DF21}" sibTransId="{4B65AC2A-775B-4E54-B893-F85AF8364AEF}"/>
    <dgm:cxn modelId="{DB8E9444-4F8F-462F-B1D1-EBB1BA338DB3}" type="presParOf" srcId="{8A03DBCB-6DF6-4F22-B44A-3D6A2F9A9A51}" destId="{CACCEB87-C902-42BE-8795-266B97FB059F}" srcOrd="0" destOrd="0" presId="urn:microsoft.com/office/officeart/2005/8/layout/vList3"/>
    <dgm:cxn modelId="{B05DDBD2-0D57-4757-A381-3AA1D9327D7F}" type="presParOf" srcId="{CACCEB87-C902-42BE-8795-266B97FB059F}" destId="{72E10BB0-80FC-4A0B-984F-7241AD1A7772}" srcOrd="0" destOrd="0" presId="urn:microsoft.com/office/officeart/2005/8/layout/vList3"/>
    <dgm:cxn modelId="{49A3C1BD-291D-46DB-BD9C-CA567B617A5B}" type="presParOf" srcId="{CACCEB87-C902-42BE-8795-266B97FB059F}" destId="{866D6BD4-2356-49AE-935F-FB656680E367}" srcOrd="1" destOrd="0" presId="urn:microsoft.com/office/officeart/2005/8/layout/vList3"/>
    <dgm:cxn modelId="{C2096A91-7D6C-4FD7-9911-BC0B4F4FBA90}" type="presParOf" srcId="{8A03DBCB-6DF6-4F22-B44A-3D6A2F9A9A51}" destId="{15AFA220-5718-4012-83DB-D33848937C0A}" srcOrd="1" destOrd="0" presId="urn:microsoft.com/office/officeart/2005/8/layout/vList3"/>
    <dgm:cxn modelId="{BF7624A7-CF7C-454C-ACC2-4E35D730025C}" type="presParOf" srcId="{8A03DBCB-6DF6-4F22-B44A-3D6A2F9A9A51}" destId="{59088F54-C79A-44ED-BDC7-DBF1DD95B26A}" srcOrd="2" destOrd="0" presId="urn:microsoft.com/office/officeart/2005/8/layout/vList3"/>
    <dgm:cxn modelId="{44521547-C202-4C14-9E66-C5869AC05BA4}" type="presParOf" srcId="{59088F54-C79A-44ED-BDC7-DBF1DD95B26A}" destId="{8B4CF596-582B-434D-A47D-4340F3711289}" srcOrd="0" destOrd="0" presId="urn:microsoft.com/office/officeart/2005/8/layout/vList3"/>
    <dgm:cxn modelId="{86806BB0-6CEF-4177-BB9B-06FD4B277CA8}" type="presParOf" srcId="{59088F54-C79A-44ED-BDC7-DBF1DD95B26A}" destId="{59158FDF-51DC-46C1-BE84-BAE13557F563}" srcOrd="1" destOrd="0" presId="urn:microsoft.com/office/officeart/2005/8/layout/vList3"/>
    <dgm:cxn modelId="{6F5D55F2-3A29-435A-B1F5-BA219EE23406}" type="presParOf" srcId="{8A03DBCB-6DF6-4F22-B44A-3D6A2F9A9A51}" destId="{DEB6CCAB-9440-4000-8131-9361F1E98568}" srcOrd="3" destOrd="0" presId="urn:microsoft.com/office/officeart/2005/8/layout/vList3"/>
    <dgm:cxn modelId="{EA47A38E-3418-40A5-8F44-22115E7ACEF6}" type="presParOf" srcId="{8A03DBCB-6DF6-4F22-B44A-3D6A2F9A9A51}" destId="{39699A6F-04FB-4120-83EF-A551DEF85BC1}" srcOrd="4" destOrd="0" presId="urn:microsoft.com/office/officeart/2005/8/layout/vList3"/>
    <dgm:cxn modelId="{D0946AA3-5C17-4257-B376-E092E457D898}" type="presParOf" srcId="{39699A6F-04FB-4120-83EF-A551DEF85BC1}" destId="{FF884C8D-545E-4485-8A55-5E509098FFC2}" srcOrd="0" destOrd="0" presId="urn:microsoft.com/office/officeart/2005/8/layout/vList3"/>
    <dgm:cxn modelId="{F5F2D5FE-014C-4C7F-A9FE-B5CFFDBF710F}" type="presParOf" srcId="{39699A6F-04FB-4120-83EF-A551DEF85BC1}" destId="{214A0DEB-3D64-450B-9E0D-33B10672BF0F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85BC87A-8F48-4068-B219-3F16437158D1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53A0737-A990-4E67-BAAD-5CBEDFE308AA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Ежегодно в Президентских состязаниях участвует более 11 млн обучающихся,  </a:t>
          </a:r>
          <a:br>
            <a: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Президентских спортивных играх более 6,2 млн обучающихся из 85 субъектов РФ</a:t>
          </a:r>
        </a:p>
      </dgm:t>
    </dgm:pt>
    <dgm:pt modelId="{6C82AFAC-9737-445D-B351-FAE8B4F78347}" type="parTrans" cxnId="{79C21B70-CE34-4034-80F3-345CB559101C}">
      <dgm:prSet/>
      <dgm:spPr/>
      <dgm:t>
        <a:bodyPr/>
        <a:lstStyle/>
        <a:p>
          <a:endParaRPr lang="ru-RU"/>
        </a:p>
      </dgm:t>
    </dgm:pt>
    <dgm:pt modelId="{A76BD618-EAD0-4A40-8968-B0BB7EBF242C}" type="sibTrans" cxnId="{79C21B70-CE34-4034-80F3-345CB559101C}">
      <dgm:prSet/>
      <dgm:spPr/>
      <dgm:t>
        <a:bodyPr/>
        <a:lstStyle/>
        <a:p>
          <a:endParaRPr lang="ru-RU"/>
        </a:p>
      </dgm:t>
    </dgm:pt>
    <dgm:pt modelId="{0B6F2BA0-2F42-4CC5-B5C2-7B6CAB9DE50D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618 обучающихся </a:t>
          </a:r>
          <a:r>
            <a:rPr lang="ru-RU" sz="1000" b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победителей и призеров всероссийских этапов Президентских состязаний и Президентских спортивных игр внесены в государственный информационный ресурс фонда о детях, проявивших выдающиеся способности </a:t>
          </a:r>
        </a:p>
        <a:p>
          <a:r>
            <a:rPr lang="ru-RU" sz="1000" b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«ТАЛАНТ И УСПЕХ»</a:t>
          </a:r>
          <a:r>
            <a:rPr lang="ru-RU" sz="9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1E1B9128-263B-45DB-BA52-99D8D231B216}" type="parTrans" cxnId="{D3CDFF5F-5002-442A-8955-A66A394714C4}">
      <dgm:prSet/>
      <dgm:spPr/>
      <dgm:t>
        <a:bodyPr/>
        <a:lstStyle/>
        <a:p>
          <a:endParaRPr lang="ru-RU"/>
        </a:p>
      </dgm:t>
    </dgm:pt>
    <dgm:pt modelId="{24E9E36B-DD4A-4EA2-AB4A-2B7AF6102B03}" type="sibTrans" cxnId="{D3CDFF5F-5002-442A-8955-A66A394714C4}">
      <dgm:prSet/>
      <dgm:spPr/>
      <dgm:t>
        <a:bodyPr/>
        <a:lstStyle/>
        <a:p>
          <a:endParaRPr lang="ru-RU"/>
        </a:p>
      </dgm:t>
    </dgm:pt>
    <dgm:pt modelId="{517AEB99-E179-4AFA-9F82-D04871E50C91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1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организации </a:t>
          </a:r>
          <a:br>
            <a:rPr lang="ru-RU" sz="11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1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 проведению Президентские состязания и Президентские спортивные игры</a:t>
          </a:r>
        </a:p>
        <a:p>
          <a:r>
            <a: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 имеют аналогов в мире, а в России по массовости</a:t>
          </a:r>
          <a:endParaRPr lang="ru-RU" sz="1100" dirty="0"/>
        </a:p>
      </dgm:t>
    </dgm:pt>
    <dgm:pt modelId="{3C8109AE-1C13-4AC9-B2AB-2C051828CF6F}" type="parTrans" cxnId="{2F170CAC-006B-4F7E-9ABE-355F98D7E356}">
      <dgm:prSet/>
      <dgm:spPr/>
      <dgm:t>
        <a:bodyPr/>
        <a:lstStyle/>
        <a:p>
          <a:endParaRPr lang="ru-RU"/>
        </a:p>
      </dgm:t>
    </dgm:pt>
    <dgm:pt modelId="{641543B9-B56A-47C1-ADEA-EB665095AF4B}" type="sibTrans" cxnId="{2F170CAC-006B-4F7E-9ABE-355F98D7E356}">
      <dgm:prSet/>
      <dgm:spPr/>
      <dgm:t>
        <a:bodyPr/>
        <a:lstStyle/>
        <a:p>
          <a:endParaRPr lang="ru-RU"/>
        </a:p>
      </dgm:t>
    </dgm:pt>
    <dgm:pt modelId="{02EA5EB2-1664-4EB8-B1DC-BEE56B2497CB}" type="pres">
      <dgm:prSet presAssocID="{885BC87A-8F48-4068-B219-3F16437158D1}" presName="Name0" presStyleCnt="0">
        <dgm:presLayoutVars>
          <dgm:dir/>
          <dgm:resizeHandles val="exact"/>
        </dgm:presLayoutVars>
      </dgm:prSet>
      <dgm:spPr/>
    </dgm:pt>
    <dgm:pt modelId="{BAEDDC8E-6258-4B4F-BAE4-20B7D1AE65E8}" type="pres">
      <dgm:prSet presAssocID="{517AEB99-E179-4AFA-9F82-D04871E50C91}" presName="composite" presStyleCnt="0"/>
      <dgm:spPr/>
    </dgm:pt>
    <dgm:pt modelId="{F208DCDC-F03B-4043-BF9A-42A8777ABF8C}" type="pres">
      <dgm:prSet presAssocID="{517AEB99-E179-4AFA-9F82-D04871E50C91}" presName="imagSh" presStyleLbl="bgImgPlace1" presStyleIdx="0" presStyleCnt="3" custScaleX="102697" custScaleY="109902" custLinFactNeighborX="1347" custLinFactNeighborY="-89379"/>
      <dgm:spPr>
        <a:blipFill rotWithShape="1">
          <a:blip xmlns:r="http://schemas.openxmlformats.org/officeDocument/2006/relationships" r:embed="rId1"/>
          <a:srcRect/>
          <a:stretch>
            <a:fillRect l="-21000" r="-21000"/>
          </a:stretch>
        </a:blipFill>
        <a:ln>
          <a:solidFill>
            <a:schemeClr val="accent1"/>
          </a:solidFill>
        </a:ln>
      </dgm:spPr>
    </dgm:pt>
    <dgm:pt modelId="{EE2BBB73-39DD-4B84-BD96-4C48B8D7BAD6}" type="pres">
      <dgm:prSet presAssocID="{517AEB99-E179-4AFA-9F82-D04871E50C91}" presName="txNode" presStyleLbl="node1" presStyleIdx="0" presStyleCnt="3" custScaleX="56808" custScaleY="80991">
        <dgm:presLayoutVars>
          <dgm:bulletEnabled val="1"/>
        </dgm:presLayoutVars>
      </dgm:prSet>
      <dgm:spPr/>
    </dgm:pt>
    <dgm:pt modelId="{6842DD7F-8CD8-47EE-8E3B-66CE0F5192C1}" type="pres">
      <dgm:prSet presAssocID="{641543B9-B56A-47C1-ADEA-EB665095AF4B}" presName="sibTrans" presStyleLbl="sibTrans2D1" presStyleIdx="0" presStyleCnt="2"/>
      <dgm:spPr/>
    </dgm:pt>
    <dgm:pt modelId="{C9BB2F96-C2E2-41CA-9EF1-2C5D9B4FDF14}" type="pres">
      <dgm:prSet presAssocID="{641543B9-B56A-47C1-ADEA-EB665095AF4B}" presName="connTx" presStyleLbl="sibTrans2D1" presStyleIdx="0" presStyleCnt="2"/>
      <dgm:spPr/>
    </dgm:pt>
    <dgm:pt modelId="{710A25BB-32EB-4383-803D-EE9CABF146B5}" type="pres">
      <dgm:prSet presAssocID="{553A0737-A990-4E67-BAAD-5CBEDFE308AA}" presName="composite" presStyleCnt="0"/>
      <dgm:spPr/>
    </dgm:pt>
    <dgm:pt modelId="{5520B8CA-5C6B-4BA7-BA52-39C0538C278A}" type="pres">
      <dgm:prSet presAssocID="{553A0737-A990-4E67-BAAD-5CBEDFE308AA}" presName="imagSh" presStyleLbl="bgImgPlace1" presStyleIdx="1" presStyleCnt="3" custScaleX="108251" custScaleY="110504" custLinFactNeighborX="2334" custLinFactNeighborY="-91635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>
          <a:solidFill>
            <a:schemeClr val="accent1"/>
          </a:solidFill>
        </a:ln>
      </dgm:spPr>
    </dgm:pt>
    <dgm:pt modelId="{5F7CDD24-E674-4C3E-BF18-03214DB244A5}" type="pres">
      <dgm:prSet presAssocID="{553A0737-A990-4E67-BAAD-5CBEDFE308AA}" presName="txNode" presStyleLbl="node1" presStyleIdx="1" presStyleCnt="3" custScaleX="60893" custScaleY="94652">
        <dgm:presLayoutVars>
          <dgm:bulletEnabled val="1"/>
        </dgm:presLayoutVars>
      </dgm:prSet>
      <dgm:spPr/>
    </dgm:pt>
    <dgm:pt modelId="{86F6CFC9-A0F2-4001-8705-B4964B1903E9}" type="pres">
      <dgm:prSet presAssocID="{A76BD618-EAD0-4A40-8968-B0BB7EBF242C}" presName="sibTrans" presStyleLbl="sibTrans2D1" presStyleIdx="1" presStyleCnt="2"/>
      <dgm:spPr/>
    </dgm:pt>
    <dgm:pt modelId="{264F0D1D-1514-4B4D-884D-B716019A334B}" type="pres">
      <dgm:prSet presAssocID="{A76BD618-EAD0-4A40-8968-B0BB7EBF242C}" presName="connTx" presStyleLbl="sibTrans2D1" presStyleIdx="1" presStyleCnt="2"/>
      <dgm:spPr/>
    </dgm:pt>
    <dgm:pt modelId="{71536C0C-83F7-45D5-B222-E6D4BC3641E7}" type="pres">
      <dgm:prSet presAssocID="{0B6F2BA0-2F42-4CC5-B5C2-7B6CAB9DE50D}" presName="composite" presStyleCnt="0"/>
      <dgm:spPr/>
    </dgm:pt>
    <dgm:pt modelId="{6465FD2D-A9D7-43A6-B535-0B44BADD6540}" type="pres">
      <dgm:prSet presAssocID="{0B6F2BA0-2F42-4CC5-B5C2-7B6CAB9DE50D}" presName="imagSh" presStyleLbl="bgImgPlace1" presStyleIdx="2" presStyleCnt="3" custScaleX="109962" custScaleY="109859" custLinFactNeighborX="1782" custLinFactNeighborY="-90922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249DB307-2B34-4081-ACF9-9BC9D91F801B}" type="pres">
      <dgm:prSet presAssocID="{0B6F2BA0-2F42-4CC5-B5C2-7B6CAB9DE50D}" presName="txNode" presStyleLbl="node1" presStyleIdx="2" presStyleCnt="3" custScaleX="64369" custScaleY="109629" custLinFactNeighborX="-459" custLinFactNeighborY="2090">
        <dgm:presLayoutVars>
          <dgm:bulletEnabled val="1"/>
        </dgm:presLayoutVars>
      </dgm:prSet>
      <dgm:spPr/>
    </dgm:pt>
  </dgm:ptLst>
  <dgm:cxnLst>
    <dgm:cxn modelId="{6ACC7815-18CF-418C-9824-5FD463F064CD}" type="presOf" srcId="{885BC87A-8F48-4068-B219-3F16437158D1}" destId="{02EA5EB2-1664-4EB8-B1DC-BEE56B2497CB}" srcOrd="0" destOrd="0" presId="urn:microsoft.com/office/officeart/2005/8/layout/hProcess10"/>
    <dgm:cxn modelId="{B4B4D419-6779-41E0-B9D9-592A680A4292}" type="presOf" srcId="{A76BD618-EAD0-4A40-8968-B0BB7EBF242C}" destId="{86F6CFC9-A0F2-4001-8705-B4964B1903E9}" srcOrd="0" destOrd="0" presId="urn:microsoft.com/office/officeart/2005/8/layout/hProcess10"/>
    <dgm:cxn modelId="{AD346335-2B09-4D0D-9BAA-EAFA8C1BDC61}" type="presOf" srcId="{A76BD618-EAD0-4A40-8968-B0BB7EBF242C}" destId="{264F0D1D-1514-4B4D-884D-B716019A334B}" srcOrd="1" destOrd="0" presId="urn:microsoft.com/office/officeart/2005/8/layout/hProcess10"/>
    <dgm:cxn modelId="{D3CDFF5F-5002-442A-8955-A66A394714C4}" srcId="{885BC87A-8F48-4068-B219-3F16437158D1}" destId="{0B6F2BA0-2F42-4CC5-B5C2-7B6CAB9DE50D}" srcOrd="2" destOrd="0" parTransId="{1E1B9128-263B-45DB-BA52-99D8D231B216}" sibTransId="{24E9E36B-DD4A-4EA2-AB4A-2B7AF6102B03}"/>
    <dgm:cxn modelId="{8CC7844F-4ED2-4CA4-9116-27F8087D3DAB}" type="presOf" srcId="{517AEB99-E179-4AFA-9F82-D04871E50C91}" destId="{EE2BBB73-39DD-4B84-BD96-4C48B8D7BAD6}" srcOrd="0" destOrd="0" presId="urn:microsoft.com/office/officeart/2005/8/layout/hProcess10"/>
    <dgm:cxn modelId="{79C21B70-CE34-4034-80F3-345CB559101C}" srcId="{885BC87A-8F48-4068-B219-3F16437158D1}" destId="{553A0737-A990-4E67-BAAD-5CBEDFE308AA}" srcOrd="1" destOrd="0" parTransId="{6C82AFAC-9737-445D-B351-FAE8B4F78347}" sibTransId="{A76BD618-EAD0-4A40-8968-B0BB7EBF242C}"/>
    <dgm:cxn modelId="{5E80EF58-A72B-4FFD-ACCD-D3CF1759022B}" type="presOf" srcId="{641543B9-B56A-47C1-ADEA-EB665095AF4B}" destId="{C9BB2F96-C2E2-41CA-9EF1-2C5D9B4FDF14}" srcOrd="1" destOrd="0" presId="urn:microsoft.com/office/officeart/2005/8/layout/hProcess10"/>
    <dgm:cxn modelId="{B7D74D7D-495A-4584-A443-5268463BBB94}" type="presOf" srcId="{553A0737-A990-4E67-BAAD-5CBEDFE308AA}" destId="{5F7CDD24-E674-4C3E-BF18-03214DB244A5}" srcOrd="0" destOrd="0" presId="urn:microsoft.com/office/officeart/2005/8/layout/hProcess10"/>
    <dgm:cxn modelId="{1E44CA90-BE15-4567-973B-57BADC69EC2D}" type="presOf" srcId="{641543B9-B56A-47C1-ADEA-EB665095AF4B}" destId="{6842DD7F-8CD8-47EE-8E3B-66CE0F5192C1}" srcOrd="0" destOrd="0" presId="urn:microsoft.com/office/officeart/2005/8/layout/hProcess10"/>
    <dgm:cxn modelId="{648167A0-4BB9-42A4-88FA-1B1C543D5E87}" type="presOf" srcId="{0B6F2BA0-2F42-4CC5-B5C2-7B6CAB9DE50D}" destId="{249DB307-2B34-4081-ACF9-9BC9D91F801B}" srcOrd="0" destOrd="0" presId="urn:microsoft.com/office/officeart/2005/8/layout/hProcess10"/>
    <dgm:cxn modelId="{2F170CAC-006B-4F7E-9ABE-355F98D7E356}" srcId="{885BC87A-8F48-4068-B219-3F16437158D1}" destId="{517AEB99-E179-4AFA-9F82-D04871E50C91}" srcOrd="0" destOrd="0" parTransId="{3C8109AE-1C13-4AC9-B2AB-2C051828CF6F}" sibTransId="{641543B9-B56A-47C1-ADEA-EB665095AF4B}"/>
    <dgm:cxn modelId="{6F092400-E9B9-4DB1-9A01-125F6A5FE551}" type="presParOf" srcId="{02EA5EB2-1664-4EB8-B1DC-BEE56B2497CB}" destId="{BAEDDC8E-6258-4B4F-BAE4-20B7D1AE65E8}" srcOrd="0" destOrd="0" presId="urn:microsoft.com/office/officeart/2005/8/layout/hProcess10"/>
    <dgm:cxn modelId="{6487FE4D-825A-446E-895D-D8B246752DB7}" type="presParOf" srcId="{BAEDDC8E-6258-4B4F-BAE4-20B7D1AE65E8}" destId="{F208DCDC-F03B-4043-BF9A-42A8777ABF8C}" srcOrd="0" destOrd="0" presId="urn:microsoft.com/office/officeart/2005/8/layout/hProcess10"/>
    <dgm:cxn modelId="{434A35A2-F150-42CC-88C4-D2F78656F2B0}" type="presParOf" srcId="{BAEDDC8E-6258-4B4F-BAE4-20B7D1AE65E8}" destId="{EE2BBB73-39DD-4B84-BD96-4C48B8D7BAD6}" srcOrd="1" destOrd="0" presId="urn:microsoft.com/office/officeart/2005/8/layout/hProcess10"/>
    <dgm:cxn modelId="{CB2F7BE8-BD98-4A4A-B2DF-F4E0CE612228}" type="presParOf" srcId="{02EA5EB2-1664-4EB8-B1DC-BEE56B2497CB}" destId="{6842DD7F-8CD8-47EE-8E3B-66CE0F5192C1}" srcOrd="1" destOrd="0" presId="urn:microsoft.com/office/officeart/2005/8/layout/hProcess10"/>
    <dgm:cxn modelId="{02AD7F6A-40AE-4C35-9907-C54901718A35}" type="presParOf" srcId="{6842DD7F-8CD8-47EE-8E3B-66CE0F5192C1}" destId="{C9BB2F96-C2E2-41CA-9EF1-2C5D9B4FDF14}" srcOrd="0" destOrd="0" presId="urn:microsoft.com/office/officeart/2005/8/layout/hProcess10"/>
    <dgm:cxn modelId="{DF88D994-7425-4706-BFD9-614D027C8B5E}" type="presParOf" srcId="{02EA5EB2-1664-4EB8-B1DC-BEE56B2497CB}" destId="{710A25BB-32EB-4383-803D-EE9CABF146B5}" srcOrd="2" destOrd="0" presId="urn:microsoft.com/office/officeart/2005/8/layout/hProcess10"/>
    <dgm:cxn modelId="{95E8B2EF-81A9-4B31-BE95-7524EDF2645C}" type="presParOf" srcId="{710A25BB-32EB-4383-803D-EE9CABF146B5}" destId="{5520B8CA-5C6B-4BA7-BA52-39C0538C278A}" srcOrd="0" destOrd="0" presId="urn:microsoft.com/office/officeart/2005/8/layout/hProcess10"/>
    <dgm:cxn modelId="{A5CB285E-1985-4E50-BD5C-DAE44D2545A6}" type="presParOf" srcId="{710A25BB-32EB-4383-803D-EE9CABF146B5}" destId="{5F7CDD24-E674-4C3E-BF18-03214DB244A5}" srcOrd="1" destOrd="0" presId="urn:microsoft.com/office/officeart/2005/8/layout/hProcess10"/>
    <dgm:cxn modelId="{3AA5CF1B-F2EC-45D1-BF39-60E6213E5F3D}" type="presParOf" srcId="{02EA5EB2-1664-4EB8-B1DC-BEE56B2497CB}" destId="{86F6CFC9-A0F2-4001-8705-B4964B1903E9}" srcOrd="3" destOrd="0" presId="urn:microsoft.com/office/officeart/2005/8/layout/hProcess10"/>
    <dgm:cxn modelId="{37D4F0D9-0AF9-4639-859C-16BFBEBC4B52}" type="presParOf" srcId="{86F6CFC9-A0F2-4001-8705-B4964B1903E9}" destId="{264F0D1D-1514-4B4D-884D-B716019A334B}" srcOrd="0" destOrd="0" presId="urn:microsoft.com/office/officeart/2005/8/layout/hProcess10"/>
    <dgm:cxn modelId="{D281346C-3A5F-43AD-AF6F-26B979B2C287}" type="presParOf" srcId="{02EA5EB2-1664-4EB8-B1DC-BEE56B2497CB}" destId="{71536C0C-83F7-45D5-B222-E6D4BC3641E7}" srcOrd="4" destOrd="0" presId="urn:microsoft.com/office/officeart/2005/8/layout/hProcess10"/>
    <dgm:cxn modelId="{27688986-7048-49EC-B062-2B03C72F8CEE}" type="presParOf" srcId="{71536C0C-83F7-45D5-B222-E6D4BC3641E7}" destId="{6465FD2D-A9D7-43A6-B535-0B44BADD6540}" srcOrd="0" destOrd="0" presId="urn:microsoft.com/office/officeart/2005/8/layout/hProcess10"/>
    <dgm:cxn modelId="{29F827D0-6B75-4A96-BE40-AF1E7538576B}" type="presParOf" srcId="{71536C0C-83F7-45D5-B222-E6D4BC3641E7}" destId="{249DB307-2B34-4081-ACF9-9BC9D91F801B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E5F682-9779-40F4-ACA6-7E9E5422422D}">
      <dsp:nvSpPr>
        <dsp:cNvPr id="0" name=""/>
        <dsp:cNvSpPr/>
      </dsp:nvSpPr>
      <dsp:spPr>
        <a:xfrm>
          <a:off x="289653" y="1515960"/>
          <a:ext cx="2659388" cy="12027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05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Дополнительные виды программы:</a:t>
          </a:r>
        </a:p>
        <a:p>
          <a:pPr marL="0" lvl="0" indent="0" algn="ctr" defTabSz="466725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05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бадминтон, баскетбол 3х3, волейбол, мини-футбол, плавание, самбо, шахматы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9653" y="1515960"/>
        <a:ext cx="2659388" cy="1202799"/>
      </dsp:txXfrm>
    </dsp:sp>
    <dsp:sp modelId="{E19CC82A-0521-45CB-959E-35F3B79C4657}">
      <dsp:nvSpPr>
        <dsp:cNvPr id="0" name=""/>
        <dsp:cNvSpPr/>
      </dsp:nvSpPr>
      <dsp:spPr>
        <a:xfrm>
          <a:off x="0" y="0"/>
          <a:ext cx="1190771" cy="12027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5E2754-9F14-478E-99DB-2E9272B85BD2}">
      <dsp:nvSpPr>
        <dsp:cNvPr id="0" name=""/>
        <dsp:cNvSpPr/>
      </dsp:nvSpPr>
      <dsp:spPr>
        <a:xfrm>
          <a:off x="1814920" y="0"/>
          <a:ext cx="3533104" cy="14272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Обязательные  виды программы </a:t>
          </a:r>
          <a:r>
            <a:rPr lang="ru-RU" sz="1200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</a:p>
        <a:p>
          <a:pPr marL="0" lvl="0" indent="0" algn="ctr" defTabSz="53340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спортивное многоборье (тесты), эстафетный бег, </a:t>
          </a:r>
        </a:p>
        <a:p>
          <a:pPr marL="0" lvl="0" indent="0" algn="ctr" defTabSz="53340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творческий конкурс,</a:t>
          </a:r>
        </a:p>
        <a:p>
          <a:pPr marL="0" lvl="0" indent="0" algn="ctr" defTabSz="53340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теоретические конкурс</a:t>
          </a:r>
        </a:p>
      </dsp:txBody>
      <dsp:txXfrm>
        <a:off x="1814920" y="0"/>
        <a:ext cx="3533104" cy="1427265"/>
      </dsp:txXfrm>
    </dsp:sp>
    <dsp:sp modelId="{172E965C-B431-423F-91F0-65DDACC25015}">
      <dsp:nvSpPr>
        <dsp:cNvPr id="0" name=""/>
        <dsp:cNvSpPr/>
      </dsp:nvSpPr>
      <dsp:spPr>
        <a:xfrm>
          <a:off x="4157253" y="1627220"/>
          <a:ext cx="1190771" cy="12027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E5F682-9779-40F4-ACA6-7E9E5422422D}">
      <dsp:nvSpPr>
        <dsp:cNvPr id="0" name=""/>
        <dsp:cNvSpPr/>
      </dsp:nvSpPr>
      <dsp:spPr>
        <a:xfrm>
          <a:off x="2087523" y="143"/>
          <a:ext cx="2670350" cy="1207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1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Обязательные виды программы:</a:t>
          </a:r>
        </a:p>
        <a:p>
          <a:pPr marL="0" lvl="0" indent="0" algn="ctr" defTabSz="48895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баскетбол 3х3, волейбол, легкая атлетика, настольный теннис</a:t>
          </a:r>
        </a:p>
      </dsp:txBody>
      <dsp:txXfrm>
        <a:off x="2087523" y="143"/>
        <a:ext cx="2670350" cy="1207756"/>
      </dsp:txXfrm>
    </dsp:sp>
    <dsp:sp modelId="{E19CC82A-0521-45CB-959E-35F3B79C4657}">
      <dsp:nvSpPr>
        <dsp:cNvPr id="0" name=""/>
        <dsp:cNvSpPr/>
      </dsp:nvSpPr>
      <dsp:spPr>
        <a:xfrm>
          <a:off x="797206" y="9890"/>
          <a:ext cx="1195679" cy="1207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5E2754-9F14-478E-99DB-2E9272B85BD2}">
      <dsp:nvSpPr>
        <dsp:cNvPr id="0" name=""/>
        <dsp:cNvSpPr/>
      </dsp:nvSpPr>
      <dsp:spPr>
        <a:xfrm>
          <a:off x="772276" y="1407180"/>
          <a:ext cx="2670350" cy="1207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050" b="1" u="sng" kern="1200" dirty="0">
              <a:latin typeface="Times New Roman" pitchFamily="18" charset="0"/>
              <a:cs typeface="Times New Roman" pitchFamily="18" charset="0"/>
            </a:rPr>
            <a:t>Дополнительные виды программы:</a:t>
          </a:r>
        </a:p>
        <a:p>
          <a:pPr marL="0" lvl="0" indent="0" algn="ctr" defTabSz="466725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050" kern="1200" dirty="0">
              <a:latin typeface="Times New Roman" pitchFamily="18" charset="0"/>
              <a:cs typeface="Times New Roman" pitchFamily="18" charset="0"/>
            </a:rPr>
            <a:t> гандбол, плавание, регби пляжное, самбо, спортивный туризм, мини-футбол</a:t>
          </a:r>
        </a:p>
      </dsp:txBody>
      <dsp:txXfrm>
        <a:off x="772276" y="1407180"/>
        <a:ext cx="2670350" cy="1207756"/>
      </dsp:txXfrm>
    </dsp:sp>
    <dsp:sp modelId="{172E965C-B431-423F-91F0-65DDACC25015}">
      <dsp:nvSpPr>
        <dsp:cNvPr id="0" name=""/>
        <dsp:cNvSpPr/>
      </dsp:nvSpPr>
      <dsp:spPr>
        <a:xfrm>
          <a:off x="4323495" y="1381334"/>
          <a:ext cx="1195679" cy="1207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6D6BD4-2356-49AE-935F-FB656680E367}">
      <dsp:nvSpPr>
        <dsp:cNvPr id="0" name=""/>
        <dsp:cNvSpPr/>
      </dsp:nvSpPr>
      <dsp:spPr>
        <a:xfrm rot="10800000">
          <a:off x="2175694" y="2138379"/>
          <a:ext cx="5080484" cy="1024134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35302" tIns="38100" rIns="71120" bIns="38100" numCol="1" spcCol="1270" anchor="ctr" anchorCtr="0">
          <a:noAutofit/>
        </a:bodyPr>
        <a:lstStyle/>
        <a:p>
          <a:pPr marL="0" lvl="0" indent="0" algn="just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 2024 году придание </a:t>
          </a:r>
          <a:r>
            <a:rPr lang="ru-RU" sz="10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Всероссийским спортивным соревнованиям (играм) школьников «Президентские состязания» </a:t>
          </a:r>
          <a:r>
            <a:rPr lang="ru-RU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 «Президентские спортивные игры» статуса международных соревнований </a:t>
          </a:r>
        </a:p>
      </dsp:txBody>
      <dsp:txXfrm rot="10800000">
        <a:off x="2431727" y="2138379"/>
        <a:ext cx="4824451" cy="1024134"/>
      </dsp:txXfrm>
    </dsp:sp>
    <dsp:sp modelId="{72E10BB0-80FC-4A0B-984F-7241AD1A7772}">
      <dsp:nvSpPr>
        <dsp:cNvPr id="0" name=""/>
        <dsp:cNvSpPr/>
      </dsp:nvSpPr>
      <dsp:spPr>
        <a:xfrm>
          <a:off x="1070302" y="2056599"/>
          <a:ext cx="1374750" cy="120200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9158FDF-51DC-46C1-BE84-BAE13557F563}">
      <dsp:nvSpPr>
        <dsp:cNvPr id="0" name=""/>
        <dsp:cNvSpPr/>
      </dsp:nvSpPr>
      <dsp:spPr>
        <a:xfrm rot="10800000">
          <a:off x="1872120" y="547614"/>
          <a:ext cx="5377739" cy="122578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35302" tIns="38100" rIns="71120" bIns="38100" numCol="1" spcCol="1270" anchor="ctr" anchorCtr="0">
          <a:noAutofit/>
        </a:bodyPr>
        <a:lstStyle/>
        <a:p>
          <a:pPr marL="0" lvl="0" indent="0" algn="just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rPr>
            <a:t>С целью максимального охвата обучающихся и эффективной организации</a:t>
          </a:r>
          <a:br>
            <a:rPr lang="ru-RU" sz="1000" kern="12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rPr>
          </a:br>
          <a:r>
            <a:rPr lang="ru-RU" sz="1000" kern="12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rPr>
            <a:t> и проведения Всероссийских спортивных соревнований (игр) школьников «Президентские состязания» и «Президентские спортивные игры» продлить сроки проведения школьного этапа соревнований до апреля месяца включительно, </a:t>
          </a:r>
          <a:r>
            <a:rPr lang="ru-RU" sz="1000" kern="1200" dirty="0">
              <a:latin typeface="Times New Roman" pitchFamily="18" charset="0"/>
              <a:cs typeface="Times New Roman" pitchFamily="18" charset="0"/>
            </a:rPr>
            <a:t>соревнования на школьном и муниципальном этапах по игровым видам спорта проводить по круговой системе</a:t>
          </a:r>
        </a:p>
      </dsp:txBody>
      <dsp:txXfrm rot="10800000">
        <a:off x="2178565" y="547614"/>
        <a:ext cx="5071294" cy="1225780"/>
      </dsp:txXfrm>
    </dsp:sp>
    <dsp:sp modelId="{8B4CF596-582B-434D-A47D-4340F3711289}">
      <dsp:nvSpPr>
        <dsp:cNvPr id="0" name=""/>
        <dsp:cNvSpPr/>
      </dsp:nvSpPr>
      <dsp:spPr>
        <a:xfrm>
          <a:off x="1103389" y="547614"/>
          <a:ext cx="1394026" cy="126483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14A0DEB-3D64-450B-9E0D-33B10672BF0F}">
      <dsp:nvSpPr>
        <dsp:cNvPr id="0" name=""/>
        <dsp:cNvSpPr/>
      </dsp:nvSpPr>
      <dsp:spPr>
        <a:xfrm rot="10800000">
          <a:off x="1939228" y="3509087"/>
          <a:ext cx="5296582" cy="981981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35302" tIns="38100" rIns="71120" bIns="38100" numCol="1" spcCol="1270" anchor="ctr" anchorCtr="0">
          <a:noAutofit/>
        </a:bodyPr>
        <a:lstStyle/>
        <a:p>
          <a:pPr marL="0" lvl="0" indent="0" algn="just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rPr>
            <a:t>Учреждение переходящего Кубка Президента Российской Федерации </a:t>
          </a:r>
          <a:br>
            <a:rPr lang="ru-RU" sz="1000" kern="12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rPr>
          </a:br>
          <a:r>
            <a:rPr lang="ru-RU" sz="1000" kern="12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rPr>
            <a:t>по Всероссийским спортивным соревнованиям (играм) школьников «Президентские состязания» </a:t>
          </a:r>
          <a:r>
            <a:rPr lang="ru-RU" sz="1000" kern="1200" dirty="0">
              <a:latin typeface="Times New Roman" pitchFamily="18" charset="0"/>
              <a:cs typeface="Times New Roman" pitchFamily="18" charset="0"/>
            </a:rPr>
            <a:t>и «Президентские спортивные игры»</a:t>
          </a:r>
        </a:p>
      </dsp:txBody>
      <dsp:txXfrm rot="10800000">
        <a:off x="2184723" y="3509087"/>
        <a:ext cx="5051087" cy="981981"/>
      </dsp:txXfrm>
    </dsp:sp>
    <dsp:sp modelId="{FF884C8D-545E-4485-8A55-5E509098FFC2}">
      <dsp:nvSpPr>
        <dsp:cNvPr id="0" name=""/>
        <dsp:cNvSpPr/>
      </dsp:nvSpPr>
      <dsp:spPr>
        <a:xfrm>
          <a:off x="1089499" y="3465083"/>
          <a:ext cx="1391408" cy="128604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08DCDC-F03B-4043-BF9A-42A8777ABF8C}">
      <dsp:nvSpPr>
        <dsp:cNvPr id="0" name=""/>
        <dsp:cNvSpPr/>
      </dsp:nvSpPr>
      <dsp:spPr>
        <a:xfrm>
          <a:off x="38055" y="0"/>
          <a:ext cx="2468821" cy="264202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21000" r="-21000"/>
          </a:stretch>
        </a:blipFill>
        <a:ln w="19050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2BBB73-39DD-4B84-BD96-4C48B8D7BAD6}">
      <dsp:nvSpPr>
        <dsp:cNvPr id="0" name=""/>
        <dsp:cNvSpPr/>
      </dsp:nvSpPr>
      <dsp:spPr>
        <a:xfrm>
          <a:off x="948603" y="2476216"/>
          <a:ext cx="1365656" cy="1947012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rnd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организации </a:t>
          </a:r>
          <a:br>
            <a:rPr lang="ru-RU" sz="1100" b="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100" b="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 проведению Президентские состязания и Президентские спортивные игры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 имеют аналогов в мире, а в России по массовости</a:t>
          </a:r>
          <a:endParaRPr lang="ru-RU" sz="1100" kern="1200" dirty="0"/>
        </a:p>
      </dsp:txBody>
      <dsp:txXfrm>
        <a:off x="988602" y="2516215"/>
        <a:ext cx="1285658" cy="1867014"/>
      </dsp:txXfrm>
    </dsp:sp>
    <dsp:sp modelId="{6842DD7F-8CD8-47EE-8E3B-66CE0F5192C1}">
      <dsp:nvSpPr>
        <dsp:cNvPr id="0" name=""/>
        <dsp:cNvSpPr/>
      </dsp:nvSpPr>
      <dsp:spPr>
        <a:xfrm rot="7126">
          <a:off x="2841270" y="1035790"/>
          <a:ext cx="334394" cy="577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600" kern="1200"/>
        </a:p>
      </dsp:txBody>
      <dsp:txXfrm>
        <a:off x="2841270" y="1151215"/>
        <a:ext cx="234076" cy="346586"/>
      </dsp:txXfrm>
    </dsp:sp>
    <dsp:sp modelId="{5520B8CA-5C6B-4BA7-BA52-39C0538C278A}">
      <dsp:nvSpPr>
        <dsp:cNvPr id="0" name=""/>
        <dsp:cNvSpPr/>
      </dsp:nvSpPr>
      <dsp:spPr>
        <a:xfrm>
          <a:off x="3462288" y="0"/>
          <a:ext cx="2602338" cy="26565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19050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7CDD24-E674-4C3E-BF18-03214DB244A5}">
      <dsp:nvSpPr>
        <dsp:cNvPr id="0" name=""/>
        <dsp:cNvSpPr/>
      </dsp:nvSpPr>
      <dsp:spPr>
        <a:xfrm>
          <a:off x="4366766" y="2233527"/>
          <a:ext cx="1463859" cy="2275420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rnd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Ежегодно в Президентских состязаниях участвует более 11 млн обучающихся,  </a:t>
          </a:r>
          <a:br>
            <a:rPr lang="ru-RU" sz="11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1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Президентских спортивных играх более 6,2 млн обучающихся из 85 субъектов РФ</a:t>
          </a:r>
        </a:p>
      </dsp:txBody>
      <dsp:txXfrm>
        <a:off x="4409641" y="2276402"/>
        <a:ext cx="1378109" cy="2189670"/>
      </dsp:txXfrm>
    </dsp:sp>
    <dsp:sp modelId="{86F6CFC9-A0F2-4001-8705-B4964B1903E9}">
      <dsp:nvSpPr>
        <dsp:cNvPr id="0" name=""/>
        <dsp:cNvSpPr/>
      </dsp:nvSpPr>
      <dsp:spPr>
        <a:xfrm rot="21592394">
          <a:off x="6373064" y="1035525"/>
          <a:ext cx="308438" cy="577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600" kern="1200"/>
        </a:p>
      </dsp:txBody>
      <dsp:txXfrm>
        <a:off x="6373064" y="1151156"/>
        <a:ext cx="215907" cy="346586"/>
      </dsp:txXfrm>
    </dsp:sp>
    <dsp:sp modelId="{6465FD2D-A9D7-43A6-B535-0B44BADD6540}">
      <dsp:nvSpPr>
        <dsp:cNvPr id="0" name=""/>
        <dsp:cNvSpPr/>
      </dsp:nvSpPr>
      <dsp:spPr>
        <a:xfrm>
          <a:off x="6945877" y="0"/>
          <a:ext cx="2643470" cy="264099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rnd" cmpd="sng" algn="ctr">
          <a:solidFill>
            <a:schemeClr val="accent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9DB307-2B34-4081-ACF9-9BC9D91F801B}">
      <dsp:nvSpPr>
        <dsp:cNvPr id="0" name=""/>
        <dsp:cNvSpPr/>
      </dsp:nvSpPr>
      <dsp:spPr>
        <a:xfrm>
          <a:off x="7868539" y="2009861"/>
          <a:ext cx="1547421" cy="2635465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rnd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618 обучающихся </a:t>
          </a:r>
          <a:r>
            <a:rPr lang="ru-RU" sz="1000" b="0" kern="12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победителей и призеров всероссийских этапов Президентских состязаний и Президентских спортивных игр внесены в государственный информационный ресурс фонда о детях, проявивших выдающиеся способности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«ТАЛАНТ И УСПЕХ»</a:t>
          </a:r>
          <a:r>
            <a:rPr lang="ru-RU" sz="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7913861" y="2055183"/>
        <a:ext cx="1456777" cy="25448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733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2351" y="0"/>
            <a:ext cx="4278733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263EE3-A33C-466E-AC36-3FA2404D4202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5488" y="857250"/>
            <a:ext cx="3341687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6793" y="3300414"/>
            <a:ext cx="7899077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4"/>
            <a:ext cx="4278733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2351" y="6513514"/>
            <a:ext cx="4278733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FBFC5-01BB-4DB7-8C61-DA266FD9A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53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171" y="-8468"/>
            <a:ext cx="9935592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812" y="2404534"/>
            <a:ext cx="631227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4812" y="4050835"/>
            <a:ext cx="631227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10/4/2021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846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90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400" y="4470400"/>
            <a:ext cx="687669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10/4/2021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886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59" y="609600"/>
            <a:ext cx="657819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92830" y="3632200"/>
            <a:ext cx="58714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470400"/>
            <a:ext cx="687669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10/4/2021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22937" y="790378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10008" y="288655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44806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1931988"/>
            <a:ext cx="687669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10/4/2021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905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59" y="609600"/>
            <a:ext cx="657819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0397" y="4013200"/>
            <a:ext cx="687669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10/4/2021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22937" y="790378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10008" y="288655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7040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169" y="609600"/>
            <a:ext cx="6869920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0397" y="4013200"/>
            <a:ext cx="687669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10/4/2021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986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10/4/2021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083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5421" y="609601"/>
            <a:ext cx="1060380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399" y="609601"/>
            <a:ext cx="5627945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10/4/2021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569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10/4/2021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197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2700869"/>
            <a:ext cx="687669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10/4/2021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970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90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1" y="2160589"/>
            <a:ext cx="3345451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637" y="2160590"/>
            <a:ext cx="3345453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10/4/2021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0300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89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2160983"/>
            <a:ext cx="334822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399" y="2737247"/>
            <a:ext cx="3348228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88860" y="2160983"/>
            <a:ext cx="334822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88860" y="2737247"/>
            <a:ext cx="3348228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10/4/2021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170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609600"/>
            <a:ext cx="6876690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10/4/2021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669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10/4/2021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947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1498604"/>
            <a:ext cx="3022697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8882" y="514926"/>
            <a:ext cx="366820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399" y="2777069"/>
            <a:ext cx="3022697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10/4/2021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6743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4800600"/>
            <a:ext cx="687669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0399" y="609600"/>
            <a:ext cx="6876690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399" y="5367338"/>
            <a:ext cx="687669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10/4/2021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097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9172" y="-8468"/>
            <a:ext cx="9935593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8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2160590"/>
            <a:ext cx="6876690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55696" y="6041364"/>
            <a:ext cx="7411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10/4/2021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0399" y="6041364"/>
            <a:ext cx="5008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81732" y="6041364"/>
            <a:ext cx="555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705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3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2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openxmlformats.org/officeDocument/2006/relationships/image" Target="../media/image18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7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9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14.png"/><Relationship Id="rId7" Type="http://schemas.openxmlformats.org/officeDocument/2006/relationships/diagramLayout" Target="../diagrams/layout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11" Type="http://schemas.openxmlformats.org/officeDocument/2006/relationships/image" Target="../media/image24.png"/><Relationship Id="rId5" Type="http://schemas.microsoft.com/office/2007/relationships/hdphoto" Target="../media/hdphoto1.wdp"/><Relationship Id="rId10" Type="http://schemas.microsoft.com/office/2007/relationships/diagramDrawing" Target="../diagrams/drawing4.xml"/><Relationship Id="rId4" Type="http://schemas.openxmlformats.org/officeDocument/2006/relationships/image" Target="../media/image20.png"/><Relationship Id="rId9" Type="http://schemas.openxmlformats.org/officeDocument/2006/relationships/diagramColors" Target="../diagrams/colors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s://ru.wikipedia.org/wiki/%D0%A5%D1%83%D0%B4%D0%BE%D0%B6%D0%B5%D1%81%D1%82%D0%B2%D0%B5%D0%BD%D0%BD%D0%B0%D1%8F_%D0%B3%D0%B8%D0%BC%D0%BD%D0%B0%D1%81%D1%82%D0%B8%D0%BA%D0%B0" TargetMode="External"/><Relationship Id="rId7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8EFEB-DBF1-2142-940B-C791FADBF8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57AEC5A-12E1-D147-A619-FFD974103A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69F36F-BCAE-8240-A9C3-4238F0CE5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7EF0D7-8174-1E48-BA71-5A8713EA065E}"/>
              </a:ext>
            </a:extLst>
          </p:cNvPr>
          <p:cNvSpPr txBox="1"/>
          <p:nvPr/>
        </p:nvSpPr>
        <p:spPr>
          <a:xfrm>
            <a:off x="7626847" y="778192"/>
            <a:ext cx="1407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06.10.2021 г.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AB3AB9-CE6F-744D-A6D6-23B4BA8AE599}"/>
              </a:ext>
            </a:extLst>
          </p:cNvPr>
          <p:cNvSpPr txBox="1"/>
          <p:nvPr/>
        </p:nvSpPr>
        <p:spPr>
          <a:xfrm>
            <a:off x="420354" y="1483644"/>
            <a:ext cx="5982702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50">
              <a:defRPr/>
            </a:pPr>
            <a:r>
              <a:rPr lang="ru-RU" sz="195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Всероссийские спортивные Соревнования (ИГРЫ) школьников</a:t>
            </a:r>
          </a:p>
          <a:p>
            <a:pPr algn="ctr" defTabSz="742950">
              <a:defRPr/>
            </a:pPr>
            <a:r>
              <a:rPr lang="ru-RU" sz="195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«Президентские состязания» </a:t>
            </a:r>
            <a:br>
              <a:rPr lang="ru-RU" sz="1950" b="1" cap="all" dirty="0">
                <a:solidFill>
                  <a:srgbClr val="002060"/>
                </a:solidFill>
                <a:latin typeface="Roboto" panose="02000000000000000000" pitchFamily="2" charset="0"/>
              </a:rPr>
            </a:br>
            <a:r>
              <a:rPr lang="ru-RU" sz="195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и «ПРЕЗИДЕНТСКИЕ СПОРТИВНЫЕ ИГРЫ» - СТАРТ В УСПЕШНОЕ БУДУЩЕЕ ПОДРАСТАЮЩЕГО ПОКОЛЕНИЯ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22DD25-E855-B04A-810C-26FAC74CA9CE}"/>
              </a:ext>
            </a:extLst>
          </p:cNvPr>
          <p:cNvSpPr txBox="1"/>
          <p:nvPr/>
        </p:nvSpPr>
        <p:spPr>
          <a:xfrm>
            <a:off x="566990" y="4839670"/>
            <a:ext cx="3685423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3" dirty="0">
                <a:solidFill>
                  <a:srgbClr val="002060"/>
                </a:solidFill>
              </a:rPr>
              <a:t>Леонова Екатерина Борисовна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838D6D-A48E-42E1-B6D6-175270AB0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244" y="3419606"/>
            <a:ext cx="3548180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22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B48CA3-06B1-4BB4-8A71-9CC6A5BBF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74" y="183902"/>
            <a:ext cx="6160819" cy="210521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40F1E-7F08-46B5-87CF-A512CB6C7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27" y="3244583"/>
            <a:ext cx="2814337" cy="1019306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Законодательные </a:t>
            </a:r>
            <a:b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аспекты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912" y="1308683"/>
            <a:ext cx="2235970" cy="998277"/>
          </a:xfrm>
          <a:prstGeom prst="rect">
            <a:avLst/>
          </a:prstGeom>
        </p:spPr>
      </p:pic>
      <p:sp>
        <p:nvSpPr>
          <p:cNvPr id="5" name="Блок-схема: альтернативный процесс 4">
            <a:extLst>
              <a:ext uri="{FF2B5EF4-FFF2-40B4-BE49-F238E27FC236}">
                <a16:creationId xmlns:a16="http://schemas.microsoft.com/office/drawing/2014/main" id="{7836DE61-24F2-4CFB-B671-68A89F12CF1F}"/>
              </a:ext>
            </a:extLst>
          </p:cNvPr>
          <p:cNvSpPr/>
          <p:nvPr/>
        </p:nvSpPr>
        <p:spPr>
          <a:xfrm>
            <a:off x="3559821" y="1890301"/>
            <a:ext cx="5255405" cy="111514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Указ Президента Российской Федерации 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 30 июля 2010 г. № 948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«О проведении всероссийских спортивных соревнований (игр) школьников»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Блок-схема: альтернативный процесс 11">
            <a:extLst>
              <a:ext uri="{FF2B5EF4-FFF2-40B4-BE49-F238E27FC236}">
                <a16:creationId xmlns:a16="http://schemas.microsoft.com/office/drawing/2014/main" id="{8DE1F459-3C59-412A-8FE1-A299A60DEA27}"/>
              </a:ext>
            </a:extLst>
          </p:cNvPr>
          <p:cNvSpPr/>
          <p:nvPr/>
        </p:nvSpPr>
        <p:spPr>
          <a:xfrm>
            <a:off x="3559821" y="3230909"/>
            <a:ext cx="5255405" cy="1366258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Ч. 1 п. 1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«ж» Перечня поручений Президента Российской Федерации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заседания Совета по развитию физической культуры и спорта при Президенте Российской Федерации от 22 ноября 2019 г. № Пр-2397.</a:t>
            </a:r>
          </a:p>
        </p:txBody>
      </p:sp>
      <p:sp>
        <p:nvSpPr>
          <p:cNvPr id="15" name="Блок-схема: альтернативный процесс 14">
            <a:extLst>
              <a:ext uri="{FF2B5EF4-FFF2-40B4-BE49-F238E27FC236}">
                <a16:creationId xmlns:a16="http://schemas.microsoft.com/office/drawing/2014/main" id="{852403F5-BBA0-4EB5-B787-AB25F4E0FEFC}"/>
              </a:ext>
            </a:extLst>
          </p:cNvPr>
          <p:cNvSpPr/>
          <p:nvPr/>
        </p:nvSpPr>
        <p:spPr>
          <a:xfrm>
            <a:off x="3609002" y="3088815"/>
            <a:ext cx="4714293" cy="5872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альтернативный процесс 15">
            <a:extLst>
              <a:ext uri="{FF2B5EF4-FFF2-40B4-BE49-F238E27FC236}">
                <a16:creationId xmlns:a16="http://schemas.microsoft.com/office/drawing/2014/main" id="{A72565B4-6958-4581-BDD4-2EA261E6E610}"/>
              </a:ext>
            </a:extLst>
          </p:cNvPr>
          <p:cNvSpPr/>
          <p:nvPr/>
        </p:nvSpPr>
        <p:spPr>
          <a:xfrm>
            <a:off x="3559820" y="4669899"/>
            <a:ext cx="4714293" cy="8389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альтернативный процесс 16">
            <a:extLst>
              <a:ext uri="{FF2B5EF4-FFF2-40B4-BE49-F238E27FC236}">
                <a16:creationId xmlns:a16="http://schemas.microsoft.com/office/drawing/2014/main" id="{96717FDA-262D-4491-BD26-5AA760545826}"/>
              </a:ext>
            </a:extLst>
          </p:cNvPr>
          <p:cNvSpPr/>
          <p:nvPr/>
        </p:nvSpPr>
        <p:spPr>
          <a:xfrm>
            <a:off x="3559819" y="4882972"/>
            <a:ext cx="5255405" cy="1019306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основных мероприятий, проводимых в рамках Десятилетия детства, на период до 2027 года от 23.01.2021 г. № 122-р</a:t>
            </a:r>
          </a:p>
        </p:txBody>
      </p:sp>
      <p:sp>
        <p:nvSpPr>
          <p:cNvPr id="18" name="Стрелка: изогнутая вправо 17">
            <a:extLst>
              <a:ext uri="{FF2B5EF4-FFF2-40B4-BE49-F238E27FC236}">
                <a16:creationId xmlns:a16="http://schemas.microsoft.com/office/drawing/2014/main" id="{60A56D9E-8DCD-4ECF-9FEC-2C954F7CDA78}"/>
              </a:ext>
            </a:extLst>
          </p:cNvPr>
          <p:cNvSpPr/>
          <p:nvPr/>
        </p:nvSpPr>
        <p:spPr>
          <a:xfrm>
            <a:off x="2616289" y="4194495"/>
            <a:ext cx="738814" cy="151001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Стрелка: изогнутая вправо 18">
            <a:extLst>
              <a:ext uri="{FF2B5EF4-FFF2-40B4-BE49-F238E27FC236}">
                <a16:creationId xmlns:a16="http://schemas.microsoft.com/office/drawing/2014/main" id="{6BDF0918-950F-42CE-AA4C-315994DD7108}"/>
              </a:ext>
            </a:extLst>
          </p:cNvPr>
          <p:cNvSpPr/>
          <p:nvPr/>
        </p:nvSpPr>
        <p:spPr>
          <a:xfrm>
            <a:off x="2650979" y="2443743"/>
            <a:ext cx="738814" cy="136625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365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8E08CA-25DE-4B74-8644-0A9CBF08EA7F}"/>
              </a:ext>
            </a:extLst>
          </p:cNvPr>
          <p:cNvSpPr txBox="1"/>
          <p:nvPr/>
        </p:nvSpPr>
        <p:spPr>
          <a:xfrm>
            <a:off x="250814" y="328674"/>
            <a:ext cx="96551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cap="all" dirty="0">
                <a:solidFill>
                  <a:srgbClr val="002060"/>
                </a:solidFill>
                <a:latin typeface="Roboto" panose="02000000000000000000" pitchFamily="2" charset="0"/>
              </a:rPr>
              <a:t>Всероссийские спортивные соревнования школьников</a:t>
            </a:r>
          </a:p>
          <a:p>
            <a:r>
              <a:rPr lang="ru-RU" b="1" cap="all" dirty="0">
                <a:solidFill>
                  <a:srgbClr val="002060"/>
                </a:solidFill>
                <a:latin typeface="Roboto" panose="02000000000000000000" pitchFamily="2" charset="0"/>
              </a:rPr>
              <a:t>«Президентские состязания»  и «Президентские спортивные игры»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0AE7C31E-7E58-402C-B950-63B2F75C0791}"/>
              </a:ext>
            </a:extLst>
          </p:cNvPr>
          <p:cNvCxnSpPr/>
          <p:nvPr/>
        </p:nvCxnSpPr>
        <p:spPr>
          <a:xfrm>
            <a:off x="250814" y="1258349"/>
            <a:ext cx="79108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1C4D929-941E-4F99-8B7B-9D45E4C3A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67" y="1355706"/>
            <a:ext cx="2275498" cy="15164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BD591D-EDB8-4F88-AE38-3528A0BC6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76" y="4610102"/>
            <a:ext cx="2274055" cy="15164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DACFB2-7BDF-4B84-992B-540283826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76" y="2982904"/>
            <a:ext cx="2274052" cy="15164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2042B50-A861-4E69-BB86-3CB532420E1A}"/>
              </a:ext>
            </a:extLst>
          </p:cNvPr>
          <p:cNvSpPr txBox="1"/>
          <p:nvPr/>
        </p:nvSpPr>
        <p:spPr>
          <a:xfrm>
            <a:off x="2542910" y="1402109"/>
            <a:ext cx="2145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проведения</a:t>
            </a:r>
          </a:p>
          <a:p>
            <a:pPr lvl="0"/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A75D58-8195-443F-AAC3-20665217CA02}"/>
              </a:ext>
            </a:extLst>
          </p:cNvPr>
          <p:cNvSpPr txBox="1"/>
          <p:nvPr/>
        </p:nvSpPr>
        <p:spPr>
          <a:xfrm>
            <a:off x="4953000" y="1461567"/>
            <a:ext cx="4475512" cy="12157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1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крепление здоровья, вовлечение детей в систематические занятия физической культурой и спортом, всестороннее гармоничное развитие личности, выявление талантливых детей</a:t>
            </a:r>
            <a:r>
              <a:rPr lang="ru-RU" sz="1100" b="1" dirty="0">
                <a:solidFill>
                  <a:srgbClr val="002060"/>
                </a:solidFill>
                <a:ea typeface="Times New Roman" panose="02020603050405020304" pitchFamily="18" charset="0"/>
              </a:rPr>
              <a:t>, </a:t>
            </a: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между государствами-участниками СНГ в сфере развития школьного спорта.</a:t>
            </a:r>
          </a:p>
          <a:p>
            <a:pPr lvl="0"/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50B311-4960-49A1-A0B3-775180EAF690}"/>
              </a:ext>
            </a:extLst>
          </p:cNvPr>
          <p:cNvSpPr txBox="1"/>
          <p:nvPr/>
        </p:nvSpPr>
        <p:spPr>
          <a:xfrm>
            <a:off x="2741393" y="3055390"/>
            <a:ext cx="517444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9A9B526B-C27A-4066-8072-E4D7553A80C0}"/>
              </a:ext>
            </a:extLst>
          </p:cNvPr>
          <p:cNvSpPr/>
          <p:nvPr/>
        </p:nvSpPr>
        <p:spPr>
          <a:xfrm>
            <a:off x="3723981" y="3421644"/>
            <a:ext cx="526163" cy="2802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AE0F86F-4B1E-406C-813A-4E0344F84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56572" y="3990981"/>
            <a:ext cx="1458547" cy="213559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здорового образа жизни и мотивации занятием физической культурой и спортом, определение уровня физической подготовленности обучающихся;</a:t>
            </a:r>
          </a:p>
          <a:p>
            <a:pPr algn="ctr"/>
            <a:endParaRPr lang="ru-RU" sz="1000" dirty="0"/>
          </a:p>
        </p:txBody>
      </p:sp>
      <p:sp>
        <p:nvSpPr>
          <p:cNvPr id="6" name="Блок-схема: альтернативный процесс 5">
            <a:extLst>
              <a:ext uri="{FF2B5EF4-FFF2-40B4-BE49-F238E27FC236}">
                <a16:creationId xmlns:a16="http://schemas.microsoft.com/office/drawing/2014/main" id="{5D22DCA8-C63E-4701-A868-04047522B5C1}"/>
              </a:ext>
            </a:extLst>
          </p:cNvPr>
          <p:cNvSpPr/>
          <p:nvPr/>
        </p:nvSpPr>
        <p:spPr>
          <a:xfrm>
            <a:off x="4422462" y="3073569"/>
            <a:ext cx="1677172" cy="2173245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just" defTabSz="457200" rtl="0" eaLnBrk="1" fontAlgn="auto" latinLnBrk="0" hangingPunct="1">
              <a:spcBef>
                <a:spcPts val="0"/>
              </a:spcBef>
              <a:buClrTx/>
              <a:buSzTx/>
              <a:tabLst>
                <a:tab pos="457200" algn="l"/>
              </a:tabLst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определение лучших команд общеобразовательных организаций,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добившихся наилучших результатов в летних видах спорта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показавших высокий уровень творческих способностей и знаний в области физической культуры и спорта;</a:t>
            </a:r>
          </a:p>
        </p:txBody>
      </p:sp>
      <p:sp>
        <p:nvSpPr>
          <p:cNvPr id="9" name="Стрелка: изогнутая вправо 8">
            <a:extLst>
              <a:ext uri="{FF2B5EF4-FFF2-40B4-BE49-F238E27FC236}">
                <a16:creationId xmlns:a16="http://schemas.microsoft.com/office/drawing/2014/main" id="{D8E21470-BB8D-45EB-9AAE-E6BE62A904B4}"/>
              </a:ext>
            </a:extLst>
          </p:cNvPr>
          <p:cNvSpPr/>
          <p:nvPr/>
        </p:nvSpPr>
        <p:spPr>
          <a:xfrm>
            <a:off x="3582100" y="1812022"/>
            <a:ext cx="721452" cy="646331"/>
          </a:xfrm>
          <a:prstGeom prst="curvedRightArrow">
            <a:avLst>
              <a:gd name="adj1" fmla="val 17742"/>
              <a:gd name="adj2" fmla="val 47855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Блок-схема: альтернативный процесс 20">
            <a:extLst>
              <a:ext uri="{FF2B5EF4-FFF2-40B4-BE49-F238E27FC236}">
                <a16:creationId xmlns:a16="http://schemas.microsoft.com/office/drawing/2014/main" id="{2F952AF1-8CE0-49BE-BF48-C7EE98164BF1}"/>
              </a:ext>
            </a:extLst>
          </p:cNvPr>
          <p:cNvSpPr/>
          <p:nvPr/>
        </p:nvSpPr>
        <p:spPr>
          <a:xfrm>
            <a:off x="6788816" y="2896213"/>
            <a:ext cx="1391090" cy="1813318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становление гражданской и патриотической позиции подрастающего поколения, формирование позитивных жизненных установок;</a:t>
            </a:r>
          </a:p>
          <a:p>
            <a:pPr algn="just"/>
            <a:endParaRPr lang="ru-RU" dirty="0"/>
          </a:p>
        </p:txBody>
      </p:sp>
      <p:sp>
        <p:nvSpPr>
          <p:cNvPr id="23" name="Блок-схема: альтернативный процесс 22">
            <a:extLst>
              <a:ext uri="{FF2B5EF4-FFF2-40B4-BE49-F238E27FC236}">
                <a16:creationId xmlns:a16="http://schemas.microsoft.com/office/drawing/2014/main" id="{5BE04EF3-6105-4554-9A61-4610B1646497}"/>
              </a:ext>
            </a:extLst>
          </p:cNvPr>
          <p:cNvSpPr/>
          <p:nvPr/>
        </p:nvSpPr>
        <p:spPr>
          <a:xfrm>
            <a:off x="6989079" y="4917408"/>
            <a:ext cx="2439433" cy="931429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укрепление международных спортивных и гуманитарных связей и обмен опытом с государствами-участниками СНГ в части развития школьного спорта;</a:t>
            </a:r>
          </a:p>
          <a:p>
            <a:pPr algn="ctr"/>
            <a:endParaRPr lang="ru-RU" dirty="0"/>
          </a:p>
        </p:txBody>
      </p:sp>
      <p:sp>
        <p:nvSpPr>
          <p:cNvPr id="25" name="Блок-схема: альтернативный процесс 24">
            <a:extLst>
              <a:ext uri="{FF2B5EF4-FFF2-40B4-BE49-F238E27FC236}">
                <a16:creationId xmlns:a16="http://schemas.microsoft.com/office/drawing/2014/main" id="{E0857ACF-8F6B-45FB-B96A-09A2AFF9BF7F}"/>
              </a:ext>
            </a:extLst>
          </p:cNvPr>
          <p:cNvSpPr/>
          <p:nvPr/>
        </p:nvSpPr>
        <p:spPr>
          <a:xfrm>
            <a:off x="4342961" y="5662569"/>
            <a:ext cx="2544400" cy="931429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пропаганда и продвижение русского языка и культуры народов России </a:t>
            </a:r>
            <a:br>
              <a:rPr lang="ru-RU" sz="1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государствах-участниках СНГ, знакомство с культурой и традициями этих стран</a:t>
            </a:r>
          </a:p>
          <a:p>
            <a:pPr algn="just"/>
            <a:endParaRPr lang="ru-RU" dirty="0"/>
          </a:p>
        </p:txBody>
      </p:sp>
      <p:sp>
        <p:nvSpPr>
          <p:cNvPr id="26" name="Стрелка: вниз 25">
            <a:extLst>
              <a:ext uri="{FF2B5EF4-FFF2-40B4-BE49-F238E27FC236}">
                <a16:creationId xmlns:a16="http://schemas.microsoft.com/office/drawing/2014/main" id="{FB78DE2E-BF33-43AD-B84B-ADD84EAF1B72}"/>
              </a:ext>
            </a:extLst>
          </p:cNvPr>
          <p:cNvSpPr/>
          <p:nvPr/>
        </p:nvSpPr>
        <p:spPr>
          <a:xfrm>
            <a:off x="2984505" y="3459380"/>
            <a:ext cx="252743" cy="4472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299DEF-73E1-40F8-82F1-568BB9FFB2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5298" y="3055389"/>
            <a:ext cx="629333" cy="338553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63970A55-D4F2-459B-8B42-E4770FEA7999}"/>
              </a:ext>
            </a:extLst>
          </p:cNvPr>
          <p:cNvSpPr/>
          <p:nvPr/>
        </p:nvSpPr>
        <p:spPr>
          <a:xfrm>
            <a:off x="6371713" y="5058778"/>
            <a:ext cx="453005" cy="2802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: вправо 23">
            <a:extLst>
              <a:ext uri="{FF2B5EF4-FFF2-40B4-BE49-F238E27FC236}">
                <a16:creationId xmlns:a16="http://schemas.microsoft.com/office/drawing/2014/main" id="{C54A798F-86C2-4B3F-9EC2-1F2ED929FD41}"/>
              </a:ext>
            </a:extLst>
          </p:cNvPr>
          <p:cNvSpPr/>
          <p:nvPr/>
        </p:nvSpPr>
        <p:spPr>
          <a:xfrm rot="2874125">
            <a:off x="4279480" y="5246814"/>
            <a:ext cx="453005" cy="2802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923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1868E8C-5953-494A-9307-882D6023491C}"/>
              </a:ext>
            </a:extLst>
          </p:cNvPr>
          <p:cNvSpPr/>
          <p:nvPr/>
        </p:nvSpPr>
        <p:spPr>
          <a:xfrm>
            <a:off x="267106" y="365797"/>
            <a:ext cx="787823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solidFill>
                  <a:srgbClr val="002060"/>
                </a:solidFill>
                <a:latin typeface="Roboto" panose="02000000000000000000" pitchFamily="2" charset="0"/>
              </a:rPr>
              <a:t>Всероссийские спортивные Соревнования школьников</a:t>
            </a:r>
          </a:p>
          <a:p>
            <a:r>
              <a:rPr lang="ru-RU" sz="20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«Президентские состязания»</a:t>
            </a:r>
          </a:p>
          <a:p>
            <a:pPr algn="ctr"/>
            <a:r>
              <a:rPr lang="ru-RU" sz="14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endParaRPr lang="ru-RU" sz="1400" dirty="0">
              <a:solidFill>
                <a:srgbClr val="002060"/>
              </a:solidFill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CCED6A98-D95F-49F9-8619-6CDB32B7384E}"/>
              </a:ext>
            </a:extLst>
          </p:cNvPr>
          <p:cNvCxnSpPr/>
          <p:nvPr/>
        </p:nvCxnSpPr>
        <p:spPr>
          <a:xfrm>
            <a:off x="250814" y="1258349"/>
            <a:ext cx="79108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DC0498-8AC7-41A6-8FC1-23C4E98B82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66" t="2562" r="-4523" b="27373"/>
          <a:stretch/>
        </p:blipFill>
        <p:spPr>
          <a:xfrm>
            <a:off x="8510603" y="213475"/>
            <a:ext cx="1202450" cy="1115144"/>
          </a:xfrm>
          <a:prstGeom prst="rect">
            <a:avLst/>
          </a:prstGeom>
        </p:spPr>
      </p:pic>
      <p:graphicFrame>
        <p:nvGraphicFramePr>
          <p:cNvPr id="18" name="Схема 17">
            <a:extLst>
              <a:ext uri="{FF2B5EF4-FFF2-40B4-BE49-F238E27FC236}">
                <a16:creationId xmlns:a16="http://schemas.microsoft.com/office/drawing/2014/main" id="{BE5F9875-9F7D-400B-B262-E8ACD7348F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3282420"/>
              </p:ext>
            </p:extLst>
          </p:nvPr>
        </p:nvGraphicFramePr>
        <p:xfrm>
          <a:off x="436955" y="3936855"/>
          <a:ext cx="5348025" cy="2830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3D03FFCA-3733-47EA-BB4A-843CB57D5844}"/>
              </a:ext>
            </a:extLst>
          </p:cNvPr>
          <p:cNvSpPr txBox="1"/>
          <p:nvPr/>
        </p:nvSpPr>
        <p:spPr>
          <a:xfrm>
            <a:off x="2583804" y="2921145"/>
            <a:ext cx="2092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</a:p>
          <a:p>
            <a:pPr algn="ctr"/>
            <a:r>
              <a:rPr lang="ru-RU" sz="1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Всероссийских  спортивных </a:t>
            </a:r>
          </a:p>
          <a:p>
            <a:pPr algn="ctr"/>
            <a:r>
              <a:rPr lang="ru-RU" sz="1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соревнований школьников </a:t>
            </a:r>
          </a:p>
          <a:p>
            <a:pPr algn="ctr"/>
            <a:r>
              <a:rPr lang="ru-RU" sz="1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«Президентские состязания»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F0409D-D112-4097-ADE5-27CD4177695B}"/>
              </a:ext>
            </a:extLst>
          </p:cNvPr>
          <p:cNvSpPr txBox="1"/>
          <p:nvPr/>
        </p:nvSpPr>
        <p:spPr>
          <a:xfrm>
            <a:off x="436955" y="1758480"/>
            <a:ext cx="348856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</a:t>
            </a:r>
          </a:p>
          <a:p>
            <a:r>
              <a:rPr lang="ru-RU" sz="1000" b="1" spc="-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000" b="1" strike="noStrike" spc="-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ласс-команды городских и сельских школ, </a:t>
            </a:r>
            <a:br>
              <a:rPr lang="ru-RU" sz="1000" b="1" strike="noStrike" spc="-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1000" b="1" strike="noStrike" spc="-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состав которых входят обучающиеся одного класса </a:t>
            </a:r>
            <a:endParaRPr lang="ru-RU" sz="10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ru-RU" sz="1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участников: с 1 по 11 класс</a:t>
            </a:r>
          </a:p>
          <a:p>
            <a:pPr lvl="0">
              <a:spcAft>
                <a:spcPts val="0"/>
              </a:spcAft>
            </a:pPr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0E90A8-B336-4840-A7B0-8B97D00B32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5840" y="1410931"/>
            <a:ext cx="3155792" cy="200152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27F64E-A402-4F65-916E-416CF2FD13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0102" y="5511248"/>
            <a:ext cx="2154878" cy="12556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DBFD7C-F402-4077-978D-53A913027A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813" y="3727938"/>
            <a:ext cx="1880151" cy="14929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3FBEDA3-FC16-4F5A-8219-042C996D21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65488" y="4277546"/>
            <a:ext cx="2831090" cy="18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01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1868E8C-5953-494A-9307-882D6023491C}"/>
              </a:ext>
            </a:extLst>
          </p:cNvPr>
          <p:cNvSpPr/>
          <p:nvPr/>
        </p:nvSpPr>
        <p:spPr>
          <a:xfrm>
            <a:off x="267106" y="365797"/>
            <a:ext cx="787823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solidFill>
                  <a:srgbClr val="002060"/>
                </a:solidFill>
                <a:latin typeface="Roboto" panose="02000000000000000000" pitchFamily="2" charset="0"/>
              </a:rPr>
              <a:t>Всероссийские спортивные ИГРЫ школьников</a:t>
            </a:r>
          </a:p>
          <a:p>
            <a:r>
              <a:rPr lang="ru-RU" sz="20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«Президентские СПОРТИВНЫЕ ИГРЫ»</a:t>
            </a:r>
          </a:p>
          <a:p>
            <a:pPr algn="ctr"/>
            <a:r>
              <a:rPr lang="ru-RU" sz="14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endParaRPr lang="ru-RU" sz="1400" dirty="0">
              <a:solidFill>
                <a:srgbClr val="002060"/>
              </a:solidFill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CCED6A98-D95F-49F9-8619-6CDB32B7384E}"/>
              </a:ext>
            </a:extLst>
          </p:cNvPr>
          <p:cNvCxnSpPr/>
          <p:nvPr/>
        </p:nvCxnSpPr>
        <p:spPr>
          <a:xfrm>
            <a:off x="250814" y="1258349"/>
            <a:ext cx="79108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Схема 20">
            <a:extLst>
              <a:ext uri="{FF2B5EF4-FFF2-40B4-BE49-F238E27FC236}">
                <a16:creationId xmlns:a16="http://schemas.microsoft.com/office/drawing/2014/main" id="{3CAD03A6-9495-458F-8DD6-4908FDB029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9170693"/>
              </p:ext>
            </p:extLst>
          </p:nvPr>
        </p:nvGraphicFramePr>
        <p:xfrm>
          <a:off x="415949" y="1408197"/>
          <a:ext cx="5530151" cy="2615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B478519-8701-43E7-A8D8-0869F1A835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3792"/>
          <a:stretch/>
        </p:blipFill>
        <p:spPr>
          <a:xfrm>
            <a:off x="8268097" y="216743"/>
            <a:ext cx="1501982" cy="13023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7462AC4-E6BD-4DCB-9B71-DAF9145A90E8}"/>
              </a:ext>
            </a:extLst>
          </p:cNvPr>
          <p:cNvSpPr txBox="1"/>
          <p:nvPr/>
        </p:nvSpPr>
        <p:spPr>
          <a:xfrm>
            <a:off x="348839" y="4096182"/>
            <a:ext cx="303175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</a:t>
            </a:r>
          </a:p>
          <a:p>
            <a:r>
              <a:rPr lang="ru-RU" sz="1000" b="1" spc="-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000" b="1" strike="noStrike" spc="-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оманды,</a:t>
            </a:r>
            <a:r>
              <a:rPr lang="ru-RU" sz="1000" b="1" spc="-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strike="noStrike" spc="-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состав которых входят обучающиеся одного общеобразовательной организации </a:t>
            </a:r>
            <a:endParaRPr lang="ru-RU" sz="10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ru-RU" sz="1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участников: с 5 по 11 класс</a:t>
            </a:r>
          </a:p>
          <a:p>
            <a:pPr lvl="0">
              <a:spcAft>
                <a:spcPts val="0"/>
              </a:spcAft>
            </a:pPr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550211-7A43-4187-9486-66C3530872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169" y="1335293"/>
            <a:ext cx="1839311" cy="137948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01365E-ACA2-465B-B8DE-9B09577759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008" y="5143519"/>
            <a:ext cx="2164631" cy="16234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642DB3-E8B5-4E6E-B1F2-D1A795354B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8836" y="4354763"/>
            <a:ext cx="3619757" cy="24122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EAD3A8-F41D-464E-B4E5-86135B8540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57539" y="2714776"/>
            <a:ext cx="2322999" cy="130850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D9F0320-D3D4-47EA-9CA3-A11B06AEA388}"/>
              </a:ext>
            </a:extLst>
          </p:cNvPr>
          <p:cNvSpPr txBox="1"/>
          <p:nvPr/>
        </p:nvSpPr>
        <p:spPr>
          <a:xfrm>
            <a:off x="4832060" y="1293235"/>
            <a:ext cx="38241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Всероссийских  спортивных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соревнований школьников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«Президентские спортивные игры»</a:t>
            </a:r>
          </a:p>
        </p:txBody>
      </p:sp>
    </p:spTree>
    <p:extLst>
      <p:ext uri="{BB962C8B-B14F-4D97-AF65-F5344CB8AC3E}">
        <p14:creationId xmlns:p14="http://schemas.microsoft.com/office/powerpoint/2010/main" val="2332809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1868E8C-5953-494A-9307-882D6023491C}"/>
              </a:ext>
            </a:extLst>
          </p:cNvPr>
          <p:cNvSpPr/>
          <p:nvPr/>
        </p:nvSpPr>
        <p:spPr>
          <a:xfrm>
            <a:off x="267106" y="365797"/>
            <a:ext cx="901829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solidFill>
                  <a:srgbClr val="002060"/>
                </a:solidFill>
                <a:latin typeface="Roboto" panose="02000000000000000000" pitchFamily="2" charset="0"/>
              </a:rPr>
              <a:t>Всероссийские спортивные соревнования школьников</a:t>
            </a:r>
          </a:p>
          <a:p>
            <a:r>
              <a:rPr lang="ru-RU" b="1" cap="all" dirty="0">
                <a:solidFill>
                  <a:srgbClr val="002060"/>
                </a:solidFill>
                <a:latin typeface="Roboto" panose="02000000000000000000" pitchFamily="2" charset="0"/>
              </a:rPr>
              <a:t>«Президентские состязания»  и «Президентские спортивные игры»</a:t>
            </a:r>
          </a:p>
          <a:p>
            <a:pPr algn="ctr"/>
            <a:r>
              <a:rPr lang="ru-RU" sz="14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endParaRPr lang="ru-RU" sz="1400" dirty="0">
              <a:solidFill>
                <a:srgbClr val="002060"/>
              </a:solidFill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CCED6A98-D95F-49F9-8619-6CDB32B7384E}"/>
              </a:ext>
            </a:extLst>
          </p:cNvPr>
          <p:cNvCxnSpPr/>
          <p:nvPr/>
        </p:nvCxnSpPr>
        <p:spPr>
          <a:xfrm>
            <a:off x="250814" y="1258349"/>
            <a:ext cx="79108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Схема 20">
            <a:extLst>
              <a:ext uri="{FF2B5EF4-FFF2-40B4-BE49-F238E27FC236}">
                <a16:creationId xmlns:a16="http://schemas.microsoft.com/office/drawing/2014/main" id="{3CAD03A6-9495-458F-8DD6-4908FDB029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6555008"/>
              </p:ext>
            </p:extLst>
          </p:nvPr>
        </p:nvGraphicFramePr>
        <p:xfrm>
          <a:off x="31663" y="1331345"/>
          <a:ext cx="3620793" cy="2203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EF145BE-ADE3-4DFE-AD50-BB2AC561C62F}"/>
              </a:ext>
            </a:extLst>
          </p:cNvPr>
          <p:cNvSpPr/>
          <p:nvPr/>
        </p:nvSpPr>
        <p:spPr>
          <a:xfrm>
            <a:off x="267106" y="1395735"/>
            <a:ext cx="2504374" cy="28451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проведения:</a:t>
            </a:r>
          </a:p>
          <a:p>
            <a:pPr algn="ctr"/>
            <a:endParaRPr lang="ru-RU" sz="9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lnSpc>
                <a:spcPct val="114000"/>
              </a:lnSpc>
              <a:buFontTx/>
              <a:buChar char="-"/>
            </a:pPr>
            <a:r>
              <a:rPr lang="ru-RU" sz="11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Школьный </a:t>
            </a:r>
            <a:r>
              <a:rPr lang="ru-RU" sz="1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(проходит внутри образовательных организаций);</a:t>
            </a:r>
          </a:p>
          <a:p>
            <a:pPr lvl="0" algn="just">
              <a:lnSpc>
                <a:spcPct val="114000"/>
              </a:lnSpc>
              <a:buFontTx/>
              <a:buChar char="-"/>
            </a:pPr>
            <a:r>
              <a:rPr lang="ru-RU" sz="11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</a:t>
            </a:r>
            <a:r>
              <a:rPr lang="ru-RU" sz="1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(принимают  участие класс-команды общеобразовательных организаций, победители школьного этапа);</a:t>
            </a:r>
          </a:p>
          <a:p>
            <a:pPr lvl="0" algn="just">
              <a:lnSpc>
                <a:spcPct val="114000"/>
              </a:lnSpc>
              <a:buFontTx/>
              <a:buChar char="-"/>
            </a:pPr>
            <a:r>
              <a:rPr lang="ru-RU" sz="1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</a:t>
            </a:r>
            <a:r>
              <a:rPr lang="ru-RU" sz="1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(принимают  участие  класс-команды победители муниципальных этапов);</a:t>
            </a:r>
          </a:p>
          <a:p>
            <a:pPr lvl="0" algn="just">
              <a:lnSpc>
                <a:spcPct val="114000"/>
              </a:lnSpc>
              <a:buFontTx/>
              <a:buChar char="-"/>
            </a:pPr>
            <a:r>
              <a:rPr lang="ru-RU" sz="1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</a:t>
            </a:r>
            <a:r>
              <a:rPr lang="ru-RU" sz="1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(участвуют класс-команды победители региональных этапов).</a:t>
            </a:r>
          </a:p>
        </p:txBody>
      </p:sp>
      <p:graphicFrame>
        <p:nvGraphicFramePr>
          <p:cNvPr id="7" name="Таблица 9">
            <a:extLst>
              <a:ext uri="{FF2B5EF4-FFF2-40B4-BE49-F238E27FC236}">
                <a16:creationId xmlns:a16="http://schemas.microsoft.com/office/drawing/2014/main" id="{2134422E-4D54-42A7-9C1C-12D4A2D553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928478"/>
              </p:ext>
            </p:extLst>
          </p:nvPr>
        </p:nvGraphicFramePr>
        <p:xfrm>
          <a:off x="3052026" y="1703512"/>
          <a:ext cx="6299365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5796">
                  <a:extLst>
                    <a:ext uri="{9D8B030D-6E8A-4147-A177-3AD203B41FA5}">
                      <a16:colId xmlns:a16="http://schemas.microsoft.com/office/drawing/2014/main" val="1790551989"/>
                    </a:ext>
                  </a:extLst>
                </a:gridCol>
                <a:gridCol w="1564523">
                  <a:extLst>
                    <a:ext uri="{9D8B030D-6E8A-4147-A177-3AD203B41FA5}">
                      <a16:colId xmlns:a16="http://schemas.microsoft.com/office/drawing/2014/main" val="2461957251"/>
                    </a:ext>
                  </a:extLst>
                </a:gridCol>
                <a:gridCol w="1564523">
                  <a:extLst>
                    <a:ext uri="{9D8B030D-6E8A-4147-A177-3AD203B41FA5}">
                      <a16:colId xmlns:a16="http://schemas.microsoft.com/office/drawing/2014/main" val="307399760"/>
                    </a:ext>
                  </a:extLst>
                </a:gridCol>
                <a:gridCol w="1564523">
                  <a:extLst>
                    <a:ext uri="{9D8B030D-6E8A-4147-A177-3AD203B41FA5}">
                      <a16:colId xmlns:a16="http://schemas.microsoft.com/office/drawing/2014/main" val="1867239548"/>
                    </a:ext>
                  </a:extLst>
                </a:gridCol>
              </a:tblGrid>
              <a:tr h="16310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Этапы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2018/2019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уч.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2019/2020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уч.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2020/2021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уч.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8760692"/>
                  </a:ext>
                </a:extLst>
              </a:tr>
              <a:tr h="337226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Школьный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11,094 млн обучающихся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10,546 млн обучающихся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6,756 млн обучающихся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3461089"/>
                  </a:ext>
                </a:extLst>
              </a:tr>
              <a:tr h="325247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Муниципальный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2,9 млн обучающихся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отменён по причине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COVID-19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1,460 млн обучающихся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9455629"/>
                  </a:ext>
                </a:extLst>
              </a:tr>
              <a:tr h="337226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Региональный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34,7 тыс. обучающихся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отменён по причине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COVID-19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20,4 тыс. обучающихся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6103901"/>
                  </a:ext>
                </a:extLst>
              </a:tr>
              <a:tr h="337226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Всероссийский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1 920 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обучающихся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1 449 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обучающихся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1 374 обучающихся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0170" marB="90170" anchor="ctr"/>
                </a:tc>
                <a:extLst>
                  <a:ext uri="{0D108BD9-81ED-4DB2-BD59-A6C34878D82A}">
                    <a16:rowId xmlns:a16="http://schemas.microsoft.com/office/drawing/2014/main" val="1958829476"/>
                  </a:ext>
                </a:extLst>
              </a:tr>
            </a:tbl>
          </a:graphicData>
        </a:graphic>
      </p:graphicFrame>
      <p:graphicFrame>
        <p:nvGraphicFramePr>
          <p:cNvPr id="10" name="Таблица 10">
            <a:extLst>
              <a:ext uri="{FF2B5EF4-FFF2-40B4-BE49-F238E27FC236}">
                <a16:creationId xmlns:a16="http://schemas.microsoft.com/office/drawing/2014/main" id="{9351EBB1-265F-4528-A298-3DE7A7B11C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236835"/>
              </p:ext>
            </p:extLst>
          </p:nvPr>
        </p:nvGraphicFramePr>
        <p:xfrm>
          <a:off x="3114411" y="4492151"/>
          <a:ext cx="6236980" cy="216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9245">
                  <a:extLst>
                    <a:ext uri="{9D8B030D-6E8A-4147-A177-3AD203B41FA5}">
                      <a16:colId xmlns:a16="http://schemas.microsoft.com/office/drawing/2014/main" val="564872260"/>
                    </a:ext>
                  </a:extLst>
                </a:gridCol>
                <a:gridCol w="1559245">
                  <a:extLst>
                    <a:ext uri="{9D8B030D-6E8A-4147-A177-3AD203B41FA5}">
                      <a16:colId xmlns:a16="http://schemas.microsoft.com/office/drawing/2014/main" val="3676029493"/>
                    </a:ext>
                  </a:extLst>
                </a:gridCol>
                <a:gridCol w="1559245">
                  <a:extLst>
                    <a:ext uri="{9D8B030D-6E8A-4147-A177-3AD203B41FA5}">
                      <a16:colId xmlns:a16="http://schemas.microsoft.com/office/drawing/2014/main" val="2852660089"/>
                    </a:ext>
                  </a:extLst>
                </a:gridCol>
                <a:gridCol w="1559245">
                  <a:extLst>
                    <a:ext uri="{9D8B030D-6E8A-4147-A177-3AD203B41FA5}">
                      <a16:colId xmlns:a16="http://schemas.microsoft.com/office/drawing/2014/main" val="2829774266"/>
                    </a:ext>
                  </a:extLst>
                </a:gridCol>
              </a:tblGrid>
              <a:tr h="33042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Этапы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2018/2019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уч.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2019/2020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уч.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2020/2021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уч. год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126158"/>
                  </a:ext>
                </a:extLst>
              </a:tr>
              <a:tr h="330423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Школьный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6,212 млн обучающихся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5,645 млн обучающихся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4,713 млн обучающихся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184179"/>
                  </a:ext>
                </a:extLst>
              </a:tr>
              <a:tr h="330423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Муниципальный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2,43 млн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обучающихся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отменён по причине </a:t>
                      </a:r>
                      <a:r>
                        <a:rPr lang="en-US" sz="11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COVID-19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1,382 млн обучающихся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199603"/>
                  </a:ext>
                </a:extLst>
              </a:tr>
              <a:tr h="330423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Региональный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35,3 тыс.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обучающихся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отменён по причине </a:t>
                      </a:r>
                      <a:r>
                        <a:rPr lang="en-US" sz="11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COVID-19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14,946 тыс. обучающихся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223603"/>
                  </a:ext>
                </a:extLst>
              </a:tr>
              <a:tr h="330423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Всероссийский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1 680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обучающихся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1 217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обучающихся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946  обучающихся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9797357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3C58CFF9-4638-419B-8694-96BC7A303D29}"/>
              </a:ext>
            </a:extLst>
          </p:cNvPr>
          <p:cNvSpPr txBox="1"/>
          <p:nvPr/>
        </p:nvSpPr>
        <p:spPr>
          <a:xfrm>
            <a:off x="3271102" y="1395735"/>
            <a:ext cx="60802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Количество участников в </a:t>
            </a: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Президентских состязаниях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54FDE5-2D1A-4EAE-A239-6FDB89060362}"/>
              </a:ext>
            </a:extLst>
          </p:cNvPr>
          <p:cNvSpPr txBox="1"/>
          <p:nvPr/>
        </p:nvSpPr>
        <p:spPr>
          <a:xfrm>
            <a:off x="3093300" y="4184374"/>
            <a:ext cx="62580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Количество участников в Президентских спортивных играх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8E8266-EF5D-4D56-8A2F-08F5026275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207" y="4890269"/>
            <a:ext cx="1697029" cy="127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38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ашивка 4"/>
          <p:cNvSpPr/>
          <p:nvPr/>
        </p:nvSpPr>
        <p:spPr>
          <a:xfrm>
            <a:off x="851793" y="4795942"/>
            <a:ext cx="1255962" cy="534989"/>
          </a:xfrm>
          <a:prstGeom prst="rect">
            <a:avLst/>
          </a:prstGeom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kern="1200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9C235E7-3E04-4E16-82B6-E84B198255DF}"/>
              </a:ext>
            </a:extLst>
          </p:cNvPr>
          <p:cNvSpPr/>
          <p:nvPr/>
        </p:nvSpPr>
        <p:spPr>
          <a:xfrm>
            <a:off x="392637" y="2287943"/>
            <a:ext cx="3150606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Roboto" panose="02000000000000000000" pitchFamily="2" charset="0"/>
              </a:rPr>
              <a:t>ПЕРСПЕКТИВЫ РАЗВИТИЯ</a:t>
            </a:r>
          </a:p>
          <a:p>
            <a:pPr algn="ctr"/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 2024 года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5F59839-6405-456D-AD51-1F847BBD1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011" y="3089799"/>
            <a:ext cx="1114509" cy="156235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8702D9F-76F5-4528-920F-B3D412318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074" y="2866543"/>
            <a:ext cx="1373106" cy="178561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8" b="100000" l="326" r="99457">
                        <a14:foregroundMark x1="70761" y1="36744" x2="70761" y2="3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07" y="5096370"/>
            <a:ext cx="1917333" cy="896145"/>
          </a:xfrm>
          <a:prstGeom prst="rect">
            <a:avLst/>
          </a:prstGeom>
        </p:spPr>
      </p:pic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id="{5B1DFF2F-8F9D-412E-BCBE-5AD203A773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7682050"/>
              </p:ext>
            </p:extLst>
          </p:nvPr>
        </p:nvGraphicFramePr>
        <p:xfrm>
          <a:off x="2382109" y="1761630"/>
          <a:ext cx="7976432" cy="4751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7D8075F0-4D92-4A4C-9673-022B3D71AC40}"/>
              </a:ext>
            </a:extLst>
          </p:cNvPr>
          <p:cNvCxnSpPr>
            <a:cxnSpLocks/>
          </p:cNvCxnSpPr>
          <p:nvPr/>
        </p:nvCxnSpPr>
        <p:spPr>
          <a:xfrm>
            <a:off x="248028" y="1926948"/>
            <a:ext cx="7998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6031A3B-B339-4E80-A438-020BD575B0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331" y="110814"/>
            <a:ext cx="7316559" cy="19600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584AD30-D2F5-4613-A886-84AB80329753}"/>
              </a:ext>
            </a:extLst>
          </p:cNvPr>
          <p:cNvSpPr txBox="1"/>
          <p:nvPr/>
        </p:nvSpPr>
        <p:spPr>
          <a:xfrm>
            <a:off x="248028" y="1165513"/>
            <a:ext cx="9520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rgbClr val="002060"/>
                </a:solidFill>
                <a:latin typeface="Roboto" panose="02000000000000000000" pitchFamily="2" charset="0"/>
              </a:rPr>
              <a:t>Всероссийские спортивные соревнования (ИГРЫ) школьников</a:t>
            </a:r>
          </a:p>
          <a:p>
            <a:pPr algn="ctr"/>
            <a:r>
              <a:rPr lang="ru-RU" b="1" cap="all" dirty="0">
                <a:solidFill>
                  <a:srgbClr val="002060"/>
                </a:solidFill>
                <a:latin typeface="Roboto" panose="02000000000000000000" pitchFamily="2" charset="0"/>
              </a:rPr>
              <a:t>«Президентские состязания» и «Президентские СПОРТИВНЫЕ ИГРЫ»</a:t>
            </a:r>
          </a:p>
        </p:txBody>
      </p:sp>
    </p:spTree>
    <p:extLst>
      <p:ext uri="{BB962C8B-B14F-4D97-AF65-F5344CB8AC3E}">
        <p14:creationId xmlns:p14="http://schemas.microsoft.com/office/powerpoint/2010/main" val="3984914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0AE7C31E-7E58-402C-B950-63B2F75C0791}"/>
              </a:ext>
            </a:extLst>
          </p:cNvPr>
          <p:cNvCxnSpPr/>
          <p:nvPr/>
        </p:nvCxnSpPr>
        <p:spPr>
          <a:xfrm>
            <a:off x="250814" y="1915131"/>
            <a:ext cx="79108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E474FC-4AA0-4619-A242-2206AA15F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38" y="183902"/>
            <a:ext cx="7383432" cy="18899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8E08CA-25DE-4B74-8644-0A9CBF08EA7F}"/>
              </a:ext>
            </a:extLst>
          </p:cNvPr>
          <p:cNvSpPr txBox="1"/>
          <p:nvPr/>
        </p:nvSpPr>
        <p:spPr>
          <a:xfrm>
            <a:off x="250814" y="1189729"/>
            <a:ext cx="95893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rgbClr val="002060"/>
                </a:solidFill>
                <a:latin typeface="Roboto" panose="02000000000000000000" pitchFamily="2" charset="0"/>
              </a:rPr>
              <a:t>Всероссийские спортивные соревнования школьников</a:t>
            </a:r>
          </a:p>
          <a:p>
            <a:pPr algn="ctr"/>
            <a:r>
              <a:rPr lang="ru-RU" b="1" cap="all" dirty="0">
                <a:solidFill>
                  <a:srgbClr val="002060"/>
                </a:solidFill>
                <a:latin typeface="Roboto" panose="02000000000000000000" pitchFamily="2" charset="0"/>
              </a:rPr>
              <a:t>«Президентские состязания» и «Президентские спортивные игры»</a:t>
            </a:r>
          </a:p>
          <a:p>
            <a:endParaRPr lang="ru-RU" sz="2000" b="1" cap="all" dirty="0">
              <a:solidFill>
                <a:srgbClr val="002060"/>
              </a:solidFill>
              <a:latin typeface="Roboto" panose="02000000000000000000" pitchFamily="2" charset="0"/>
            </a:endParaRP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B157151C-BF5F-4F3E-92BD-67431E0B43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0875983"/>
              </p:ext>
            </p:extLst>
          </p:nvPr>
        </p:nvGraphicFramePr>
        <p:xfrm>
          <a:off x="78262" y="2143836"/>
          <a:ext cx="9589348" cy="5109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10181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CA1CA2B-B802-4A2B-A016-1B0DF4BC5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57" y="193306"/>
            <a:ext cx="3940463" cy="1055619"/>
          </a:xfrm>
          <a:prstGeom prst="rect">
            <a:avLst/>
          </a:prstGeom>
        </p:spPr>
      </p:pic>
      <p:sp>
        <p:nvSpPr>
          <p:cNvPr id="14" name="Нашивка 4"/>
          <p:cNvSpPr/>
          <p:nvPr/>
        </p:nvSpPr>
        <p:spPr>
          <a:xfrm>
            <a:off x="851793" y="4795942"/>
            <a:ext cx="1255962" cy="534989"/>
          </a:xfrm>
          <a:prstGeom prst="rect">
            <a:avLst/>
          </a:prstGeom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kern="1200" dirty="0">
              <a:solidFill>
                <a:srgbClr val="C00000"/>
              </a:solidFill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02F29F6-4F44-49BA-94DD-740517C8FEBD}"/>
              </a:ext>
            </a:extLst>
          </p:cNvPr>
          <p:cNvGrpSpPr/>
          <p:nvPr/>
        </p:nvGrpSpPr>
        <p:grpSpPr>
          <a:xfrm>
            <a:off x="243757" y="1608621"/>
            <a:ext cx="9316816" cy="4835585"/>
            <a:chOff x="245892" y="1650125"/>
            <a:chExt cx="9820181" cy="5394455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EBBEA68B-F92A-4B59-B4A0-139E3EB145A8}"/>
                </a:ext>
              </a:extLst>
            </p:cNvPr>
            <p:cNvSpPr/>
            <p:nvPr/>
          </p:nvSpPr>
          <p:spPr>
            <a:xfrm>
              <a:off x="245892" y="1650125"/>
              <a:ext cx="9414215" cy="5394455"/>
            </a:xfrm>
            <a:prstGeom prst="rect">
              <a:avLst/>
            </a:prstGeom>
            <a:noFill/>
          </p:spPr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BBEC26B7-950E-45C5-AA97-A68DDA46B2A4}"/>
                </a:ext>
              </a:extLst>
            </p:cNvPr>
            <p:cNvSpPr/>
            <p:nvPr/>
          </p:nvSpPr>
          <p:spPr>
            <a:xfrm>
              <a:off x="1822552" y="5012515"/>
              <a:ext cx="982252" cy="848579"/>
            </a:xfrm>
            <a:prstGeom prst="ellipse">
              <a:avLst/>
            </a:prstGeom>
            <a:no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AD100B3A-B671-4C3D-9F25-4035194A8D0A}"/>
                </a:ext>
              </a:extLst>
            </p:cNvPr>
            <p:cNvSpPr/>
            <p:nvPr/>
          </p:nvSpPr>
          <p:spPr>
            <a:xfrm>
              <a:off x="1811629" y="3993106"/>
              <a:ext cx="3735737" cy="732490"/>
            </a:xfrm>
            <a:custGeom>
              <a:avLst/>
              <a:gdLst>
                <a:gd name="connsiteX0" fmla="*/ 0 w 3735737"/>
                <a:gd name="connsiteY0" fmla="*/ 0 h 732487"/>
                <a:gd name="connsiteX1" fmla="*/ 3369494 w 3735737"/>
                <a:gd name="connsiteY1" fmla="*/ 0 h 732487"/>
                <a:gd name="connsiteX2" fmla="*/ 3735737 w 3735737"/>
                <a:gd name="connsiteY2" fmla="*/ 366244 h 732487"/>
                <a:gd name="connsiteX3" fmla="*/ 3369494 w 3735737"/>
                <a:gd name="connsiteY3" fmla="*/ 732487 h 732487"/>
                <a:gd name="connsiteX4" fmla="*/ 0 w 3735737"/>
                <a:gd name="connsiteY4" fmla="*/ 732487 h 732487"/>
                <a:gd name="connsiteX5" fmla="*/ 0 w 3735737"/>
                <a:gd name="connsiteY5" fmla="*/ 0 h 73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35737" h="732487">
                  <a:moveTo>
                    <a:pt x="3735737" y="732486"/>
                  </a:moveTo>
                  <a:lnTo>
                    <a:pt x="366243" y="732486"/>
                  </a:lnTo>
                  <a:lnTo>
                    <a:pt x="0" y="366243"/>
                  </a:lnTo>
                  <a:lnTo>
                    <a:pt x="366243" y="1"/>
                  </a:lnTo>
                  <a:lnTo>
                    <a:pt x="3735737" y="1"/>
                  </a:lnTo>
                  <a:lnTo>
                    <a:pt x="3735737" y="732486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5394" tIns="41911" rIns="78232" bIns="41911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200" b="1" u="sng" kern="1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Юлия </a:t>
              </a:r>
              <a:r>
                <a:rPr lang="ru-RU" sz="1200" b="1" u="sng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Липницкая</a:t>
              </a:r>
              <a:r>
                <a:rPr lang="ru-RU" sz="1200" b="1" u="sng" kern="1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200" kern="1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российская фигуристка-одиночница, олимпийская чемпионка. </a:t>
              </a:r>
            </a:p>
          </p:txBody>
        </p:sp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id="{58B67716-18E3-4B02-802E-537C7E400BF3}"/>
                </a:ext>
              </a:extLst>
            </p:cNvPr>
            <p:cNvSpPr/>
            <p:nvPr/>
          </p:nvSpPr>
          <p:spPr>
            <a:xfrm>
              <a:off x="1885448" y="2083813"/>
              <a:ext cx="3797966" cy="688290"/>
            </a:xfrm>
            <a:custGeom>
              <a:avLst/>
              <a:gdLst>
                <a:gd name="connsiteX0" fmla="*/ 0 w 3797966"/>
                <a:gd name="connsiteY0" fmla="*/ 0 h 688288"/>
                <a:gd name="connsiteX1" fmla="*/ 3453822 w 3797966"/>
                <a:gd name="connsiteY1" fmla="*/ 0 h 688288"/>
                <a:gd name="connsiteX2" fmla="*/ 3797966 w 3797966"/>
                <a:gd name="connsiteY2" fmla="*/ 344144 h 688288"/>
                <a:gd name="connsiteX3" fmla="*/ 3453822 w 3797966"/>
                <a:gd name="connsiteY3" fmla="*/ 688288 h 688288"/>
                <a:gd name="connsiteX4" fmla="*/ 0 w 3797966"/>
                <a:gd name="connsiteY4" fmla="*/ 688288 h 688288"/>
                <a:gd name="connsiteX5" fmla="*/ 0 w 3797966"/>
                <a:gd name="connsiteY5" fmla="*/ 0 h 688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97966" h="688288">
                  <a:moveTo>
                    <a:pt x="3797966" y="688287"/>
                  </a:moveTo>
                  <a:lnTo>
                    <a:pt x="344144" y="688287"/>
                  </a:lnTo>
                  <a:lnTo>
                    <a:pt x="0" y="344144"/>
                  </a:lnTo>
                  <a:lnTo>
                    <a:pt x="344144" y="1"/>
                  </a:lnTo>
                  <a:lnTo>
                    <a:pt x="3797966" y="1"/>
                  </a:lnTo>
                  <a:lnTo>
                    <a:pt x="3797966" y="688287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4344" tIns="45721" rIns="85344" bIns="45721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200" b="1" i="0" kern="1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3" tooltip="Художественная гимнастика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Арина и Дина </a:t>
              </a:r>
              <a:r>
                <a:rPr lang="ru-RU" sz="1200" b="1" i="0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3" tooltip="Художественная гимнастика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Аверины</a:t>
              </a:r>
              <a:r>
                <a:rPr lang="ru-RU" sz="1200" b="1" i="0" kern="1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3" tooltip="Художественная гимнастика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-</a:t>
              </a:r>
              <a:r>
                <a:rPr lang="ru-RU" sz="1200" b="1" i="0" kern="1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200" b="0" i="0" kern="1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российские художественная гимнастки, члены сборной команды России.</a:t>
              </a:r>
              <a:endParaRPr lang="ru-RU" sz="12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28A69033-BBF0-4399-9644-D11909423366}"/>
                </a:ext>
              </a:extLst>
            </p:cNvPr>
            <p:cNvSpPr/>
            <p:nvPr/>
          </p:nvSpPr>
          <p:spPr>
            <a:xfrm>
              <a:off x="6361263" y="2650454"/>
              <a:ext cx="3704810" cy="792831"/>
            </a:xfrm>
            <a:custGeom>
              <a:avLst/>
              <a:gdLst>
                <a:gd name="connsiteX0" fmla="*/ 0 w 3704810"/>
                <a:gd name="connsiteY0" fmla="*/ 0 h 792830"/>
                <a:gd name="connsiteX1" fmla="*/ 3308395 w 3704810"/>
                <a:gd name="connsiteY1" fmla="*/ 0 h 792830"/>
                <a:gd name="connsiteX2" fmla="*/ 3704810 w 3704810"/>
                <a:gd name="connsiteY2" fmla="*/ 396415 h 792830"/>
                <a:gd name="connsiteX3" fmla="*/ 3308395 w 3704810"/>
                <a:gd name="connsiteY3" fmla="*/ 792830 h 792830"/>
                <a:gd name="connsiteX4" fmla="*/ 0 w 3704810"/>
                <a:gd name="connsiteY4" fmla="*/ 792830 h 792830"/>
                <a:gd name="connsiteX5" fmla="*/ 0 w 3704810"/>
                <a:gd name="connsiteY5" fmla="*/ 0 h 79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4810" h="792830">
                  <a:moveTo>
                    <a:pt x="3704810" y="792829"/>
                  </a:moveTo>
                  <a:lnTo>
                    <a:pt x="396415" y="792829"/>
                  </a:lnTo>
                  <a:lnTo>
                    <a:pt x="0" y="396415"/>
                  </a:lnTo>
                  <a:lnTo>
                    <a:pt x="396415" y="1"/>
                  </a:lnTo>
                  <a:lnTo>
                    <a:pt x="3704810" y="1"/>
                  </a:lnTo>
                  <a:lnTo>
                    <a:pt x="3704810" y="792829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0479" tIns="80011" rIns="149352" bIns="8001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200" b="1" u="sng" kern="1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Никита Нагорный </a:t>
              </a:r>
              <a:r>
                <a:rPr lang="ru-RU" sz="1200" kern="1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 российский гимнаст, Олимпийский чемпион. </a:t>
              </a:r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507FD44E-91D0-4609-BE53-F51D06496347}"/>
                </a:ext>
              </a:extLst>
            </p:cNvPr>
            <p:cNvSpPr/>
            <p:nvPr/>
          </p:nvSpPr>
          <p:spPr>
            <a:xfrm>
              <a:off x="5399558" y="2339209"/>
              <a:ext cx="1370809" cy="1379213"/>
            </a:xfrm>
            <a:prstGeom prst="ellipse">
              <a:avLst/>
            </a:prstGeom>
            <a:blipFill rotWithShape="1">
              <a:blip r:embed="rId4"/>
              <a:srcRect/>
              <a:stretch>
                <a:fillRect l="-29000" r="-29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9C235E7-3E04-4E16-82B6-E84B198255DF}"/>
              </a:ext>
            </a:extLst>
          </p:cNvPr>
          <p:cNvSpPr/>
          <p:nvPr/>
        </p:nvSpPr>
        <p:spPr>
          <a:xfrm>
            <a:off x="1557098" y="671881"/>
            <a:ext cx="6375081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Roboto" panose="02000000000000000000" pitchFamily="2" charset="0"/>
              </a:rPr>
              <a:t>Российские чемпионы родом из школьного спорта</a:t>
            </a:r>
            <a:endParaRPr lang="ru-RU" sz="24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7D8075F0-4D92-4A4C-9673-022B3D71AC40}"/>
              </a:ext>
            </a:extLst>
          </p:cNvPr>
          <p:cNvCxnSpPr>
            <a:cxnSpLocks/>
          </p:cNvCxnSpPr>
          <p:nvPr/>
        </p:nvCxnSpPr>
        <p:spPr>
          <a:xfrm>
            <a:off x="698449" y="1502878"/>
            <a:ext cx="79308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3D3BBA-708F-4CED-BBA5-6BB28F4BB2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628" y="3410551"/>
            <a:ext cx="1300545" cy="1231727"/>
          </a:xfrm>
          <a:prstGeom prst="smileyFace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C2EE33-922D-463B-A5C2-E5F91199A8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047" y="1765970"/>
            <a:ext cx="1345127" cy="1236325"/>
          </a:xfrm>
          <a:prstGeom prst="flowChartOr">
            <a:avLst/>
          </a:prstGeom>
        </p:spPr>
      </p:pic>
      <p:sp>
        <p:nvSpPr>
          <p:cNvPr id="28" name="Стрелка: пятиугольник 27">
            <a:extLst>
              <a:ext uri="{FF2B5EF4-FFF2-40B4-BE49-F238E27FC236}">
                <a16:creationId xmlns:a16="http://schemas.microsoft.com/office/drawing/2014/main" id="{29C5726F-6745-4934-957F-685A3B9982C2}"/>
              </a:ext>
            </a:extLst>
          </p:cNvPr>
          <p:cNvSpPr/>
          <p:nvPr/>
        </p:nvSpPr>
        <p:spPr>
          <a:xfrm>
            <a:off x="243757" y="5493393"/>
            <a:ext cx="3413843" cy="74444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Никита </a:t>
            </a:r>
            <a:r>
              <a:rPr kumimoji="0" lang="ru-RU" sz="12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Ашифин</a:t>
            </a:r>
            <a:r>
              <a:rPr kumimoji="0" lang="ru-RU" sz="1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Серебряный призёр Первенства России по волейболу среди юношей 2003-2004 гр. Чемпион Молодежной лиги.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A656477-A3B3-47E6-9707-C61FFBA155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91169">
            <a:off x="3520889" y="5249067"/>
            <a:ext cx="1355572" cy="1250984"/>
          </a:xfrm>
          <a:prstGeom prst="smileyFace">
            <a:avLst/>
          </a:prstGeom>
        </p:spPr>
      </p:pic>
      <p:sp>
        <p:nvSpPr>
          <p:cNvPr id="30" name="Стрелка: пятиугольник 29">
            <a:extLst>
              <a:ext uri="{FF2B5EF4-FFF2-40B4-BE49-F238E27FC236}">
                <a16:creationId xmlns:a16="http://schemas.microsoft.com/office/drawing/2014/main" id="{419B1949-A2B5-460C-900D-3C725F3654E0}"/>
              </a:ext>
            </a:extLst>
          </p:cNvPr>
          <p:cNvSpPr/>
          <p:nvPr/>
        </p:nvSpPr>
        <p:spPr>
          <a:xfrm>
            <a:off x="4953000" y="4611697"/>
            <a:ext cx="3643148" cy="84827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r>
              <a:rPr lang="ru-RU" sz="1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Мария Пасека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российская гимнастка, 4-кратный призёр Олимпийских игр.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8554A05-7EFB-4235-B384-2FEB410A47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29872">
            <a:off x="8219347" y="4285922"/>
            <a:ext cx="1440242" cy="1301391"/>
          </a:xfrm>
          <a:prstGeom prst="smileyFace">
            <a:avLst/>
          </a:prstGeom>
        </p:spPr>
      </p:pic>
    </p:spTree>
    <p:extLst>
      <p:ext uri="{BB962C8B-B14F-4D97-AF65-F5344CB8AC3E}">
        <p14:creationId xmlns:p14="http://schemas.microsoft.com/office/powerpoint/2010/main" val="2570476590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6637</TotalTime>
  <Words>880</Words>
  <Application>Microsoft Office PowerPoint</Application>
  <PresentationFormat>Лист A4 (210x297 мм)</PresentationFormat>
  <Paragraphs>136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Calibri</vt:lpstr>
      <vt:lpstr>Roboto</vt:lpstr>
      <vt:lpstr>Times New Roman</vt:lpstr>
      <vt:lpstr>Trebuchet MS</vt:lpstr>
      <vt:lpstr>Wingdings 3</vt:lpstr>
      <vt:lpstr>Аспект</vt:lpstr>
      <vt:lpstr>Презентация PowerPoint</vt:lpstr>
      <vt:lpstr>Законодательные  аспекты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«Президентские состязания»  и «Президентские спортивные игры»</dc:title>
  <dc:creator>Наталья</dc:creator>
  <cp:lastModifiedBy>Ринат Саляхутдинов</cp:lastModifiedBy>
  <cp:revision>476</cp:revision>
  <cp:lastPrinted>2021-09-28T11:26:11Z</cp:lastPrinted>
  <dcterms:created xsi:type="dcterms:W3CDTF">2019-08-06T09:10:03Z</dcterms:created>
  <dcterms:modified xsi:type="dcterms:W3CDTF">2021-10-04T11:52:45Z</dcterms:modified>
</cp:coreProperties>
</file>