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6" r:id="rId4"/>
    <p:sldId id="258" r:id="rId5"/>
    <p:sldId id="262" r:id="rId6"/>
    <p:sldId id="260" r:id="rId7"/>
    <p:sldId id="265" r:id="rId8"/>
    <p:sldId id="259" r:id="rId9"/>
    <p:sldId id="268" r:id="rId10"/>
    <p:sldId id="263" r:id="rId11"/>
    <p:sldId id="264" r:id="rId12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ибачёва" initials="Г" lastIdx="1" clrIdx="0">
    <p:extLst>
      <p:ext uri="{19B8F6BF-5375-455C-9EA6-DF929625EA0E}">
        <p15:presenceInfo xmlns:p15="http://schemas.microsoft.com/office/powerpoint/2012/main" userId="Грибачё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3ED"/>
    <a:srgbClr val="D68EB4"/>
    <a:srgbClr val="D5F4FF"/>
    <a:srgbClr val="FF7D7D"/>
    <a:srgbClr val="9AB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82" autoAdjust="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FC5B5-5C13-4AAE-BC26-8964A0D555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015CEF-3E09-41FD-8093-A65EDEDFCC38}">
      <dgm:prSet phldrT="[Текст]" custT="1"/>
      <dgm:spPr>
        <a:solidFill>
          <a:srgbClr val="AFF3ED"/>
        </a:solidFill>
      </dgm:spPr>
      <dgm:t>
        <a:bodyPr/>
        <a:lstStyle/>
        <a:p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Проведение фестивалей ГТО </a:t>
          </a:r>
          <a:r>
            <a:rPr lang="ru-RU" sz="1400" dirty="0">
              <a:solidFill>
                <a:schemeClr val="tx1"/>
              </a:solidFill>
            </a:rPr>
            <a:t>за 2018 год по отдельным видам испытаний протестировано 728 877школьников, из них «золотой» знак получили – 220 093,  «серебряный» -285420, «бронзовый» – 223 364 чел.</a:t>
          </a:r>
          <a:endParaRPr lang="ru-RU" sz="1400" dirty="0"/>
        </a:p>
      </dgm:t>
    </dgm:pt>
    <dgm:pt modelId="{C768810B-FB83-493E-B9AA-89689323CB98}" type="parTrans" cxnId="{FED72AA8-EFDB-407C-86EA-497A4A53E2F8}">
      <dgm:prSet/>
      <dgm:spPr/>
      <dgm:t>
        <a:bodyPr/>
        <a:lstStyle/>
        <a:p>
          <a:endParaRPr lang="ru-RU"/>
        </a:p>
      </dgm:t>
    </dgm:pt>
    <dgm:pt modelId="{62B37FD3-B69D-4821-A49B-9B2B6E762F0E}" type="sibTrans" cxnId="{FED72AA8-EFDB-407C-86EA-497A4A53E2F8}">
      <dgm:prSet/>
      <dgm:spPr/>
      <dgm:t>
        <a:bodyPr/>
        <a:lstStyle/>
        <a:p>
          <a:endParaRPr lang="ru-RU"/>
        </a:p>
      </dgm:t>
    </dgm:pt>
    <dgm:pt modelId="{A9786FE5-8DDD-4755-A331-4F6E5EE29D3F}">
      <dgm:prSet phldrT="[Текст]" custT="1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Президентские состязания  </a:t>
          </a:r>
          <a:r>
            <a:rPr lang="ru-RU" sz="1400" dirty="0">
              <a:solidFill>
                <a:schemeClr val="tx1"/>
              </a:solidFill>
            </a:rPr>
            <a:t>количество участников школьного этапа в 2017/2018 учебном году составило 11,1 млн. обучающихся из 89,8% общеобразовательных организаций России</a:t>
          </a:r>
          <a:endParaRPr lang="ru-RU" sz="1400" dirty="0"/>
        </a:p>
      </dgm:t>
    </dgm:pt>
    <dgm:pt modelId="{1A08446D-0F24-4014-BC73-5A994D4E99EF}" type="parTrans" cxnId="{793E4358-3A79-4C38-A950-69FDE93C8E71}">
      <dgm:prSet/>
      <dgm:spPr/>
      <dgm:t>
        <a:bodyPr/>
        <a:lstStyle/>
        <a:p>
          <a:endParaRPr lang="ru-RU"/>
        </a:p>
      </dgm:t>
    </dgm:pt>
    <dgm:pt modelId="{D488FC50-5CC1-46EF-947C-6E422FA96694}" type="sibTrans" cxnId="{793E4358-3A79-4C38-A950-69FDE93C8E71}">
      <dgm:prSet/>
      <dgm:spPr/>
      <dgm:t>
        <a:bodyPr/>
        <a:lstStyle/>
        <a:p>
          <a:endParaRPr lang="ru-RU"/>
        </a:p>
      </dgm:t>
    </dgm:pt>
    <dgm:pt modelId="{04643C42-5341-4F14-9DC5-A5D1B3C15E0A}">
      <dgm:prSet phldrT="[Текст]" custT="1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Президентские спортивные игры  </a:t>
          </a:r>
          <a:r>
            <a:rPr lang="ru-RU" sz="1400" dirty="0">
              <a:solidFill>
                <a:schemeClr val="tx1"/>
              </a:solidFill>
            </a:rPr>
            <a:t>число участников школьного этапа составило в 2017/2018 учебном году около 6,2 миллионов обучающихся 5-11 классов из 85,3% общеобразовательных организаций России </a:t>
          </a:r>
          <a:endParaRPr lang="ru-RU" sz="1400" dirty="0"/>
        </a:p>
      </dgm:t>
    </dgm:pt>
    <dgm:pt modelId="{C60ED4E4-0958-4D7B-B2A6-A0AE05656306}" type="parTrans" cxnId="{96FE52D7-808A-473B-92BA-174588B1EBF5}">
      <dgm:prSet/>
      <dgm:spPr/>
      <dgm:t>
        <a:bodyPr/>
        <a:lstStyle/>
        <a:p>
          <a:endParaRPr lang="ru-RU"/>
        </a:p>
      </dgm:t>
    </dgm:pt>
    <dgm:pt modelId="{1ED8188E-3591-4A76-BEDF-316297368C42}" type="sibTrans" cxnId="{96FE52D7-808A-473B-92BA-174588B1EBF5}">
      <dgm:prSet/>
      <dgm:spPr/>
      <dgm:t>
        <a:bodyPr/>
        <a:lstStyle/>
        <a:p>
          <a:endParaRPr lang="ru-RU"/>
        </a:p>
      </dgm:t>
    </dgm:pt>
    <dgm:pt modelId="{AEF4D21E-8CF1-488F-A775-02E9C58E5613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Реализация современных образовательных федеральных проектов физкультурно-спортивной направленности</a:t>
          </a:r>
          <a:r>
            <a:rPr lang="en-US" sz="1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400" dirty="0">
              <a:solidFill>
                <a:schemeClr val="tx1"/>
              </a:solidFill>
            </a:rPr>
            <a:t>«Гимнастика в образовании», «Футбол в школе», «Регби в школу»,     «Интеллектуальный спорт в школу», «Самбо в школу», и иные </a:t>
          </a:r>
          <a:endParaRPr lang="ru-RU" sz="1400" dirty="0"/>
        </a:p>
      </dgm:t>
    </dgm:pt>
    <dgm:pt modelId="{F26348E0-AE25-4880-BFF2-48850AE1857A}" type="parTrans" cxnId="{AF89EA31-15AD-4BAD-BE00-7A7C75EBB626}">
      <dgm:prSet/>
      <dgm:spPr/>
      <dgm:t>
        <a:bodyPr/>
        <a:lstStyle/>
        <a:p>
          <a:endParaRPr lang="ru-RU"/>
        </a:p>
      </dgm:t>
    </dgm:pt>
    <dgm:pt modelId="{90B787FA-5B35-4FAA-9343-E88FA856F5A5}" type="sibTrans" cxnId="{AF89EA31-15AD-4BAD-BE00-7A7C75EBB626}">
      <dgm:prSet/>
      <dgm:spPr/>
      <dgm:t>
        <a:bodyPr/>
        <a:lstStyle/>
        <a:p>
          <a:endParaRPr lang="ru-RU"/>
        </a:p>
      </dgm:t>
    </dgm:pt>
    <dgm:pt modelId="{609FF27F-CBB5-4CF6-A48F-9C830133A9D9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Внесение победителей и призёров  Президентских состязаний и Президентских спортивных игр в реестр </a:t>
          </a:r>
          <a:r>
            <a:rPr lang="ru-RU" sz="1100" dirty="0">
              <a:solidFill>
                <a:schemeClr val="tx1"/>
              </a:solidFill>
            </a:rPr>
            <a:t>государственного информационного ресурса о детях, проявивших выдающиеся способности  132 обучающихся внесено в 2018 г.</a:t>
          </a:r>
          <a:endParaRPr lang="ru-RU" sz="1100" dirty="0"/>
        </a:p>
      </dgm:t>
    </dgm:pt>
    <dgm:pt modelId="{7F09EFC6-B753-4C42-82AB-08D8A7696E9F}" type="parTrans" cxnId="{98135376-5396-4195-B13B-1EDA5CD4C308}">
      <dgm:prSet/>
      <dgm:spPr/>
      <dgm:t>
        <a:bodyPr/>
        <a:lstStyle/>
        <a:p>
          <a:endParaRPr lang="ru-RU"/>
        </a:p>
      </dgm:t>
    </dgm:pt>
    <dgm:pt modelId="{4D8BE2DF-4ADB-4EF0-8B6B-CBE8C842DA9E}" type="sibTrans" cxnId="{98135376-5396-4195-B13B-1EDA5CD4C308}">
      <dgm:prSet/>
      <dgm:spPr/>
      <dgm:t>
        <a:bodyPr/>
        <a:lstStyle/>
        <a:p>
          <a:endParaRPr lang="ru-RU"/>
        </a:p>
      </dgm:t>
    </dgm:pt>
    <dgm:pt modelId="{BD4B5AEF-8FBC-4609-963E-3F45204B8709}">
      <dgm:prSet custT="1"/>
      <dgm:spPr>
        <a:gradFill rotWithShape="0">
          <a:gsLst>
            <a:gs pos="0">
              <a:srgbClr val="D68EB4"/>
            </a:gs>
            <a:gs pos="96000">
              <a:schemeClr val="accent5">
                <a:lumMod val="45000"/>
                <a:lumOff val="55000"/>
              </a:schemeClr>
            </a:gs>
            <a:gs pos="96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400" b="1" dirty="0">
              <a:solidFill>
                <a:schemeClr val="accent1">
                  <a:lumMod val="75000"/>
                </a:schemeClr>
              </a:solidFill>
            </a:rPr>
            <a:t>Деятельность «Школьных спортивных клубов»    </a:t>
          </a:r>
          <a:r>
            <a:rPr lang="ru-RU" sz="1100" dirty="0">
              <a:solidFill>
                <a:schemeClr val="tx1"/>
              </a:solidFill>
            </a:rPr>
            <a:t>в системе образования созданы и функционируют  16840 клубов ,  в которых охвачены занятиями физической культурой и спортом  - 1 691 893  детей (2018г)</a:t>
          </a:r>
        </a:p>
        <a:p>
          <a:endParaRPr lang="ru-RU" sz="1100" dirty="0"/>
        </a:p>
      </dgm:t>
    </dgm:pt>
    <dgm:pt modelId="{5012CC18-F8E1-4FF4-95B1-518F11778951}" type="parTrans" cxnId="{C3B87021-E974-46FB-A06F-ECA3319C5C71}">
      <dgm:prSet/>
      <dgm:spPr/>
      <dgm:t>
        <a:bodyPr/>
        <a:lstStyle/>
        <a:p>
          <a:endParaRPr lang="ru-RU"/>
        </a:p>
      </dgm:t>
    </dgm:pt>
    <dgm:pt modelId="{9297F5C1-DA0D-4147-85A8-FA88142ACE68}" type="sibTrans" cxnId="{C3B87021-E974-46FB-A06F-ECA3319C5C71}">
      <dgm:prSet/>
      <dgm:spPr/>
      <dgm:t>
        <a:bodyPr/>
        <a:lstStyle/>
        <a:p>
          <a:endParaRPr lang="ru-RU"/>
        </a:p>
      </dgm:t>
    </dgm:pt>
    <dgm:pt modelId="{4BDC8A11-4685-4873-B6DA-BF6FA9439DE5}" type="pres">
      <dgm:prSet presAssocID="{D72FC5B5-5C13-4AAE-BC26-8964A0D555E0}" presName="Name0" presStyleCnt="0">
        <dgm:presLayoutVars>
          <dgm:chMax val="7"/>
          <dgm:chPref val="7"/>
          <dgm:dir/>
        </dgm:presLayoutVars>
      </dgm:prSet>
      <dgm:spPr/>
    </dgm:pt>
    <dgm:pt modelId="{94DB8456-8AEF-42ED-863A-4FC019EB9A27}" type="pres">
      <dgm:prSet presAssocID="{D72FC5B5-5C13-4AAE-BC26-8964A0D555E0}" presName="Name1" presStyleCnt="0"/>
      <dgm:spPr/>
    </dgm:pt>
    <dgm:pt modelId="{435BE204-A125-4FD4-9662-FFB47D398A17}" type="pres">
      <dgm:prSet presAssocID="{D72FC5B5-5C13-4AAE-BC26-8964A0D555E0}" presName="cycle" presStyleCnt="0"/>
      <dgm:spPr/>
    </dgm:pt>
    <dgm:pt modelId="{38E43B81-8B82-40DD-AFD4-C0B439859AFF}" type="pres">
      <dgm:prSet presAssocID="{D72FC5B5-5C13-4AAE-BC26-8964A0D555E0}" presName="srcNode" presStyleLbl="node1" presStyleIdx="0" presStyleCnt="6"/>
      <dgm:spPr/>
    </dgm:pt>
    <dgm:pt modelId="{1582E764-15A5-4D44-B0AD-92E9521A55DE}" type="pres">
      <dgm:prSet presAssocID="{D72FC5B5-5C13-4AAE-BC26-8964A0D555E0}" presName="conn" presStyleLbl="parChTrans1D2" presStyleIdx="0" presStyleCnt="1"/>
      <dgm:spPr/>
    </dgm:pt>
    <dgm:pt modelId="{AF7E2082-C2A1-4FDC-AB54-564584B81943}" type="pres">
      <dgm:prSet presAssocID="{D72FC5B5-5C13-4AAE-BC26-8964A0D555E0}" presName="extraNode" presStyleLbl="node1" presStyleIdx="0" presStyleCnt="6"/>
      <dgm:spPr/>
    </dgm:pt>
    <dgm:pt modelId="{28D0356B-82F2-4D67-8115-7CACE4201C12}" type="pres">
      <dgm:prSet presAssocID="{D72FC5B5-5C13-4AAE-BC26-8964A0D555E0}" presName="dstNode" presStyleLbl="node1" presStyleIdx="0" presStyleCnt="6"/>
      <dgm:spPr/>
    </dgm:pt>
    <dgm:pt modelId="{9F03F3A5-5FD5-4B2F-89F8-82AB420F8D09}" type="pres">
      <dgm:prSet presAssocID="{6E015CEF-3E09-41FD-8093-A65EDEDFCC38}" presName="text_1" presStyleLbl="node1" presStyleIdx="0" presStyleCnt="6" custScaleX="98930">
        <dgm:presLayoutVars>
          <dgm:bulletEnabled val="1"/>
        </dgm:presLayoutVars>
      </dgm:prSet>
      <dgm:spPr/>
    </dgm:pt>
    <dgm:pt modelId="{2D15049C-60A1-43FE-BD9A-D1432B2AABD3}" type="pres">
      <dgm:prSet presAssocID="{6E015CEF-3E09-41FD-8093-A65EDEDFCC38}" presName="accent_1" presStyleCnt="0"/>
      <dgm:spPr/>
    </dgm:pt>
    <dgm:pt modelId="{D77648B1-16FF-4C5C-91B8-03F1A094E3FC}" type="pres">
      <dgm:prSet presAssocID="{6E015CEF-3E09-41FD-8093-A65EDEDFCC38}" presName="accentRepeatNode" presStyleLbl="solidFgAcc1" presStyleIdx="0" presStyleCnt="6"/>
      <dgm:spPr>
        <a:solidFill>
          <a:srgbClr val="AFF3ED"/>
        </a:solidFill>
      </dgm:spPr>
    </dgm:pt>
    <dgm:pt modelId="{F3C458C6-CC29-4AF3-9573-182EE239650D}" type="pres">
      <dgm:prSet presAssocID="{A9786FE5-8DDD-4755-A331-4F6E5EE29D3F}" presName="text_2" presStyleLbl="node1" presStyleIdx="1" presStyleCnt="6">
        <dgm:presLayoutVars>
          <dgm:bulletEnabled val="1"/>
        </dgm:presLayoutVars>
      </dgm:prSet>
      <dgm:spPr/>
    </dgm:pt>
    <dgm:pt modelId="{3CA681B4-924D-4693-9938-9DCCB306FBAB}" type="pres">
      <dgm:prSet presAssocID="{A9786FE5-8DDD-4755-A331-4F6E5EE29D3F}" presName="accent_2" presStyleCnt="0"/>
      <dgm:spPr/>
    </dgm:pt>
    <dgm:pt modelId="{902F6C52-1023-43C4-AC18-2B75A7EA8734}" type="pres">
      <dgm:prSet presAssocID="{A9786FE5-8DDD-4755-A331-4F6E5EE29D3F}" presName="accentRepeatNode" presStyleLbl="solidFgAcc1" presStyleIdx="1" presStyleCnt="6"/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9503A5AA-424D-41FF-9051-8E51F701FC5D}" type="pres">
      <dgm:prSet presAssocID="{04643C42-5341-4F14-9DC5-A5D1B3C15E0A}" presName="text_3" presStyleLbl="node1" presStyleIdx="2" presStyleCnt="6">
        <dgm:presLayoutVars>
          <dgm:bulletEnabled val="1"/>
        </dgm:presLayoutVars>
      </dgm:prSet>
      <dgm:spPr/>
    </dgm:pt>
    <dgm:pt modelId="{23D52058-BD07-4C4A-9A57-D926C1A03C52}" type="pres">
      <dgm:prSet presAssocID="{04643C42-5341-4F14-9DC5-A5D1B3C15E0A}" presName="accent_3" presStyleCnt="0"/>
      <dgm:spPr/>
    </dgm:pt>
    <dgm:pt modelId="{C16D7393-8282-4879-924B-CDD1098E5434}" type="pres">
      <dgm:prSet presAssocID="{04643C42-5341-4F14-9DC5-A5D1B3C15E0A}" presName="accentRepeatNode" presStyleLbl="solidFgAcc1" presStyleIdx="2" presStyleCnt="6"/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A144379B-5546-4D6E-9B16-C3F35452BE2C}" type="pres">
      <dgm:prSet presAssocID="{AEF4D21E-8CF1-488F-A775-02E9C58E5613}" presName="text_4" presStyleLbl="node1" presStyleIdx="3" presStyleCnt="6">
        <dgm:presLayoutVars>
          <dgm:bulletEnabled val="1"/>
        </dgm:presLayoutVars>
      </dgm:prSet>
      <dgm:spPr/>
    </dgm:pt>
    <dgm:pt modelId="{FB704B94-553A-41D6-8242-A14FAB454B3A}" type="pres">
      <dgm:prSet presAssocID="{AEF4D21E-8CF1-488F-A775-02E9C58E5613}" presName="accent_4" presStyleCnt="0"/>
      <dgm:spPr/>
    </dgm:pt>
    <dgm:pt modelId="{D0D493F0-3407-450C-8C63-39FACBACC255}" type="pres">
      <dgm:prSet presAssocID="{AEF4D21E-8CF1-488F-A775-02E9C58E5613}" presName="accentRepeatNode" presStyleLbl="solidFgAcc1" presStyleIdx="3" presStyleCnt="6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43B5AC62-507D-43E7-97B5-31B11825195D}" type="pres">
      <dgm:prSet presAssocID="{609FF27F-CBB5-4CF6-A48F-9C830133A9D9}" presName="text_5" presStyleLbl="node1" presStyleIdx="4" presStyleCnt="6">
        <dgm:presLayoutVars>
          <dgm:bulletEnabled val="1"/>
        </dgm:presLayoutVars>
      </dgm:prSet>
      <dgm:spPr/>
    </dgm:pt>
    <dgm:pt modelId="{7896D73C-50D8-4BAE-B5E1-33B4188EE4FB}" type="pres">
      <dgm:prSet presAssocID="{609FF27F-CBB5-4CF6-A48F-9C830133A9D9}" presName="accent_5" presStyleCnt="0"/>
      <dgm:spPr/>
    </dgm:pt>
    <dgm:pt modelId="{E4D7F1FB-1E25-4AD5-936A-11A8EE39AA03}" type="pres">
      <dgm:prSet presAssocID="{609FF27F-CBB5-4CF6-A48F-9C830133A9D9}" presName="accentRepeatNode" presStyleLbl="solidFgAcc1" presStyleIdx="4" presStyleCnt="6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ED3DB6EA-C7FC-4C16-94F3-466420BF435B}" type="pres">
      <dgm:prSet presAssocID="{BD4B5AEF-8FBC-4609-963E-3F45204B8709}" presName="text_6" presStyleLbl="node1" presStyleIdx="5" presStyleCnt="6">
        <dgm:presLayoutVars>
          <dgm:bulletEnabled val="1"/>
        </dgm:presLayoutVars>
      </dgm:prSet>
      <dgm:spPr/>
    </dgm:pt>
    <dgm:pt modelId="{1AFFC77A-CE87-400D-BC81-53C3F30EE049}" type="pres">
      <dgm:prSet presAssocID="{BD4B5AEF-8FBC-4609-963E-3F45204B8709}" presName="accent_6" presStyleCnt="0"/>
      <dgm:spPr/>
    </dgm:pt>
    <dgm:pt modelId="{E8B44F1B-5706-490A-A87C-97EA196590B7}" type="pres">
      <dgm:prSet presAssocID="{BD4B5AEF-8FBC-4609-963E-3F45204B8709}" presName="accentRepeatNode" presStyleLbl="solidFgAcc1" presStyleIdx="5" presStyleCnt="6"/>
      <dgm:spPr>
        <a:gradFill rotWithShape="0">
          <a:gsLst>
            <a:gs pos="0">
              <a:srgbClr val="D68EB4"/>
            </a:gs>
            <a:gs pos="96000">
              <a:schemeClr val="accent5">
                <a:lumMod val="45000"/>
                <a:lumOff val="55000"/>
              </a:schemeClr>
            </a:gs>
            <a:gs pos="96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</dgm:spPr>
    </dgm:pt>
  </dgm:ptLst>
  <dgm:cxnLst>
    <dgm:cxn modelId="{F445CC10-42CE-491C-A40F-ABCF98EB403C}" type="presOf" srcId="{609FF27F-CBB5-4CF6-A48F-9C830133A9D9}" destId="{43B5AC62-507D-43E7-97B5-31B11825195D}" srcOrd="0" destOrd="0" presId="urn:microsoft.com/office/officeart/2008/layout/VerticalCurvedList"/>
    <dgm:cxn modelId="{C3B87021-E974-46FB-A06F-ECA3319C5C71}" srcId="{D72FC5B5-5C13-4AAE-BC26-8964A0D555E0}" destId="{BD4B5AEF-8FBC-4609-963E-3F45204B8709}" srcOrd="5" destOrd="0" parTransId="{5012CC18-F8E1-4FF4-95B1-518F11778951}" sibTransId="{9297F5C1-DA0D-4147-85A8-FA88142ACE68}"/>
    <dgm:cxn modelId="{AAD8B231-ECCF-4AA3-AA68-886FFCB9B5A4}" type="presOf" srcId="{62B37FD3-B69D-4821-A49B-9B2B6E762F0E}" destId="{1582E764-15A5-4D44-B0AD-92E9521A55DE}" srcOrd="0" destOrd="0" presId="urn:microsoft.com/office/officeart/2008/layout/VerticalCurvedList"/>
    <dgm:cxn modelId="{AF89EA31-15AD-4BAD-BE00-7A7C75EBB626}" srcId="{D72FC5B5-5C13-4AAE-BC26-8964A0D555E0}" destId="{AEF4D21E-8CF1-488F-A775-02E9C58E5613}" srcOrd="3" destOrd="0" parTransId="{F26348E0-AE25-4880-BFF2-48850AE1857A}" sibTransId="{90B787FA-5B35-4FAA-9343-E88FA856F5A5}"/>
    <dgm:cxn modelId="{0898A143-B163-4846-B2E1-9369A8ECF2B6}" type="presOf" srcId="{6E015CEF-3E09-41FD-8093-A65EDEDFCC38}" destId="{9F03F3A5-5FD5-4B2F-89F8-82AB420F8D09}" srcOrd="0" destOrd="0" presId="urn:microsoft.com/office/officeart/2008/layout/VerticalCurvedList"/>
    <dgm:cxn modelId="{21193569-E2FC-4681-A987-1B97618B8A28}" type="presOf" srcId="{BD4B5AEF-8FBC-4609-963E-3F45204B8709}" destId="{ED3DB6EA-C7FC-4C16-94F3-466420BF435B}" srcOrd="0" destOrd="0" presId="urn:microsoft.com/office/officeart/2008/layout/VerticalCurvedList"/>
    <dgm:cxn modelId="{98135376-5396-4195-B13B-1EDA5CD4C308}" srcId="{D72FC5B5-5C13-4AAE-BC26-8964A0D555E0}" destId="{609FF27F-CBB5-4CF6-A48F-9C830133A9D9}" srcOrd="4" destOrd="0" parTransId="{7F09EFC6-B753-4C42-82AB-08D8A7696E9F}" sibTransId="{4D8BE2DF-4ADB-4EF0-8B6B-CBE8C842DA9E}"/>
    <dgm:cxn modelId="{793E4358-3A79-4C38-A950-69FDE93C8E71}" srcId="{D72FC5B5-5C13-4AAE-BC26-8964A0D555E0}" destId="{A9786FE5-8DDD-4755-A331-4F6E5EE29D3F}" srcOrd="1" destOrd="0" parTransId="{1A08446D-0F24-4014-BC73-5A994D4E99EF}" sibTransId="{D488FC50-5CC1-46EF-947C-6E422FA96694}"/>
    <dgm:cxn modelId="{12ED1F84-5543-454B-A352-A08D08CD4A75}" type="presOf" srcId="{04643C42-5341-4F14-9DC5-A5D1B3C15E0A}" destId="{9503A5AA-424D-41FF-9051-8E51F701FC5D}" srcOrd="0" destOrd="0" presId="urn:microsoft.com/office/officeart/2008/layout/VerticalCurvedList"/>
    <dgm:cxn modelId="{70BD3A87-93F9-40B3-A84F-076E9F6798C7}" type="presOf" srcId="{AEF4D21E-8CF1-488F-A775-02E9C58E5613}" destId="{A144379B-5546-4D6E-9B16-C3F35452BE2C}" srcOrd="0" destOrd="0" presId="urn:microsoft.com/office/officeart/2008/layout/VerticalCurvedList"/>
    <dgm:cxn modelId="{3A52539D-94F1-43EA-BD93-FC4DE4F0423A}" type="presOf" srcId="{A9786FE5-8DDD-4755-A331-4F6E5EE29D3F}" destId="{F3C458C6-CC29-4AF3-9573-182EE239650D}" srcOrd="0" destOrd="0" presId="urn:microsoft.com/office/officeart/2008/layout/VerticalCurvedList"/>
    <dgm:cxn modelId="{FED72AA8-EFDB-407C-86EA-497A4A53E2F8}" srcId="{D72FC5B5-5C13-4AAE-BC26-8964A0D555E0}" destId="{6E015CEF-3E09-41FD-8093-A65EDEDFCC38}" srcOrd="0" destOrd="0" parTransId="{C768810B-FB83-493E-B9AA-89689323CB98}" sibTransId="{62B37FD3-B69D-4821-A49B-9B2B6E762F0E}"/>
    <dgm:cxn modelId="{C91969CD-9E24-41BA-A30C-40D6F949F8BF}" type="presOf" srcId="{D72FC5B5-5C13-4AAE-BC26-8964A0D555E0}" destId="{4BDC8A11-4685-4873-B6DA-BF6FA9439DE5}" srcOrd="0" destOrd="0" presId="urn:microsoft.com/office/officeart/2008/layout/VerticalCurvedList"/>
    <dgm:cxn modelId="{96FE52D7-808A-473B-92BA-174588B1EBF5}" srcId="{D72FC5B5-5C13-4AAE-BC26-8964A0D555E0}" destId="{04643C42-5341-4F14-9DC5-A5D1B3C15E0A}" srcOrd="2" destOrd="0" parTransId="{C60ED4E4-0958-4D7B-B2A6-A0AE05656306}" sibTransId="{1ED8188E-3591-4A76-BEDF-316297368C42}"/>
    <dgm:cxn modelId="{BE465861-572E-4C5D-AF13-0810A152470C}" type="presParOf" srcId="{4BDC8A11-4685-4873-B6DA-BF6FA9439DE5}" destId="{94DB8456-8AEF-42ED-863A-4FC019EB9A27}" srcOrd="0" destOrd="0" presId="urn:microsoft.com/office/officeart/2008/layout/VerticalCurvedList"/>
    <dgm:cxn modelId="{8A22E2DC-8825-4186-8011-D7EA714F8B05}" type="presParOf" srcId="{94DB8456-8AEF-42ED-863A-4FC019EB9A27}" destId="{435BE204-A125-4FD4-9662-FFB47D398A17}" srcOrd="0" destOrd="0" presId="urn:microsoft.com/office/officeart/2008/layout/VerticalCurvedList"/>
    <dgm:cxn modelId="{6C5F4B84-BACE-4FD7-A20D-A96C6089AF16}" type="presParOf" srcId="{435BE204-A125-4FD4-9662-FFB47D398A17}" destId="{38E43B81-8B82-40DD-AFD4-C0B439859AFF}" srcOrd="0" destOrd="0" presId="urn:microsoft.com/office/officeart/2008/layout/VerticalCurvedList"/>
    <dgm:cxn modelId="{8014B9A0-FBC5-4C51-8D1A-2EC898453B4B}" type="presParOf" srcId="{435BE204-A125-4FD4-9662-FFB47D398A17}" destId="{1582E764-15A5-4D44-B0AD-92E9521A55DE}" srcOrd="1" destOrd="0" presId="urn:microsoft.com/office/officeart/2008/layout/VerticalCurvedList"/>
    <dgm:cxn modelId="{5B82DD3F-2E57-45B8-8E10-4B35769F1C58}" type="presParOf" srcId="{435BE204-A125-4FD4-9662-FFB47D398A17}" destId="{AF7E2082-C2A1-4FDC-AB54-564584B81943}" srcOrd="2" destOrd="0" presId="urn:microsoft.com/office/officeart/2008/layout/VerticalCurvedList"/>
    <dgm:cxn modelId="{719142C4-C6FA-4168-A2D9-3B0D61ACD24E}" type="presParOf" srcId="{435BE204-A125-4FD4-9662-FFB47D398A17}" destId="{28D0356B-82F2-4D67-8115-7CACE4201C12}" srcOrd="3" destOrd="0" presId="urn:microsoft.com/office/officeart/2008/layout/VerticalCurvedList"/>
    <dgm:cxn modelId="{A3AA2787-FD2A-462B-9234-D77CE605B455}" type="presParOf" srcId="{94DB8456-8AEF-42ED-863A-4FC019EB9A27}" destId="{9F03F3A5-5FD5-4B2F-89F8-82AB420F8D09}" srcOrd="1" destOrd="0" presId="urn:microsoft.com/office/officeart/2008/layout/VerticalCurvedList"/>
    <dgm:cxn modelId="{8FDF72C9-E994-42B5-8729-03D19A00BC6F}" type="presParOf" srcId="{94DB8456-8AEF-42ED-863A-4FC019EB9A27}" destId="{2D15049C-60A1-43FE-BD9A-D1432B2AABD3}" srcOrd="2" destOrd="0" presId="urn:microsoft.com/office/officeart/2008/layout/VerticalCurvedList"/>
    <dgm:cxn modelId="{C90262D3-07A3-4339-B246-1B2A85B8433A}" type="presParOf" srcId="{2D15049C-60A1-43FE-BD9A-D1432B2AABD3}" destId="{D77648B1-16FF-4C5C-91B8-03F1A094E3FC}" srcOrd="0" destOrd="0" presId="urn:microsoft.com/office/officeart/2008/layout/VerticalCurvedList"/>
    <dgm:cxn modelId="{33520B3E-A3A4-40F9-8C94-F6E3EA15F890}" type="presParOf" srcId="{94DB8456-8AEF-42ED-863A-4FC019EB9A27}" destId="{F3C458C6-CC29-4AF3-9573-182EE239650D}" srcOrd="3" destOrd="0" presId="urn:microsoft.com/office/officeart/2008/layout/VerticalCurvedList"/>
    <dgm:cxn modelId="{317214AB-B420-42AB-A453-A71502F1BC4D}" type="presParOf" srcId="{94DB8456-8AEF-42ED-863A-4FC019EB9A27}" destId="{3CA681B4-924D-4693-9938-9DCCB306FBAB}" srcOrd="4" destOrd="0" presId="urn:microsoft.com/office/officeart/2008/layout/VerticalCurvedList"/>
    <dgm:cxn modelId="{8156BA95-4B26-4197-9651-781F7EE26FD1}" type="presParOf" srcId="{3CA681B4-924D-4693-9938-9DCCB306FBAB}" destId="{902F6C52-1023-43C4-AC18-2B75A7EA8734}" srcOrd="0" destOrd="0" presId="urn:microsoft.com/office/officeart/2008/layout/VerticalCurvedList"/>
    <dgm:cxn modelId="{2A714D3E-04D7-4306-9F9B-55CA65C480F4}" type="presParOf" srcId="{94DB8456-8AEF-42ED-863A-4FC019EB9A27}" destId="{9503A5AA-424D-41FF-9051-8E51F701FC5D}" srcOrd="5" destOrd="0" presId="urn:microsoft.com/office/officeart/2008/layout/VerticalCurvedList"/>
    <dgm:cxn modelId="{94FFCAFA-A481-406E-A229-7736925D6862}" type="presParOf" srcId="{94DB8456-8AEF-42ED-863A-4FC019EB9A27}" destId="{23D52058-BD07-4C4A-9A57-D926C1A03C52}" srcOrd="6" destOrd="0" presId="urn:microsoft.com/office/officeart/2008/layout/VerticalCurvedList"/>
    <dgm:cxn modelId="{FB9CE6A5-FF48-401C-9A0A-46B01294D3C4}" type="presParOf" srcId="{23D52058-BD07-4C4A-9A57-D926C1A03C52}" destId="{C16D7393-8282-4879-924B-CDD1098E5434}" srcOrd="0" destOrd="0" presId="urn:microsoft.com/office/officeart/2008/layout/VerticalCurvedList"/>
    <dgm:cxn modelId="{083C6BF6-E14A-4D8B-972D-669A87A81FFA}" type="presParOf" srcId="{94DB8456-8AEF-42ED-863A-4FC019EB9A27}" destId="{A144379B-5546-4D6E-9B16-C3F35452BE2C}" srcOrd="7" destOrd="0" presId="urn:microsoft.com/office/officeart/2008/layout/VerticalCurvedList"/>
    <dgm:cxn modelId="{BBB892FF-6E79-43B9-A844-BE0EACCE1E41}" type="presParOf" srcId="{94DB8456-8AEF-42ED-863A-4FC019EB9A27}" destId="{FB704B94-553A-41D6-8242-A14FAB454B3A}" srcOrd="8" destOrd="0" presId="urn:microsoft.com/office/officeart/2008/layout/VerticalCurvedList"/>
    <dgm:cxn modelId="{CC5289C3-F6D6-4399-AF74-5BDADFC8F592}" type="presParOf" srcId="{FB704B94-553A-41D6-8242-A14FAB454B3A}" destId="{D0D493F0-3407-450C-8C63-39FACBACC255}" srcOrd="0" destOrd="0" presId="urn:microsoft.com/office/officeart/2008/layout/VerticalCurvedList"/>
    <dgm:cxn modelId="{C613BB76-DE47-455B-B015-D0178751BC4C}" type="presParOf" srcId="{94DB8456-8AEF-42ED-863A-4FC019EB9A27}" destId="{43B5AC62-507D-43E7-97B5-31B11825195D}" srcOrd="9" destOrd="0" presId="urn:microsoft.com/office/officeart/2008/layout/VerticalCurvedList"/>
    <dgm:cxn modelId="{B9C0FA75-0A6C-49C8-A142-A77C49FC0006}" type="presParOf" srcId="{94DB8456-8AEF-42ED-863A-4FC019EB9A27}" destId="{7896D73C-50D8-4BAE-B5E1-33B4188EE4FB}" srcOrd="10" destOrd="0" presId="urn:microsoft.com/office/officeart/2008/layout/VerticalCurvedList"/>
    <dgm:cxn modelId="{D686D2F1-BCCC-4D0F-A6AD-F90BB9227070}" type="presParOf" srcId="{7896D73C-50D8-4BAE-B5E1-33B4188EE4FB}" destId="{E4D7F1FB-1E25-4AD5-936A-11A8EE39AA03}" srcOrd="0" destOrd="0" presId="urn:microsoft.com/office/officeart/2008/layout/VerticalCurvedList"/>
    <dgm:cxn modelId="{97DBC0A9-6DD5-49A3-87DA-FECF93BA2F1A}" type="presParOf" srcId="{94DB8456-8AEF-42ED-863A-4FC019EB9A27}" destId="{ED3DB6EA-C7FC-4C16-94F3-466420BF435B}" srcOrd="11" destOrd="0" presId="urn:microsoft.com/office/officeart/2008/layout/VerticalCurvedList"/>
    <dgm:cxn modelId="{63C8FCDD-F08E-4876-A753-192106D61EDC}" type="presParOf" srcId="{94DB8456-8AEF-42ED-863A-4FC019EB9A27}" destId="{1AFFC77A-CE87-400D-BC81-53C3F30EE049}" srcOrd="12" destOrd="0" presId="urn:microsoft.com/office/officeart/2008/layout/VerticalCurvedList"/>
    <dgm:cxn modelId="{F2996375-A450-4366-B986-56100830399B}" type="presParOf" srcId="{1AFFC77A-CE87-400D-BC81-53C3F30EE049}" destId="{E8B44F1B-5706-490A-A87C-97EA196590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2E764-15A5-4D44-B0AD-92E9521A55DE}">
      <dsp:nvSpPr>
        <dsp:cNvPr id="0" name=""/>
        <dsp:cNvSpPr/>
      </dsp:nvSpPr>
      <dsp:spPr>
        <a:xfrm>
          <a:off x="-6403846" y="-979501"/>
          <a:ext cx="7622384" cy="7622384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3F3A5-5FD5-4B2F-89F8-82AB420F8D09}">
      <dsp:nvSpPr>
        <dsp:cNvPr id="0" name=""/>
        <dsp:cNvSpPr/>
      </dsp:nvSpPr>
      <dsp:spPr>
        <a:xfrm>
          <a:off x="510088" y="298233"/>
          <a:ext cx="10443772" cy="596240"/>
        </a:xfrm>
        <a:prstGeom prst="rect">
          <a:avLst/>
        </a:prstGeom>
        <a:solidFill>
          <a:srgbClr val="AFF3E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6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Проведение фестивалей ГТО </a:t>
          </a:r>
          <a:r>
            <a:rPr lang="ru-RU" sz="1400" kern="1200" dirty="0">
              <a:solidFill>
                <a:schemeClr val="tx1"/>
              </a:solidFill>
            </a:rPr>
            <a:t>за 2018 год по отдельным видам испытаний протестировано 728 877школьников, из них «золотой» знак получили – 220 093,  «серебряный» -285420, «бронзовый» – 223 364 чел.</a:t>
          </a:r>
          <a:endParaRPr lang="ru-RU" sz="1400" kern="1200" dirty="0"/>
        </a:p>
      </dsp:txBody>
      <dsp:txXfrm>
        <a:off x="510088" y="298233"/>
        <a:ext cx="10443772" cy="596240"/>
      </dsp:txXfrm>
    </dsp:sp>
    <dsp:sp modelId="{D77648B1-16FF-4C5C-91B8-03F1A094E3FC}">
      <dsp:nvSpPr>
        <dsp:cNvPr id="0" name=""/>
        <dsp:cNvSpPr/>
      </dsp:nvSpPr>
      <dsp:spPr>
        <a:xfrm>
          <a:off x="80959" y="223703"/>
          <a:ext cx="745300" cy="745300"/>
        </a:xfrm>
        <a:prstGeom prst="ellipse">
          <a:avLst/>
        </a:prstGeom>
        <a:solidFill>
          <a:srgbClr val="AFF3E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458C6-CC29-4AF3-9573-182EE239650D}">
      <dsp:nvSpPr>
        <dsp:cNvPr id="0" name=""/>
        <dsp:cNvSpPr/>
      </dsp:nvSpPr>
      <dsp:spPr>
        <a:xfrm>
          <a:off x="944058" y="1192481"/>
          <a:ext cx="10066280" cy="596240"/>
        </a:xfrm>
        <a:prstGeom prst="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6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Президентские состязания  </a:t>
          </a:r>
          <a:r>
            <a:rPr lang="ru-RU" sz="1400" kern="1200" dirty="0">
              <a:solidFill>
                <a:schemeClr val="tx1"/>
              </a:solidFill>
            </a:rPr>
            <a:t>количество участников школьного этапа в 2017/2018 учебном году составило 11,1 млн. обучающихся из 89,8% общеобразовательных организаций России</a:t>
          </a:r>
          <a:endParaRPr lang="ru-RU" sz="1400" kern="1200" dirty="0"/>
        </a:p>
      </dsp:txBody>
      <dsp:txXfrm>
        <a:off x="944058" y="1192481"/>
        <a:ext cx="10066280" cy="596240"/>
      </dsp:txXfrm>
    </dsp:sp>
    <dsp:sp modelId="{902F6C52-1023-43C4-AC18-2B75A7EA8734}">
      <dsp:nvSpPr>
        <dsp:cNvPr id="0" name=""/>
        <dsp:cNvSpPr/>
      </dsp:nvSpPr>
      <dsp:spPr>
        <a:xfrm>
          <a:off x="571408" y="1117951"/>
          <a:ext cx="745300" cy="745300"/>
        </a:xfrm>
        <a:prstGeom prst="ellipse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3A5AA-424D-41FF-9051-8E51F701FC5D}">
      <dsp:nvSpPr>
        <dsp:cNvPr id="0" name=""/>
        <dsp:cNvSpPr/>
      </dsp:nvSpPr>
      <dsp:spPr>
        <a:xfrm>
          <a:off x="1168328" y="2086729"/>
          <a:ext cx="9842010" cy="596240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6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Президентские спортивные игры  </a:t>
          </a:r>
          <a:r>
            <a:rPr lang="ru-RU" sz="1400" kern="1200" dirty="0">
              <a:solidFill>
                <a:schemeClr val="tx1"/>
              </a:solidFill>
            </a:rPr>
            <a:t>число участников школьного этапа составило в 2017/2018 учебном году около 6,2 миллионов обучающихся 5-11 классов из 85,3% общеобразовательных организаций России </a:t>
          </a:r>
          <a:endParaRPr lang="ru-RU" sz="1400" kern="1200" dirty="0"/>
        </a:p>
      </dsp:txBody>
      <dsp:txXfrm>
        <a:off x="1168328" y="2086729"/>
        <a:ext cx="9842010" cy="596240"/>
      </dsp:txXfrm>
    </dsp:sp>
    <dsp:sp modelId="{C16D7393-8282-4879-924B-CDD1098E5434}">
      <dsp:nvSpPr>
        <dsp:cNvPr id="0" name=""/>
        <dsp:cNvSpPr/>
      </dsp:nvSpPr>
      <dsp:spPr>
        <a:xfrm>
          <a:off x="795677" y="2012199"/>
          <a:ext cx="745300" cy="745300"/>
        </a:xfrm>
        <a:prstGeom prst="ellipse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4379B-5546-4D6E-9B16-C3F35452BE2C}">
      <dsp:nvSpPr>
        <dsp:cNvPr id="0" name=""/>
        <dsp:cNvSpPr/>
      </dsp:nvSpPr>
      <dsp:spPr>
        <a:xfrm>
          <a:off x="1168328" y="2980410"/>
          <a:ext cx="9842010" cy="596240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6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Реализация современных образовательных федеральных проектов физкультурно-спортивной направленности</a:t>
          </a:r>
          <a:r>
            <a:rPr lang="en-US" sz="1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400" kern="1200" dirty="0">
              <a:solidFill>
                <a:schemeClr val="tx1"/>
              </a:solidFill>
            </a:rPr>
            <a:t>«Гимнастика в образовании», «Футбол в школе», «Регби в школу»,     «Интеллектуальный спорт в школу», «Самбо в школу», и иные </a:t>
          </a:r>
          <a:endParaRPr lang="ru-RU" sz="1400" kern="1200" dirty="0"/>
        </a:p>
      </dsp:txBody>
      <dsp:txXfrm>
        <a:off x="1168328" y="2980410"/>
        <a:ext cx="9842010" cy="596240"/>
      </dsp:txXfrm>
    </dsp:sp>
    <dsp:sp modelId="{D0D493F0-3407-450C-8C63-39FACBACC255}">
      <dsp:nvSpPr>
        <dsp:cNvPr id="0" name=""/>
        <dsp:cNvSpPr/>
      </dsp:nvSpPr>
      <dsp:spPr>
        <a:xfrm>
          <a:off x="795677" y="2905880"/>
          <a:ext cx="745300" cy="745300"/>
        </a:xfrm>
        <a:prstGeom prst="ellipse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5AC62-507D-43E7-97B5-31B11825195D}">
      <dsp:nvSpPr>
        <dsp:cNvPr id="0" name=""/>
        <dsp:cNvSpPr/>
      </dsp:nvSpPr>
      <dsp:spPr>
        <a:xfrm>
          <a:off x="944058" y="3874658"/>
          <a:ext cx="10066280" cy="596240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6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Внесение победителей и призёров  Президентских состязаний и Президентских спортивных игр в реестр </a:t>
          </a:r>
          <a:r>
            <a:rPr lang="ru-RU" sz="1100" kern="1200" dirty="0">
              <a:solidFill>
                <a:schemeClr val="tx1"/>
              </a:solidFill>
            </a:rPr>
            <a:t>государственного информационного ресурса о детях, проявивших выдающиеся способности  132 обучающихся внесено в 2018 г.</a:t>
          </a:r>
          <a:endParaRPr lang="ru-RU" sz="1100" kern="1200" dirty="0"/>
        </a:p>
      </dsp:txBody>
      <dsp:txXfrm>
        <a:off x="944058" y="3874658"/>
        <a:ext cx="10066280" cy="596240"/>
      </dsp:txXfrm>
    </dsp:sp>
    <dsp:sp modelId="{E4D7F1FB-1E25-4AD5-936A-11A8EE39AA03}">
      <dsp:nvSpPr>
        <dsp:cNvPr id="0" name=""/>
        <dsp:cNvSpPr/>
      </dsp:nvSpPr>
      <dsp:spPr>
        <a:xfrm>
          <a:off x="571408" y="3800128"/>
          <a:ext cx="745300" cy="745300"/>
        </a:xfrm>
        <a:prstGeom prst="ellipse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DB6EA-C7FC-4C16-94F3-466420BF435B}">
      <dsp:nvSpPr>
        <dsp:cNvPr id="0" name=""/>
        <dsp:cNvSpPr/>
      </dsp:nvSpPr>
      <dsp:spPr>
        <a:xfrm>
          <a:off x="453609" y="4768906"/>
          <a:ext cx="10556729" cy="596240"/>
        </a:xfrm>
        <a:prstGeom prst="rect">
          <a:avLst/>
        </a:prstGeom>
        <a:gradFill rotWithShape="0">
          <a:gsLst>
            <a:gs pos="0">
              <a:srgbClr val="D68EB4"/>
            </a:gs>
            <a:gs pos="96000">
              <a:schemeClr val="accent5">
                <a:lumMod val="45000"/>
                <a:lumOff val="55000"/>
              </a:schemeClr>
            </a:gs>
            <a:gs pos="96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6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75000"/>
                </a:schemeClr>
              </a:solidFill>
            </a:rPr>
            <a:t>Деятельность «Школьных спортивных клубов»    </a:t>
          </a:r>
          <a:r>
            <a:rPr lang="ru-RU" sz="1100" kern="1200" dirty="0">
              <a:solidFill>
                <a:schemeClr val="tx1"/>
              </a:solidFill>
            </a:rPr>
            <a:t>в системе образования созданы и функционируют  16840 клубов ,  в которых охвачены занятиями физической культурой и спортом  - 1 691 893  детей (2018г)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453609" y="4768906"/>
        <a:ext cx="10556729" cy="596240"/>
      </dsp:txXfrm>
    </dsp:sp>
    <dsp:sp modelId="{E8B44F1B-5706-490A-A87C-97EA196590B7}">
      <dsp:nvSpPr>
        <dsp:cNvPr id="0" name=""/>
        <dsp:cNvSpPr/>
      </dsp:nvSpPr>
      <dsp:spPr>
        <a:xfrm>
          <a:off x="80959" y="4694376"/>
          <a:ext cx="745300" cy="745300"/>
        </a:xfrm>
        <a:prstGeom prst="ellipse">
          <a:avLst/>
        </a:prstGeom>
        <a:gradFill rotWithShape="0">
          <a:gsLst>
            <a:gs pos="0">
              <a:srgbClr val="D68EB4"/>
            </a:gs>
            <a:gs pos="96000">
              <a:schemeClr val="accent5">
                <a:lumMod val="45000"/>
                <a:lumOff val="55000"/>
              </a:schemeClr>
            </a:gs>
            <a:gs pos="96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0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5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1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0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0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7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4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2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3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8CD3B2-4D86-4F3C-A7A4-A4F79A2C47C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F7D0-B9B2-497D-BC39-46ADE35BC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ad-irina.blogspot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6.jpg"/><Relationship Id="rId3" Type="http://schemas.openxmlformats.org/officeDocument/2006/relationships/image" Target="../media/image5.jpg"/><Relationship Id="rId21" Type="http://schemas.openxmlformats.org/officeDocument/2006/relationships/image" Target="../media/image18.png"/><Relationship Id="rId7" Type="http://schemas.openxmlformats.org/officeDocument/2006/relationships/image" Target="../media/image7.jpg"/><Relationship Id="rId12" Type="http://schemas.openxmlformats.org/officeDocument/2006/relationships/image" Target="../media/image11.png"/><Relationship Id="rId17" Type="http://schemas.openxmlformats.org/officeDocument/2006/relationships/hyperlink" Target="https://ru.wikipedia.org/wiki/%D0%A1%D0%B1%D0%BE%D1%80%D0%BD%D0%B0%D1%8F_%D0%A0%D0%BE%D1%81%D1%81%D0%B8%D0%B8_%D0%BF%D0%BE_%D1%80%D0%B5%D0%B3%D0%B1%D0%B8-7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0" Type="http://schemas.openxmlformats.org/officeDocument/2006/relationships/hyperlink" Target="https://bibliomaniya.blogspot.com/2012/01/blog-post_26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ro48.ru/index.php?id=976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6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jpg"/><Relationship Id="rId4" Type="http://schemas.openxmlformats.org/officeDocument/2006/relationships/hyperlink" Target="http://sch8morf.ru/%C3%91%C2%81%C3%90%C2%B5%C3%91%C2%82%C3%90%C2%B5%C3%90%C2%B2%C3%90%C2%BE%C3%90%C2%B5-%C3%90%C2%B2%C3%90%C2%B7%C3%90%C2%B0%C3%90%C2%B8%C3%90%C2%BC%C3%90%C2%BE%C3%90%C2%B4%C3%90%C2%B5%C3%90%C2%B9%C3%91%C2%81%C3%91%C2%82%C3%90%C2%B2%C3%90%C2%B8%C3%90%C2%B5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26" Type="http://schemas.openxmlformats.org/officeDocument/2006/relationships/image" Target="../media/image45.jpg"/><Relationship Id="rId3" Type="http://schemas.openxmlformats.org/officeDocument/2006/relationships/image" Target="../media/image22.jpg"/><Relationship Id="rId21" Type="http://schemas.openxmlformats.org/officeDocument/2006/relationships/image" Target="../media/image40.jpg"/><Relationship Id="rId7" Type="http://schemas.openxmlformats.org/officeDocument/2006/relationships/image" Target="../media/image26.jpg"/><Relationship Id="rId12" Type="http://schemas.openxmlformats.org/officeDocument/2006/relationships/image" Target="../media/image31.gif"/><Relationship Id="rId17" Type="http://schemas.openxmlformats.org/officeDocument/2006/relationships/image" Target="../media/image36.png"/><Relationship Id="rId25" Type="http://schemas.openxmlformats.org/officeDocument/2006/relationships/image" Target="../media/image44.jpeg"/><Relationship Id="rId2" Type="http://schemas.openxmlformats.org/officeDocument/2006/relationships/image" Target="../media/image4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24" Type="http://schemas.openxmlformats.org/officeDocument/2006/relationships/image" Target="../media/image43.jpeg"/><Relationship Id="rId32" Type="http://schemas.openxmlformats.org/officeDocument/2006/relationships/image" Target="../media/image51.jpg"/><Relationship Id="rId5" Type="http://schemas.openxmlformats.org/officeDocument/2006/relationships/image" Target="../media/image24.jpg"/><Relationship Id="rId15" Type="http://schemas.openxmlformats.org/officeDocument/2006/relationships/image" Target="../media/image34.jpg"/><Relationship Id="rId23" Type="http://schemas.openxmlformats.org/officeDocument/2006/relationships/image" Target="../media/image42.png"/><Relationship Id="rId28" Type="http://schemas.openxmlformats.org/officeDocument/2006/relationships/image" Target="../media/image47.jpg"/><Relationship Id="rId10" Type="http://schemas.openxmlformats.org/officeDocument/2006/relationships/image" Target="../media/image29.jp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Relationship Id="rId22" Type="http://schemas.openxmlformats.org/officeDocument/2006/relationships/image" Target="../media/image41.jpg"/><Relationship Id="rId27" Type="http://schemas.openxmlformats.org/officeDocument/2006/relationships/image" Target="../media/image46.jpg"/><Relationship Id="rId30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>
            <a:alpha val="5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A387F-A1F2-451F-A5DD-18702F208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080" y="324622"/>
            <a:ext cx="8690919" cy="1692875"/>
          </a:xfrm>
        </p:spPr>
        <p:txBody>
          <a:bodyPr>
            <a:normAutofit fontScale="90000"/>
          </a:bodyPr>
          <a:lstStyle/>
          <a:p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r>
              <a:rPr lang="ru-RU" sz="2700" b="1" dirty="0">
                <a:solidFill>
                  <a:srgbClr val="002060"/>
                </a:solidFill>
                <a:latin typeface="+mn-lt"/>
              </a:rPr>
              <a:t>МИНИСТЕРСТВО ПРОСВЕЩЕНИЯ  РОССИЙСКОЙ ФЕДЕРАЦИИ</a:t>
            </a:r>
            <a:br>
              <a:rPr lang="ru-RU" sz="2700" b="1" dirty="0">
                <a:solidFill>
                  <a:srgbClr val="002060"/>
                </a:solidFill>
                <a:latin typeface="+mn-lt"/>
              </a:rPr>
            </a:br>
            <a:br>
              <a:rPr lang="ru-RU" sz="27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ФГБУ «ФЕДЕРАЛЬНЫЙ ЦЕНТР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ОРГАНИЗАЦИОННО-МЕТОДИЧЕСКОГО ОБЕСПЕЧЕНИЯ ФИЗИЧЕСКОГО ВОСПИТАНИЯ»</a:t>
            </a:r>
            <a:br>
              <a:rPr lang="ru-RU" sz="1800" b="1" dirty="0">
                <a:solidFill>
                  <a:srgbClr val="002060"/>
                </a:solidFill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465FE9-A1DC-43A0-91BD-67134BAD7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512" y="3525706"/>
            <a:ext cx="9102487" cy="17225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</a:rPr>
              <a:t>Роль региональных ресурсных  центров 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</a:rPr>
              <a:t> решении задач и целевых показателей федерального проекта «Успех каждого ребенка» и перспектив развития Центров раннего выявления, развития и профессиональной поддержки спортивно-одаренных детей по направлению «Спорт»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</a:rPr>
              <a:t>Грибачева М.А., заместитель директора ФГБУ «ФЦОМОФВ»,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</a:rPr>
              <a:t>руководитель ФРЦ ФГБУ «ФЦОМОФВ», </a:t>
            </a:r>
            <a:r>
              <a:rPr lang="ru-RU" sz="1600" b="1" dirty="0" err="1">
                <a:solidFill>
                  <a:srgbClr val="002060"/>
                </a:solidFill>
              </a:rPr>
              <a:t>к.п.н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6A290-0C01-41A4-B29D-4B59B3CDD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6" y="415731"/>
            <a:ext cx="1127379" cy="1269873"/>
          </a:xfrm>
          <a:prstGeom prst="rect">
            <a:avLst/>
          </a:prstGeom>
        </p:spPr>
      </p:pic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B8934415-00E9-4E54-AC58-82224A06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906" y="415731"/>
            <a:ext cx="861718" cy="101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34945-213A-40B8-ADF3-3904A973C2A0}"/>
              </a:ext>
            </a:extLst>
          </p:cNvPr>
          <p:cNvSpPr txBox="1"/>
          <p:nvPr/>
        </p:nvSpPr>
        <p:spPr>
          <a:xfrm>
            <a:off x="1874654" y="1832831"/>
            <a:ext cx="9740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VI</a:t>
            </a:r>
            <a:r>
              <a:rPr lang="ru-RU" sz="2000" b="1" dirty="0">
                <a:solidFill>
                  <a:srgbClr val="002060"/>
                </a:solidFill>
              </a:rPr>
              <a:t> Всероссийское совещание работников сферы дополнительного образования детей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В 2019 году</a:t>
            </a:r>
            <a:r>
              <a:rPr lang="ru-RU" sz="20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246EF-9D94-47C9-BDF8-246BDBA88E13}"/>
              </a:ext>
            </a:extLst>
          </p:cNvPr>
          <p:cNvSpPr txBox="1"/>
          <p:nvPr/>
        </p:nvSpPr>
        <p:spPr>
          <a:xfrm>
            <a:off x="2197100" y="27305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Круглый стол : Школьный спорт как механизм достижения целевых показателей федерального проекта «Успех каждого ребенка»</a:t>
            </a:r>
          </a:p>
        </p:txBody>
      </p:sp>
    </p:spTree>
    <p:extLst>
      <p:ext uri="{BB962C8B-B14F-4D97-AF65-F5344CB8AC3E}">
        <p14:creationId xmlns:p14="http://schemas.microsoft.com/office/powerpoint/2010/main" val="20689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9">
            <a:extLst>
              <a:ext uri="{FF2B5EF4-FFF2-40B4-BE49-F238E27FC236}">
                <a16:creationId xmlns:a16="http://schemas.microsoft.com/office/drawing/2014/main" id="{3F1A98EA-335A-4584-A64F-E72CA9AB6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69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38" y="1804703"/>
            <a:ext cx="6017343" cy="505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C7511-F8CB-45CE-BA75-B4869A8C8F8C}"/>
              </a:ext>
            </a:extLst>
          </p:cNvPr>
          <p:cNvSpPr txBox="1"/>
          <p:nvPr/>
        </p:nvSpPr>
        <p:spPr>
          <a:xfrm>
            <a:off x="442453" y="486696"/>
            <a:ext cx="1132435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региональных центров дополнительного образования физкультурно-спортивной направленности: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роста управленческих и педагогических кадров;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Апгрейд системы управления  дополнительного образования физкультурно-спортивной направленности;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Конвергенция  и интеграция общего и дополнительного образования физкультурно-спортивной направленности;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содержания, внедрение новых эффективных методик и практик дополнительного образования;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эффективной системы выявления, поддержки и развития  спортивных способностей и талантов у детей и молодёжи;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методических кейсов для педагогического сообщества физкультурно-спортивного профиля;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Возрождение, поддержка и развитие национальных и региональных спортивных традиций;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 детям с ОВЗ и детям  инвалидам для  регулярных занятий физической культурой и спортом;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в полном объеме сетевых форм реализации общеобразовательных программ дополнительного образования физкультурно-спортивной направленности;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организации и проведения  общественно-значимых мероприятий в области физической культуры и спорта для всех участников образовательных отношений:  соревнования, фестивали,  конференции, форумы, семинары, конкурсы федерального и международного  уровня;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пространства для инновационных проектов дополнительного образования;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охвата  населения регулярными занятиями физической культуры  и спорта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6633D6F6-A500-40AF-9FB5-C3C5A006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6" y="351594"/>
            <a:ext cx="417974" cy="52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6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1DBF6-4F6C-4A37-B244-BDB8101C0C94}"/>
              </a:ext>
            </a:extLst>
          </p:cNvPr>
          <p:cNvSpPr txBox="1"/>
          <p:nvPr/>
        </p:nvSpPr>
        <p:spPr>
          <a:xfrm>
            <a:off x="2990088" y="5038343"/>
            <a:ext cx="753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Благодарю за внимание 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EEEA96-1DEB-4EC0-927E-8C71A741B48E}"/>
              </a:ext>
            </a:extLst>
          </p:cNvPr>
          <p:cNvSpPr/>
          <p:nvPr/>
        </p:nvSpPr>
        <p:spPr>
          <a:xfrm>
            <a:off x="3479326" y="5609956"/>
            <a:ext cx="7045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Сайт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http</a:t>
            </a: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//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фцомофв.рф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Email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fcomofv@mail.ru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Телефон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+7 (495) 360 – 72 – 46;  +7 (495) 360 – 84 - 56</a:t>
            </a:r>
          </a:p>
        </p:txBody>
      </p:sp>
      <p:pic>
        <p:nvPicPr>
          <p:cNvPr id="4" name="Рисунок 3" descr="https://im0-tub-ru.yandex.net/i?id=58136f19f7be722eb57750e0c7a37124-l&amp;n=13">
            <a:extLst>
              <a:ext uri="{FF2B5EF4-FFF2-40B4-BE49-F238E27FC236}">
                <a16:creationId xmlns:a16="http://schemas.microsoft.com/office/drawing/2014/main" id="{80B0B0F0-BC76-47D5-AF8E-99B53965CE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384047"/>
            <a:ext cx="8470033" cy="46542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37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145D06-2E4D-4CE8-8865-A40C28E32750}"/>
              </a:ext>
            </a:extLst>
          </p:cNvPr>
          <p:cNvSpPr/>
          <p:nvPr/>
        </p:nvSpPr>
        <p:spPr>
          <a:xfrm>
            <a:off x="872197" y="703385"/>
            <a:ext cx="11029070" cy="5809956"/>
          </a:xfrm>
          <a:prstGeom prst="rect">
            <a:avLst/>
          </a:prstGeom>
          <a:noFill/>
        </p:spPr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A04B6758-3A49-40F9-A426-25C56EF25C09}"/>
              </a:ext>
            </a:extLst>
          </p:cNvPr>
          <p:cNvSpPr/>
          <p:nvPr/>
        </p:nvSpPr>
        <p:spPr>
          <a:xfrm>
            <a:off x="0" y="1"/>
            <a:ext cx="7666891" cy="6668086"/>
          </a:xfrm>
          <a:prstGeom prst="triangle">
            <a:avLst/>
          </a:prstGeom>
          <a:solidFill>
            <a:srgbClr val="00B0F0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461D46E4-2CE3-4262-B0AF-A476325A89A9}"/>
              </a:ext>
            </a:extLst>
          </p:cNvPr>
          <p:cNvSpPr/>
          <p:nvPr/>
        </p:nvSpPr>
        <p:spPr>
          <a:xfrm>
            <a:off x="7146372" y="2661573"/>
            <a:ext cx="4360985" cy="946790"/>
          </a:xfrm>
          <a:custGeom>
            <a:avLst/>
            <a:gdLst>
              <a:gd name="connsiteX0" fmla="*/ 0 w 3776471"/>
              <a:gd name="connsiteY0" fmla="*/ 128041 h 768230"/>
              <a:gd name="connsiteX1" fmla="*/ 128041 w 3776471"/>
              <a:gd name="connsiteY1" fmla="*/ 0 h 768230"/>
              <a:gd name="connsiteX2" fmla="*/ 3648430 w 3776471"/>
              <a:gd name="connsiteY2" fmla="*/ 0 h 768230"/>
              <a:gd name="connsiteX3" fmla="*/ 3776471 w 3776471"/>
              <a:gd name="connsiteY3" fmla="*/ 128041 h 768230"/>
              <a:gd name="connsiteX4" fmla="*/ 3776471 w 3776471"/>
              <a:gd name="connsiteY4" fmla="*/ 640189 h 768230"/>
              <a:gd name="connsiteX5" fmla="*/ 3648430 w 3776471"/>
              <a:gd name="connsiteY5" fmla="*/ 768230 h 768230"/>
              <a:gd name="connsiteX6" fmla="*/ 128041 w 3776471"/>
              <a:gd name="connsiteY6" fmla="*/ 768230 h 768230"/>
              <a:gd name="connsiteX7" fmla="*/ 0 w 3776471"/>
              <a:gd name="connsiteY7" fmla="*/ 640189 h 768230"/>
              <a:gd name="connsiteX8" fmla="*/ 0 w 3776471"/>
              <a:gd name="connsiteY8" fmla="*/ 128041 h 76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471" h="768230">
                <a:moveTo>
                  <a:pt x="0" y="128041"/>
                </a:moveTo>
                <a:cubicBezTo>
                  <a:pt x="0" y="57326"/>
                  <a:pt x="57326" y="0"/>
                  <a:pt x="128041" y="0"/>
                </a:cubicBezTo>
                <a:lnTo>
                  <a:pt x="3648430" y="0"/>
                </a:lnTo>
                <a:cubicBezTo>
                  <a:pt x="3719145" y="0"/>
                  <a:pt x="3776471" y="57326"/>
                  <a:pt x="3776471" y="128041"/>
                </a:cubicBezTo>
                <a:lnTo>
                  <a:pt x="3776471" y="640189"/>
                </a:lnTo>
                <a:cubicBezTo>
                  <a:pt x="3776471" y="710904"/>
                  <a:pt x="3719145" y="768230"/>
                  <a:pt x="3648430" y="768230"/>
                </a:cubicBezTo>
                <a:lnTo>
                  <a:pt x="128041" y="768230"/>
                </a:lnTo>
                <a:cubicBezTo>
                  <a:pt x="57326" y="768230"/>
                  <a:pt x="0" y="710904"/>
                  <a:pt x="0" y="640189"/>
                </a:cubicBezTo>
                <a:lnTo>
                  <a:pt x="0" y="1280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422" tIns="159422" rIns="159422" bIns="15942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Структурное подразделение 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</a:rPr>
              <a:t>ФГБУ «ФЦОМОФВ» 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CCF461A-E17A-4915-9703-75344DCC37E9}"/>
              </a:ext>
            </a:extLst>
          </p:cNvPr>
          <p:cNvSpPr/>
          <p:nvPr/>
        </p:nvSpPr>
        <p:spPr>
          <a:xfrm>
            <a:off x="3400850" y="703385"/>
            <a:ext cx="865189" cy="1026941"/>
          </a:xfrm>
          <a:custGeom>
            <a:avLst/>
            <a:gdLst>
              <a:gd name="connsiteX0" fmla="*/ 0 w 865189"/>
              <a:gd name="connsiteY0" fmla="*/ 144201 h 1092930"/>
              <a:gd name="connsiteX1" fmla="*/ 144201 w 865189"/>
              <a:gd name="connsiteY1" fmla="*/ 0 h 1092930"/>
              <a:gd name="connsiteX2" fmla="*/ 720988 w 865189"/>
              <a:gd name="connsiteY2" fmla="*/ 0 h 1092930"/>
              <a:gd name="connsiteX3" fmla="*/ 865189 w 865189"/>
              <a:gd name="connsiteY3" fmla="*/ 144201 h 1092930"/>
              <a:gd name="connsiteX4" fmla="*/ 865189 w 865189"/>
              <a:gd name="connsiteY4" fmla="*/ 948729 h 1092930"/>
              <a:gd name="connsiteX5" fmla="*/ 720988 w 865189"/>
              <a:gd name="connsiteY5" fmla="*/ 1092930 h 1092930"/>
              <a:gd name="connsiteX6" fmla="*/ 144201 w 865189"/>
              <a:gd name="connsiteY6" fmla="*/ 1092930 h 1092930"/>
              <a:gd name="connsiteX7" fmla="*/ 0 w 865189"/>
              <a:gd name="connsiteY7" fmla="*/ 948729 h 1092930"/>
              <a:gd name="connsiteX8" fmla="*/ 0 w 865189"/>
              <a:gd name="connsiteY8" fmla="*/ 144201 h 109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189" h="1092930">
                <a:moveTo>
                  <a:pt x="0" y="144201"/>
                </a:moveTo>
                <a:cubicBezTo>
                  <a:pt x="0" y="64561"/>
                  <a:pt x="64561" y="0"/>
                  <a:pt x="144201" y="0"/>
                </a:cubicBezTo>
                <a:lnTo>
                  <a:pt x="720988" y="0"/>
                </a:lnTo>
                <a:cubicBezTo>
                  <a:pt x="800628" y="0"/>
                  <a:pt x="865189" y="64561"/>
                  <a:pt x="865189" y="144201"/>
                </a:cubicBezTo>
                <a:lnTo>
                  <a:pt x="865189" y="948729"/>
                </a:lnTo>
                <a:cubicBezTo>
                  <a:pt x="865189" y="1028369"/>
                  <a:pt x="800628" y="1092930"/>
                  <a:pt x="720988" y="1092930"/>
                </a:cubicBezTo>
                <a:lnTo>
                  <a:pt x="144201" y="1092930"/>
                </a:lnTo>
                <a:cubicBezTo>
                  <a:pt x="64561" y="1092930"/>
                  <a:pt x="0" y="1028369"/>
                  <a:pt x="0" y="948729"/>
                </a:cubicBezTo>
                <a:lnTo>
                  <a:pt x="0" y="144201"/>
                </a:lnTo>
                <a:close/>
              </a:path>
            </a:pathLst>
          </a:custGeom>
          <a:blipFill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495" tIns="217495" rIns="217495" bIns="217495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600" kern="1200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750F5374-27D7-4A66-B502-FF0C22AB0252}"/>
              </a:ext>
            </a:extLst>
          </p:cNvPr>
          <p:cNvSpPr/>
          <p:nvPr/>
        </p:nvSpPr>
        <p:spPr>
          <a:xfrm>
            <a:off x="2002184" y="3429000"/>
            <a:ext cx="3776471" cy="768230"/>
          </a:xfrm>
          <a:custGeom>
            <a:avLst/>
            <a:gdLst>
              <a:gd name="connsiteX0" fmla="*/ 0 w 3776471"/>
              <a:gd name="connsiteY0" fmla="*/ 128041 h 768230"/>
              <a:gd name="connsiteX1" fmla="*/ 128041 w 3776471"/>
              <a:gd name="connsiteY1" fmla="*/ 0 h 768230"/>
              <a:gd name="connsiteX2" fmla="*/ 3648430 w 3776471"/>
              <a:gd name="connsiteY2" fmla="*/ 0 h 768230"/>
              <a:gd name="connsiteX3" fmla="*/ 3776471 w 3776471"/>
              <a:gd name="connsiteY3" fmla="*/ 128041 h 768230"/>
              <a:gd name="connsiteX4" fmla="*/ 3776471 w 3776471"/>
              <a:gd name="connsiteY4" fmla="*/ 640189 h 768230"/>
              <a:gd name="connsiteX5" fmla="*/ 3648430 w 3776471"/>
              <a:gd name="connsiteY5" fmla="*/ 768230 h 768230"/>
              <a:gd name="connsiteX6" fmla="*/ 128041 w 3776471"/>
              <a:gd name="connsiteY6" fmla="*/ 768230 h 768230"/>
              <a:gd name="connsiteX7" fmla="*/ 0 w 3776471"/>
              <a:gd name="connsiteY7" fmla="*/ 640189 h 768230"/>
              <a:gd name="connsiteX8" fmla="*/ 0 w 3776471"/>
              <a:gd name="connsiteY8" fmla="*/ 128041 h 76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471" h="768230">
                <a:moveTo>
                  <a:pt x="0" y="128041"/>
                </a:moveTo>
                <a:cubicBezTo>
                  <a:pt x="0" y="57326"/>
                  <a:pt x="57326" y="0"/>
                  <a:pt x="128041" y="0"/>
                </a:cubicBezTo>
                <a:lnTo>
                  <a:pt x="3648430" y="0"/>
                </a:lnTo>
                <a:cubicBezTo>
                  <a:pt x="3719145" y="0"/>
                  <a:pt x="3776471" y="57326"/>
                  <a:pt x="3776471" y="128041"/>
                </a:cubicBezTo>
                <a:lnTo>
                  <a:pt x="3776471" y="640189"/>
                </a:lnTo>
                <a:cubicBezTo>
                  <a:pt x="3776471" y="710904"/>
                  <a:pt x="3719145" y="768230"/>
                  <a:pt x="3648430" y="768230"/>
                </a:cubicBezTo>
                <a:lnTo>
                  <a:pt x="128041" y="768230"/>
                </a:lnTo>
                <a:cubicBezTo>
                  <a:pt x="57326" y="768230"/>
                  <a:pt x="0" y="710904"/>
                  <a:pt x="0" y="640189"/>
                </a:cubicBezTo>
                <a:lnTo>
                  <a:pt x="0" y="128041"/>
                </a:lnTo>
                <a:close/>
              </a:path>
            </a:pathLst>
          </a:custGeom>
          <a:solidFill>
            <a:srgbClr val="00B0F0">
              <a:alpha val="9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02" tIns="113702" rIns="113702" bIns="11370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rgbClr val="002060"/>
                </a:solidFill>
                <a:latin typeface="+mn-lt"/>
              </a:rPr>
              <a:t>ФГБУ «ФЕДЕРАЛЬНЫЙ ЦЕНТР</a:t>
            </a:r>
            <a:r>
              <a:rPr lang="en-US" sz="2000" b="1" kern="1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kern="1200" dirty="0">
                <a:solidFill>
                  <a:srgbClr val="002060"/>
                </a:solidFill>
                <a:latin typeface="+mn-lt"/>
              </a:rPr>
              <a:t>ОРГАНИЗАЦИОННО-МЕТОДИЧЕСКОГО ОБЕСПЕЧЕНИЯ ФИЗИЧЕСКОГО ВОСПИТАНИЯ»</a:t>
            </a:r>
            <a:br>
              <a:rPr lang="ru-RU" sz="2000" b="1" kern="1200" dirty="0">
                <a:solidFill>
                  <a:srgbClr val="002060"/>
                </a:solidFill>
                <a:latin typeface="+mn-lt"/>
              </a:rPr>
            </a:br>
            <a:endParaRPr lang="ru-RU" sz="2000" kern="1200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D3E07FD-11B2-4E46-8541-78999DD79494}"/>
              </a:ext>
            </a:extLst>
          </p:cNvPr>
          <p:cNvSpPr/>
          <p:nvPr/>
        </p:nvSpPr>
        <p:spPr>
          <a:xfrm>
            <a:off x="5582907" y="310364"/>
            <a:ext cx="4686111" cy="1928050"/>
          </a:xfrm>
          <a:custGeom>
            <a:avLst/>
            <a:gdLst>
              <a:gd name="connsiteX0" fmla="*/ 0 w 3776471"/>
              <a:gd name="connsiteY0" fmla="*/ 128041 h 768230"/>
              <a:gd name="connsiteX1" fmla="*/ 128041 w 3776471"/>
              <a:gd name="connsiteY1" fmla="*/ 0 h 768230"/>
              <a:gd name="connsiteX2" fmla="*/ 3648430 w 3776471"/>
              <a:gd name="connsiteY2" fmla="*/ 0 h 768230"/>
              <a:gd name="connsiteX3" fmla="*/ 3776471 w 3776471"/>
              <a:gd name="connsiteY3" fmla="*/ 128041 h 768230"/>
              <a:gd name="connsiteX4" fmla="*/ 3776471 w 3776471"/>
              <a:gd name="connsiteY4" fmla="*/ 640189 h 768230"/>
              <a:gd name="connsiteX5" fmla="*/ 3648430 w 3776471"/>
              <a:gd name="connsiteY5" fmla="*/ 768230 h 768230"/>
              <a:gd name="connsiteX6" fmla="*/ 128041 w 3776471"/>
              <a:gd name="connsiteY6" fmla="*/ 768230 h 768230"/>
              <a:gd name="connsiteX7" fmla="*/ 0 w 3776471"/>
              <a:gd name="connsiteY7" fmla="*/ 640189 h 768230"/>
              <a:gd name="connsiteX8" fmla="*/ 0 w 3776471"/>
              <a:gd name="connsiteY8" fmla="*/ 128041 h 76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471" h="768230">
                <a:moveTo>
                  <a:pt x="0" y="128041"/>
                </a:moveTo>
                <a:cubicBezTo>
                  <a:pt x="0" y="57326"/>
                  <a:pt x="57326" y="0"/>
                  <a:pt x="128041" y="0"/>
                </a:cubicBezTo>
                <a:lnTo>
                  <a:pt x="3648430" y="0"/>
                </a:lnTo>
                <a:cubicBezTo>
                  <a:pt x="3719145" y="0"/>
                  <a:pt x="3776471" y="57326"/>
                  <a:pt x="3776471" y="128041"/>
                </a:cubicBezTo>
                <a:lnTo>
                  <a:pt x="3776471" y="640189"/>
                </a:lnTo>
                <a:cubicBezTo>
                  <a:pt x="3776471" y="710904"/>
                  <a:pt x="3719145" y="768230"/>
                  <a:pt x="3648430" y="768230"/>
                </a:cubicBezTo>
                <a:lnTo>
                  <a:pt x="128041" y="768230"/>
                </a:lnTo>
                <a:cubicBezTo>
                  <a:pt x="57326" y="768230"/>
                  <a:pt x="0" y="710904"/>
                  <a:pt x="0" y="640189"/>
                </a:cubicBezTo>
                <a:lnTo>
                  <a:pt x="0" y="1280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422" tIns="159422" rIns="159422" bIns="15942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ФРЦ  создан в соответствии с Протоколом заседания рабочей группы приоритетного проекта «Доступное дополнительное образование детям» Минобрнауки России от 12 апреля 2017 г.№2 раздел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п.2.</a:t>
            </a:r>
            <a:endParaRPr lang="ru-RU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F94C5191-C49E-4232-ADE1-55967E527626}"/>
              </a:ext>
            </a:extLst>
          </p:cNvPr>
          <p:cNvSpPr/>
          <p:nvPr/>
        </p:nvSpPr>
        <p:spPr>
          <a:xfrm>
            <a:off x="4023335" y="2877621"/>
            <a:ext cx="4470383" cy="3942099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52D854-A59D-454B-9C55-45C6656D169C}"/>
              </a:ext>
            </a:extLst>
          </p:cNvPr>
          <p:cNvSpPr txBox="1"/>
          <p:nvPr/>
        </p:nvSpPr>
        <p:spPr>
          <a:xfrm flipH="1">
            <a:off x="4909622" y="4956888"/>
            <a:ext cx="3132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Федеральный ресурсный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центр развития дополнительного образования физкультурно-спортивной направленности 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23DD4E08-2E59-4C95-AC81-F5199DDE844D}"/>
              </a:ext>
            </a:extLst>
          </p:cNvPr>
          <p:cNvSpPr/>
          <p:nvPr/>
        </p:nvSpPr>
        <p:spPr>
          <a:xfrm>
            <a:off x="5962374" y="3527256"/>
            <a:ext cx="591573" cy="669974"/>
          </a:xfrm>
          <a:custGeom>
            <a:avLst/>
            <a:gdLst>
              <a:gd name="connsiteX0" fmla="*/ 0 w 865189"/>
              <a:gd name="connsiteY0" fmla="*/ 144201 h 1092930"/>
              <a:gd name="connsiteX1" fmla="*/ 144201 w 865189"/>
              <a:gd name="connsiteY1" fmla="*/ 0 h 1092930"/>
              <a:gd name="connsiteX2" fmla="*/ 720988 w 865189"/>
              <a:gd name="connsiteY2" fmla="*/ 0 h 1092930"/>
              <a:gd name="connsiteX3" fmla="*/ 865189 w 865189"/>
              <a:gd name="connsiteY3" fmla="*/ 144201 h 1092930"/>
              <a:gd name="connsiteX4" fmla="*/ 865189 w 865189"/>
              <a:gd name="connsiteY4" fmla="*/ 948729 h 1092930"/>
              <a:gd name="connsiteX5" fmla="*/ 720988 w 865189"/>
              <a:gd name="connsiteY5" fmla="*/ 1092930 h 1092930"/>
              <a:gd name="connsiteX6" fmla="*/ 144201 w 865189"/>
              <a:gd name="connsiteY6" fmla="*/ 1092930 h 1092930"/>
              <a:gd name="connsiteX7" fmla="*/ 0 w 865189"/>
              <a:gd name="connsiteY7" fmla="*/ 948729 h 1092930"/>
              <a:gd name="connsiteX8" fmla="*/ 0 w 865189"/>
              <a:gd name="connsiteY8" fmla="*/ 144201 h 109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189" h="1092930">
                <a:moveTo>
                  <a:pt x="0" y="144201"/>
                </a:moveTo>
                <a:cubicBezTo>
                  <a:pt x="0" y="64561"/>
                  <a:pt x="64561" y="0"/>
                  <a:pt x="144201" y="0"/>
                </a:cubicBezTo>
                <a:lnTo>
                  <a:pt x="720988" y="0"/>
                </a:lnTo>
                <a:cubicBezTo>
                  <a:pt x="800628" y="0"/>
                  <a:pt x="865189" y="64561"/>
                  <a:pt x="865189" y="144201"/>
                </a:cubicBezTo>
                <a:lnTo>
                  <a:pt x="865189" y="948729"/>
                </a:lnTo>
                <a:cubicBezTo>
                  <a:pt x="865189" y="1028369"/>
                  <a:pt x="800628" y="1092930"/>
                  <a:pt x="720988" y="1092930"/>
                </a:cubicBezTo>
                <a:lnTo>
                  <a:pt x="144201" y="1092930"/>
                </a:lnTo>
                <a:cubicBezTo>
                  <a:pt x="64561" y="1092930"/>
                  <a:pt x="0" y="1028369"/>
                  <a:pt x="0" y="948729"/>
                </a:cubicBezTo>
                <a:lnTo>
                  <a:pt x="0" y="144201"/>
                </a:lnTo>
                <a:close/>
              </a:path>
            </a:pathLst>
          </a:custGeom>
          <a:blipFill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495" tIns="217495" rIns="217495" bIns="217495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600" kern="1200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0D239FD-EBC0-4A86-9C18-B348CECFA356}"/>
              </a:ext>
            </a:extLst>
          </p:cNvPr>
          <p:cNvSpPr/>
          <p:nvPr/>
        </p:nvSpPr>
        <p:spPr>
          <a:xfrm>
            <a:off x="7765055" y="4055478"/>
            <a:ext cx="4228071" cy="1190062"/>
          </a:xfrm>
          <a:custGeom>
            <a:avLst/>
            <a:gdLst>
              <a:gd name="connsiteX0" fmla="*/ 0 w 3776471"/>
              <a:gd name="connsiteY0" fmla="*/ 128041 h 768230"/>
              <a:gd name="connsiteX1" fmla="*/ 128041 w 3776471"/>
              <a:gd name="connsiteY1" fmla="*/ 0 h 768230"/>
              <a:gd name="connsiteX2" fmla="*/ 3648430 w 3776471"/>
              <a:gd name="connsiteY2" fmla="*/ 0 h 768230"/>
              <a:gd name="connsiteX3" fmla="*/ 3776471 w 3776471"/>
              <a:gd name="connsiteY3" fmla="*/ 128041 h 768230"/>
              <a:gd name="connsiteX4" fmla="*/ 3776471 w 3776471"/>
              <a:gd name="connsiteY4" fmla="*/ 640189 h 768230"/>
              <a:gd name="connsiteX5" fmla="*/ 3648430 w 3776471"/>
              <a:gd name="connsiteY5" fmla="*/ 768230 h 768230"/>
              <a:gd name="connsiteX6" fmla="*/ 128041 w 3776471"/>
              <a:gd name="connsiteY6" fmla="*/ 768230 h 768230"/>
              <a:gd name="connsiteX7" fmla="*/ 0 w 3776471"/>
              <a:gd name="connsiteY7" fmla="*/ 640189 h 768230"/>
              <a:gd name="connsiteX8" fmla="*/ 0 w 3776471"/>
              <a:gd name="connsiteY8" fmla="*/ 128041 h 76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471" h="768230">
                <a:moveTo>
                  <a:pt x="0" y="128041"/>
                </a:moveTo>
                <a:cubicBezTo>
                  <a:pt x="0" y="57326"/>
                  <a:pt x="57326" y="0"/>
                  <a:pt x="128041" y="0"/>
                </a:cubicBezTo>
                <a:lnTo>
                  <a:pt x="3648430" y="0"/>
                </a:lnTo>
                <a:cubicBezTo>
                  <a:pt x="3719145" y="0"/>
                  <a:pt x="3776471" y="57326"/>
                  <a:pt x="3776471" y="128041"/>
                </a:cubicBezTo>
                <a:lnTo>
                  <a:pt x="3776471" y="640189"/>
                </a:lnTo>
                <a:cubicBezTo>
                  <a:pt x="3776471" y="710904"/>
                  <a:pt x="3719145" y="768230"/>
                  <a:pt x="3648430" y="768230"/>
                </a:cubicBezTo>
                <a:lnTo>
                  <a:pt x="128041" y="768230"/>
                </a:lnTo>
                <a:cubicBezTo>
                  <a:pt x="57326" y="768230"/>
                  <a:pt x="0" y="710904"/>
                  <a:pt x="0" y="640189"/>
                </a:cubicBezTo>
                <a:lnTo>
                  <a:pt x="0" y="1280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422" tIns="159422" rIns="159422" bIns="159422" numCol="1" spcCol="1270" anchor="ctr" anchorCtr="0">
            <a:no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ФРЦ осуществляет свою деятельность в соответствии с Уставом ФГБУ «ФЦОМОФВ»  и Положением о ФРЦ  </a:t>
            </a:r>
          </a:p>
        </p:txBody>
      </p:sp>
    </p:spTree>
    <p:extLst>
      <p:ext uri="{BB962C8B-B14F-4D97-AF65-F5344CB8AC3E}">
        <p14:creationId xmlns:p14="http://schemas.microsoft.com/office/powerpoint/2010/main" val="15684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83DF1F4-28DD-413D-AB7E-078F19E22976}"/>
              </a:ext>
            </a:extLst>
          </p:cNvPr>
          <p:cNvSpPr/>
          <p:nvPr/>
        </p:nvSpPr>
        <p:spPr>
          <a:xfrm>
            <a:off x="7913213" y="161440"/>
            <a:ext cx="2601628" cy="2291426"/>
          </a:xfrm>
          <a:prstGeom prst="hexagon">
            <a:avLst/>
          </a:prstGeom>
          <a:gradFill>
            <a:gsLst>
              <a:gs pos="37000">
                <a:srgbClr val="9AB4DE"/>
              </a:gs>
              <a:gs pos="0">
                <a:srgbClr val="D5F4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Программно-методическое сопровождение</a:t>
            </a:r>
          </a:p>
        </p:txBody>
      </p:sp>
      <p:sp>
        <p:nvSpPr>
          <p:cNvPr id="17" name="Шестиугольник 16">
            <a:extLst>
              <a:ext uri="{FF2B5EF4-FFF2-40B4-BE49-F238E27FC236}">
                <a16:creationId xmlns:a16="http://schemas.microsoft.com/office/drawing/2014/main" id="{FCEA130B-16BC-4F6D-8B93-B3F5A05CC09F}"/>
              </a:ext>
            </a:extLst>
          </p:cNvPr>
          <p:cNvSpPr/>
          <p:nvPr/>
        </p:nvSpPr>
        <p:spPr>
          <a:xfrm>
            <a:off x="9238181" y="2224801"/>
            <a:ext cx="2907409" cy="2382529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Экспертно-аналитическая сопровождение </a:t>
            </a:r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5B3C9A65-C806-4F70-8BA1-7908F93AC58F}"/>
              </a:ext>
            </a:extLst>
          </p:cNvPr>
          <p:cNvSpPr/>
          <p:nvPr/>
        </p:nvSpPr>
        <p:spPr>
          <a:xfrm>
            <a:off x="5075848" y="161440"/>
            <a:ext cx="2837365" cy="2291426"/>
          </a:xfrm>
          <a:prstGeom prst="hexagon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Развитие кадрового потенциала</a:t>
            </a: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D3FA2EA5-BAD9-4974-8C4F-D927E1AA8197}"/>
              </a:ext>
            </a:extLst>
          </p:cNvPr>
          <p:cNvSpPr/>
          <p:nvPr/>
        </p:nvSpPr>
        <p:spPr>
          <a:xfrm>
            <a:off x="5173396" y="4464884"/>
            <a:ext cx="2778379" cy="2291426"/>
          </a:xfrm>
          <a:prstGeom prst="hexagon">
            <a:avLst/>
          </a:prstGeom>
          <a:gradFill flip="none" rotWithShape="1">
            <a:gsLst>
              <a:gs pos="0">
                <a:srgbClr val="D68EB4">
                  <a:tint val="66000"/>
                  <a:satMod val="160000"/>
                </a:srgbClr>
              </a:gs>
              <a:gs pos="50000">
                <a:srgbClr val="D68EB4">
                  <a:tint val="44500"/>
                  <a:satMod val="160000"/>
                </a:srgbClr>
              </a:gs>
              <a:gs pos="100000">
                <a:srgbClr val="D68EB4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диагностическое и мониторинговое сопровождение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B6675-2A5E-4241-8974-EDF304957F3E}"/>
              </a:ext>
            </a:extLst>
          </p:cNvPr>
          <p:cNvSpPr txBox="1"/>
          <p:nvPr/>
        </p:nvSpPr>
        <p:spPr>
          <a:xfrm>
            <a:off x="95501" y="1231515"/>
            <a:ext cx="47574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Цель :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создание условий для эффективной системы взаимодействия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сфере дополнительного образования</a:t>
            </a:r>
          </a:p>
        </p:txBody>
      </p:sp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B69752BA-A0BF-43CA-A1B1-6DAE5FA87643}"/>
              </a:ext>
            </a:extLst>
          </p:cNvPr>
          <p:cNvSpPr/>
          <p:nvPr/>
        </p:nvSpPr>
        <p:spPr>
          <a:xfrm>
            <a:off x="8005088" y="4405135"/>
            <a:ext cx="2907409" cy="2375771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Информационная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поддержка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851DDC47-D9C5-4A3D-AED5-5C000560D88E}"/>
              </a:ext>
            </a:extLst>
          </p:cNvPr>
          <p:cNvSpPr/>
          <p:nvPr/>
        </p:nvSpPr>
        <p:spPr>
          <a:xfrm>
            <a:off x="4015434" y="2361762"/>
            <a:ext cx="2870548" cy="2382528"/>
          </a:xfrm>
          <a:prstGeom prst="hexagon">
            <a:avLst/>
          </a:prstGeom>
          <a:gradFill flip="none" rotWithShape="1">
            <a:gsLst>
              <a:gs pos="0">
                <a:srgbClr val="AFF3ED">
                  <a:shade val="30000"/>
                  <a:satMod val="115000"/>
                </a:srgbClr>
              </a:gs>
              <a:gs pos="10000">
                <a:srgbClr val="AFF3ED">
                  <a:shade val="67500"/>
                  <a:satMod val="115000"/>
                </a:srgbClr>
              </a:gs>
              <a:gs pos="100000">
                <a:srgbClr val="AFF3ED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Организационно-методическое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сопровождение</a:t>
            </a:r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CDB7CE30-7FD2-45C8-9441-994B257B06A3}"/>
              </a:ext>
            </a:extLst>
          </p:cNvPr>
          <p:cNvSpPr/>
          <p:nvPr/>
        </p:nvSpPr>
        <p:spPr>
          <a:xfrm>
            <a:off x="6647581" y="2265279"/>
            <a:ext cx="2789059" cy="2446942"/>
          </a:xfrm>
          <a:prstGeom prst="hexagon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Приоритетные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ФРЦ</a:t>
            </a:r>
          </a:p>
        </p:txBody>
      </p:sp>
      <p:pic>
        <p:nvPicPr>
          <p:cNvPr id="21" name="Picture 3" descr="ЛОГО 1">
            <a:extLst>
              <a:ext uri="{FF2B5EF4-FFF2-40B4-BE49-F238E27FC236}">
                <a16:creationId xmlns:a16="http://schemas.microsoft.com/office/drawing/2014/main" id="{80234C33-AF08-4AD1-83C3-7A085B09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43" y="187736"/>
            <a:ext cx="722427" cy="66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3" name="Рисунок 22" descr="http://www.jatrgovac.com/usdocs/globalna-kretanja-ilustracija-003.jpg">
            <a:extLst>
              <a:ext uri="{FF2B5EF4-FFF2-40B4-BE49-F238E27FC236}">
                <a16:creationId xmlns:a16="http://schemas.microsoft.com/office/drawing/2014/main" id="{7705BA13-4D01-45A5-BEC1-18AC7AC5FE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7" y="4353791"/>
            <a:ext cx="3683906" cy="2254884"/>
          </a:xfrm>
          <a:prstGeom prst="rect">
            <a:avLst/>
          </a:prstGeom>
          <a:gradFill>
            <a:gsLst>
              <a:gs pos="0">
                <a:srgbClr val="D68EB4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6E1BA34-27DB-4E86-8C97-8B932C75D8AA}"/>
              </a:ext>
            </a:extLst>
          </p:cNvPr>
          <p:cNvSpPr/>
          <p:nvPr/>
        </p:nvSpPr>
        <p:spPr>
          <a:xfrm>
            <a:off x="4695413" y="2745765"/>
            <a:ext cx="2728050" cy="1260016"/>
          </a:xfrm>
          <a:prstGeom prst="flowChartAlternateProcess">
            <a:avLst/>
          </a:prstGeom>
          <a:gradFill flip="none" rotWithShape="1">
            <a:gsLst>
              <a:gs pos="0">
                <a:srgbClr val="D68EB4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Основные задачи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643277-44E9-4101-9B98-454248188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88" y="195426"/>
            <a:ext cx="3219573" cy="15154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5CC61C-E4C7-4CA2-8B18-E3F98031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2301" y="1141793"/>
            <a:ext cx="1930123" cy="1447592"/>
          </a:xfrm>
          <a:prstGeom prst="rect">
            <a:avLst/>
          </a:prstGeom>
          <a:ln>
            <a:solidFill>
              <a:srgbClr val="9AB4DE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349575F-814B-440C-94B5-9F1CCE041011}"/>
              </a:ext>
            </a:extLst>
          </p:cNvPr>
          <p:cNvSpPr txBox="1"/>
          <p:nvPr/>
        </p:nvSpPr>
        <p:spPr>
          <a:xfrm>
            <a:off x="2693718" y="2019468"/>
            <a:ext cx="1724370" cy="830997"/>
          </a:xfrm>
          <a:prstGeom prst="rect">
            <a:avLst/>
          </a:prstGeom>
          <a:solidFill>
            <a:srgbClr val="D5F4FF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Координация сетевого, межрегионального, межведомственного взаимодействия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81B92D8-F3D1-4532-BD66-2517E4750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75422" y="5604328"/>
            <a:ext cx="1475749" cy="105824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E4F2D4D-336F-4C2A-A5D8-551B04213059}"/>
              </a:ext>
            </a:extLst>
          </p:cNvPr>
          <p:cNvSpPr txBox="1"/>
          <p:nvPr/>
        </p:nvSpPr>
        <p:spPr>
          <a:xfrm>
            <a:off x="6802169" y="4122852"/>
            <a:ext cx="1971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Реализация модели адресной работы с детьми с ограниченными возможностями здоровья, и другими социальными  категориями детей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53980CD-E0F3-47E5-828F-D44D2C7BC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60494" y="2795050"/>
            <a:ext cx="1603494" cy="1397253"/>
          </a:xfrm>
          <a:prstGeom prst="rect">
            <a:avLst/>
          </a:prstGeom>
          <a:ln>
            <a:solidFill>
              <a:srgbClr val="9AB4DE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7F0336D-8095-457D-91BB-D35120CA4D2C}"/>
              </a:ext>
            </a:extLst>
          </p:cNvPr>
          <p:cNvSpPr txBox="1"/>
          <p:nvPr/>
        </p:nvSpPr>
        <p:spPr>
          <a:xfrm>
            <a:off x="1971087" y="2913984"/>
            <a:ext cx="2001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Программно-методическое сопровождение деятельности организаций дополнительного образования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2671F7-A784-4114-A86A-F38D8B7A83F6}"/>
              </a:ext>
            </a:extLst>
          </p:cNvPr>
          <p:cNvSpPr txBox="1"/>
          <p:nvPr/>
        </p:nvSpPr>
        <p:spPr>
          <a:xfrm flipH="1">
            <a:off x="558705" y="4188961"/>
            <a:ext cx="2275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Информационная поддержка, трансляция передового опыта работы, эффективных методологий и современных практик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19EC82-E57E-4E86-8598-7B72A75192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10" y="1141794"/>
            <a:ext cx="1493491" cy="13454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7736024-B849-4A14-9D44-DE3FBEA1D8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59" y="2678109"/>
            <a:ext cx="1376473" cy="125388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48C40F5-FD3D-48BD-8BCF-C23AAF8461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0" y="3990116"/>
            <a:ext cx="1611828" cy="1228748"/>
          </a:xfrm>
          <a:prstGeom prst="rect">
            <a:avLst/>
          </a:prstGeom>
          <a:ln>
            <a:solidFill>
              <a:srgbClr val="9AB4DE"/>
            </a:solidFill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9322987-981F-442E-8612-DBBD7170D1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44" y="5702400"/>
            <a:ext cx="1193253" cy="105824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23A9891-DC50-4183-84A3-27E3D4B9F5EA}"/>
              </a:ext>
            </a:extLst>
          </p:cNvPr>
          <p:cNvSpPr txBox="1"/>
          <p:nvPr/>
        </p:nvSpPr>
        <p:spPr>
          <a:xfrm>
            <a:off x="8933688" y="4063094"/>
            <a:ext cx="1493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Выявление, развитие  и поддержка одарённых спортивно детей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6A7AC6-239C-4FAA-9E19-504EEEFCE4D6}"/>
              </a:ext>
            </a:extLst>
          </p:cNvPr>
          <p:cNvSpPr txBox="1"/>
          <p:nvPr/>
        </p:nvSpPr>
        <p:spPr>
          <a:xfrm>
            <a:off x="3630881" y="4051354"/>
            <a:ext cx="24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Создание условий для увеличения охвата детей занимающихся по программам дополнительного образования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9A1D4FD-8F17-4597-B046-AA205EEB51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29" y="1191436"/>
            <a:ext cx="1582494" cy="125388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65C8F1-906B-417D-8D3C-FFE4922849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29" y="2788755"/>
            <a:ext cx="1355559" cy="86907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FF21CD-BDF6-4975-BE00-FF51F4602A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97" y="4754489"/>
            <a:ext cx="2081006" cy="80328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286348-D274-4F4E-93DA-790EEA90A8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2655297" y="5702400"/>
            <a:ext cx="1193253" cy="92566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F45DD73-809D-4D02-AFEE-B1248C0C92EF}"/>
              </a:ext>
            </a:extLst>
          </p:cNvPr>
          <p:cNvSpPr txBox="1"/>
          <p:nvPr/>
        </p:nvSpPr>
        <p:spPr>
          <a:xfrm>
            <a:off x="7637661" y="2621533"/>
            <a:ext cx="158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Реализация  Национальных проектов  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161D383-10EC-4562-9EBF-6E7E6EFD2D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34" y="4998279"/>
            <a:ext cx="1408269" cy="830997"/>
          </a:xfrm>
          <a:prstGeom prst="rect">
            <a:avLst/>
          </a:prstGeom>
          <a:ln>
            <a:solidFill>
              <a:srgbClr val="9AB4DE"/>
            </a:solidFill>
          </a:ln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A6CE577-67DB-448F-B750-B576AFC6F3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53243" y="5259524"/>
            <a:ext cx="1761076" cy="1501122"/>
          </a:xfrm>
          <a:prstGeom prst="rect">
            <a:avLst/>
          </a:prstGeom>
          <a:ln>
            <a:solidFill>
              <a:srgbClr val="9AB4DE"/>
            </a:solidFill>
          </a:ln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8111E4B9-F372-4909-B999-2F451AF4C32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2690" r="15275" b="-2690"/>
          <a:stretch/>
        </p:blipFill>
        <p:spPr>
          <a:xfrm>
            <a:off x="5671248" y="5904901"/>
            <a:ext cx="956061" cy="83099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73977E-ED03-43C2-9540-AADE5AB91C82}"/>
              </a:ext>
            </a:extLst>
          </p:cNvPr>
          <p:cNvSpPr/>
          <p:nvPr/>
        </p:nvSpPr>
        <p:spPr>
          <a:xfrm>
            <a:off x="4299476" y="1613357"/>
            <a:ext cx="3613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Федеральный ресурсный центр развития дополнительного образования детей  физкультурно-спортивной направленности </a:t>
            </a:r>
          </a:p>
        </p:txBody>
      </p:sp>
      <p:pic>
        <p:nvPicPr>
          <p:cNvPr id="1026" name="Picture 2" descr="https://im0-tub-ru.yandex.net/i?id=ac90d7bc2aaf91fc953733e534f688a4-l&amp;n=13">
            <a:extLst>
              <a:ext uri="{FF2B5EF4-FFF2-40B4-BE49-F238E27FC236}">
                <a16:creationId xmlns:a16="http://schemas.microsoft.com/office/drawing/2014/main" id="{F09A1CD1-F33D-4DDB-8718-6A66C800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55" y="5174992"/>
            <a:ext cx="1464071" cy="14598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345C96A1-0AF5-4373-AC26-26D0F3981331}"/>
              </a:ext>
            </a:extLst>
          </p:cNvPr>
          <p:cNvSpPr/>
          <p:nvPr/>
        </p:nvSpPr>
        <p:spPr>
          <a:xfrm>
            <a:off x="318337" y="2123819"/>
            <a:ext cx="3851575" cy="91696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ФГБУ «Федеральный центр организационно-методического      обеспечения </a:t>
            </a:r>
          </a:p>
          <a:p>
            <a:pPr algn="ctr" defTabSz="914377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физического воспитания» </a:t>
            </a:r>
          </a:p>
          <a:p>
            <a:pPr algn="ctr" defTabSz="914377"/>
            <a:endParaRPr lang="ru-RU" sz="1600" b="1" i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id="{70121BF8-73DB-4359-ACF4-1712603BC5B1}"/>
              </a:ext>
            </a:extLst>
          </p:cNvPr>
          <p:cNvSpPr/>
          <p:nvPr/>
        </p:nvSpPr>
        <p:spPr bwMode="auto">
          <a:xfrm>
            <a:off x="1627094" y="1311963"/>
            <a:ext cx="8207486" cy="70379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государственной политики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сфере воспитания, дополнительного образования и детского отдыха 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44199A5-4A10-433F-A33F-76E589CA17EF}"/>
              </a:ext>
            </a:extLst>
          </p:cNvPr>
          <p:cNvSpPr/>
          <p:nvPr/>
        </p:nvSpPr>
        <p:spPr>
          <a:xfrm>
            <a:off x="465211" y="2829452"/>
            <a:ext cx="3398147" cy="12543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Федеральный ресурсный центр развития дополнительного образования детей физкультурно-спортивной направленности </a:t>
            </a:r>
          </a:p>
        </p:txBody>
      </p:sp>
      <p:sp>
        <p:nvSpPr>
          <p:cNvPr id="11" name="Скругленный прямоугольник 18">
            <a:extLst>
              <a:ext uri="{FF2B5EF4-FFF2-40B4-BE49-F238E27FC236}">
                <a16:creationId xmlns:a16="http://schemas.microsoft.com/office/drawing/2014/main" id="{34729ACC-F221-4A37-A21E-B162609BBAF8}"/>
              </a:ext>
            </a:extLst>
          </p:cNvPr>
          <p:cNvSpPr/>
          <p:nvPr/>
        </p:nvSpPr>
        <p:spPr>
          <a:xfrm>
            <a:off x="4675953" y="2332865"/>
            <a:ext cx="3398147" cy="1134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sz="1400" b="1" dirty="0">
                <a:solidFill>
                  <a:srgbClr val="002060"/>
                </a:solidFill>
              </a:rPr>
              <a:t>Краевые, областные, республиканские   ДЮСШ, СДЮШОР, ДООЦ, ДЮКФП</a:t>
            </a:r>
          </a:p>
          <a:p>
            <a:pPr lvl="0" algn="ctr">
              <a:defRPr/>
            </a:pPr>
            <a:r>
              <a:rPr lang="ru-RU" sz="1400" i="1" dirty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24">
            <a:extLst>
              <a:ext uri="{FF2B5EF4-FFF2-40B4-BE49-F238E27FC236}">
                <a16:creationId xmlns:a16="http://schemas.microsoft.com/office/drawing/2014/main" id="{4DB336AB-1F3A-446F-ABB2-A1A3A756D107}"/>
              </a:ext>
            </a:extLst>
          </p:cNvPr>
          <p:cNvSpPr/>
          <p:nvPr/>
        </p:nvSpPr>
        <p:spPr>
          <a:xfrm>
            <a:off x="206584" y="5899210"/>
            <a:ext cx="2354133" cy="867438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Общеобразовательные организации, реализующие дополнительные образовательные программы в области ФК и С </a:t>
            </a:r>
          </a:p>
        </p:txBody>
      </p:sp>
      <p:sp>
        <p:nvSpPr>
          <p:cNvPr id="14" name="Скругленный прямоугольник 25">
            <a:extLst>
              <a:ext uri="{FF2B5EF4-FFF2-40B4-BE49-F238E27FC236}">
                <a16:creationId xmlns:a16="http://schemas.microsoft.com/office/drawing/2014/main" id="{835A41F7-5AEB-4887-A1C1-16912FDC1D2A}"/>
              </a:ext>
            </a:extLst>
          </p:cNvPr>
          <p:cNvSpPr/>
          <p:nvPr/>
        </p:nvSpPr>
        <p:spPr>
          <a:xfrm>
            <a:off x="2921731" y="5947286"/>
            <a:ext cx="2201656" cy="840871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Организации  дополнительного образования физкультурно-спортивной направленности</a:t>
            </a:r>
          </a:p>
        </p:txBody>
      </p:sp>
      <p:sp>
        <p:nvSpPr>
          <p:cNvPr id="15" name="Скругленный прямоугольник 23">
            <a:extLst>
              <a:ext uri="{FF2B5EF4-FFF2-40B4-BE49-F238E27FC236}">
                <a16:creationId xmlns:a16="http://schemas.microsoft.com/office/drawing/2014/main" id="{2AEDC129-DED8-451B-A619-B6E640BC5EC5}"/>
              </a:ext>
            </a:extLst>
          </p:cNvPr>
          <p:cNvSpPr/>
          <p:nvPr/>
        </p:nvSpPr>
        <p:spPr>
          <a:xfrm>
            <a:off x="5620310" y="5979023"/>
            <a:ext cx="2354133" cy="848515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Иные организации дополнительного образования, имеющие спортивные секции</a:t>
            </a:r>
          </a:p>
        </p:txBody>
      </p:sp>
      <p:sp>
        <p:nvSpPr>
          <p:cNvPr id="17" name="Скругленный прямоугольник 26">
            <a:extLst>
              <a:ext uri="{FF2B5EF4-FFF2-40B4-BE49-F238E27FC236}">
                <a16:creationId xmlns:a16="http://schemas.microsoft.com/office/drawing/2014/main" id="{50A1EC3A-F79B-4495-BE21-DF89DAEA3C6B}"/>
              </a:ext>
            </a:extLst>
          </p:cNvPr>
          <p:cNvSpPr/>
          <p:nvPr/>
        </p:nvSpPr>
        <p:spPr>
          <a:xfrm>
            <a:off x="8565874" y="2158991"/>
            <a:ext cx="3491118" cy="90889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Органы исполнительной власти субъектов РФ, осуществляющие государственное управление в сфере образования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9E02081-AC0B-40D6-96D6-54D18FF13AC7}"/>
              </a:ext>
            </a:extLst>
          </p:cNvPr>
          <p:cNvSpPr/>
          <p:nvPr/>
        </p:nvSpPr>
        <p:spPr>
          <a:xfrm>
            <a:off x="8565874" y="3477978"/>
            <a:ext cx="3491118" cy="759026"/>
          </a:xfrm>
          <a:prstGeom prst="roundRect">
            <a:avLst>
              <a:gd name="adj" fmla="val 29068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Региональные  модельные центры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дополнительного образования детей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20">
            <a:extLst>
              <a:ext uri="{FF2B5EF4-FFF2-40B4-BE49-F238E27FC236}">
                <a16:creationId xmlns:a16="http://schemas.microsoft.com/office/drawing/2014/main" id="{72FB425B-5CDA-48BD-BD4E-40E6BFD26915}"/>
              </a:ext>
            </a:extLst>
          </p:cNvPr>
          <p:cNvSpPr/>
          <p:nvPr/>
        </p:nvSpPr>
        <p:spPr>
          <a:xfrm>
            <a:off x="8502189" y="4604143"/>
            <a:ext cx="3429569" cy="827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Муниципальные опорные центры дополнительного образования 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23">
            <a:extLst>
              <a:ext uri="{FF2B5EF4-FFF2-40B4-BE49-F238E27FC236}">
                <a16:creationId xmlns:a16="http://schemas.microsoft.com/office/drawing/2014/main" id="{B9AA301C-40CD-43C6-A706-44814444B201}"/>
              </a:ext>
            </a:extLst>
          </p:cNvPr>
          <p:cNvSpPr/>
          <p:nvPr/>
        </p:nvSpPr>
        <p:spPr>
          <a:xfrm>
            <a:off x="8618182" y="5933548"/>
            <a:ext cx="3157707" cy="848515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002060"/>
                </a:solidFill>
              </a:rPr>
              <a:t>Общественные организации, частные предприниматели, оказывающие образовательные услуги по программам дополнительного образования, физкультурно-спортивной направленности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D7B2D043-D89D-4DC2-8C5E-DB96879DCDC1}"/>
              </a:ext>
            </a:extLst>
          </p:cNvPr>
          <p:cNvSpPr/>
          <p:nvPr/>
        </p:nvSpPr>
        <p:spPr>
          <a:xfrm>
            <a:off x="5959387" y="1075306"/>
            <a:ext cx="136613" cy="227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лево-вправо 30">
            <a:extLst>
              <a:ext uri="{FF2B5EF4-FFF2-40B4-BE49-F238E27FC236}">
                <a16:creationId xmlns:a16="http://schemas.microsoft.com/office/drawing/2014/main" id="{FF27A981-56A1-470D-846A-7BB12E901CB9}"/>
              </a:ext>
            </a:extLst>
          </p:cNvPr>
          <p:cNvSpPr/>
          <p:nvPr/>
        </p:nvSpPr>
        <p:spPr>
          <a:xfrm>
            <a:off x="2594200" y="6231656"/>
            <a:ext cx="2952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лево-вправо 31">
            <a:extLst>
              <a:ext uri="{FF2B5EF4-FFF2-40B4-BE49-F238E27FC236}">
                <a16:creationId xmlns:a16="http://schemas.microsoft.com/office/drawing/2014/main" id="{9414CDDC-921C-4EB3-A183-8DA74BD76E00}"/>
              </a:ext>
            </a:extLst>
          </p:cNvPr>
          <p:cNvSpPr/>
          <p:nvPr/>
        </p:nvSpPr>
        <p:spPr>
          <a:xfrm>
            <a:off x="5224211" y="6276803"/>
            <a:ext cx="2952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лево-вправо 32">
            <a:extLst>
              <a:ext uri="{FF2B5EF4-FFF2-40B4-BE49-F238E27FC236}">
                <a16:creationId xmlns:a16="http://schemas.microsoft.com/office/drawing/2014/main" id="{C4A74285-B73C-4647-B1BD-47D041E55FE0}"/>
              </a:ext>
            </a:extLst>
          </p:cNvPr>
          <p:cNvSpPr/>
          <p:nvPr/>
        </p:nvSpPr>
        <p:spPr>
          <a:xfrm>
            <a:off x="8090598" y="6204741"/>
            <a:ext cx="2952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нак ''минус'' 38">
            <a:extLst>
              <a:ext uri="{FF2B5EF4-FFF2-40B4-BE49-F238E27FC236}">
                <a16:creationId xmlns:a16="http://schemas.microsoft.com/office/drawing/2014/main" id="{FB42FC43-9E3B-429E-9B20-ED41A562BD7D}"/>
              </a:ext>
            </a:extLst>
          </p:cNvPr>
          <p:cNvSpPr/>
          <p:nvPr/>
        </p:nvSpPr>
        <p:spPr>
          <a:xfrm>
            <a:off x="125804" y="5507796"/>
            <a:ext cx="11370871" cy="28840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2A9C06EF-0F5A-4F60-9FFA-0EED249E7EE0}"/>
              </a:ext>
            </a:extLst>
          </p:cNvPr>
          <p:cNvSpPr/>
          <p:nvPr/>
        </p:nvSpPr>
        <p:spPr>
          <a:xfrm>
            <a:off x="3930138" y="5719673"/>
            <a:ext cx="136613" cy="227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1B331E58-C9E7-4BCC-B5F4-D691C83C1906}"/>
              </a:ext>
            </a:extLst>
          </p:cNvPr>
          <p:cNvSpPr/>
          <p:nvPr/>
        </p:nvSpPr>
        <p:spPr>
          <a:xfrm>
            <a:off x="6550591" y="5710489"/>
            <a:ext cx="136613" cy="227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7E8A4B-0FF0-4AEA-BB77-9FFC7DD31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3" y="396351"/>
            <a:ext cx="873822" cy="880942"/>
          </a:xfrm>
          <a:prstGeom prst="rect">
            <a:avLst/>
          </a:prstGeom>
        </p:spPr>
      </p:pic>
      <p:pic>
        <p:nvPicPr>
          <p:cNvPr id="37" name="Picture 3" descr="ЛОГО 1">
            <a:extLst>
              <a:ext uri="{FF2B5EF4-FFF2-40B4-BE49-F238E27FC236}">
                <a16:creationId xmlns:a16="http://schemas.microsoft.com/office/drawing/2014/main" id="{40531744-337D-40EA-80AF-8F13016D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11" y="533703"/>
            <a:ext cx="659711" cy="7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D07F438-6C3B-469C-B302-66C73B0F5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39926"/>
              </p:ext>
            </p:extLst>
          </p:nvPr>
        </p:nvGraphicFramePr>
        <p:xfrm>
          <a:off x="1627094" y="30462"/>
          <a:ext cx="9065658" cy="5791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065658">
                  <a:extLst>
                    <a:ext uri="{9D8B030D-6E8A-4147-A177-3AD203B41FA5}">
                      <a16:colId xmlns:a16="http://schemas.microsoft.com/office/drawing/2014/main" val="1905873036"/>
                    </a:ext>
                  </a:extLst>
                </a:gridCol>
              </a:tblGrid>
              <a:tr h="3144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Структура управления дополнительным образованием физкультурно-спортивной направленности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Министерства просвещения Российской Федерации </a:t>
                      </a:r>
                    </a:p>
                  </a:txBody>
                  <a:tcPr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10065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084B2F0-B9CF-4995-9140-FF758140D2BC}"/>
              </a:ext>
            </a:extLst>
          </p:cNvPr>
          <p:cNvSpPr/>
          <p:nvPr/>
        </p:nvSpPr>
        <p:spPr>
          <a:xfrm>
            <a:off x="3112434" y="607382"/>
            <a:ext cx="6064623" cy="458880"/>
          </a:xfrm>
          <a:prstGeom prst="roundRect">
            <a:avLst/>
          </a:prstGeom>
          <a:gradFill>
            <a:gsLst>
              <a:gs pos="0">
                <a:srgbClr val="AFF3E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Министерство просвещения Российской Федерации</a:t>
            </a:r>
          </a:p>
        </p:txBody>
      </p:sp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97B6AFA0-2DFA-4CBB-8D7E-A3A70BA40916}"/>
              </a:ext>
            </a:extLst>
          </p:cNvPr>
          <p:cNvSpPr/>
          <p:nvPr/>
        </p:nvSpPr>
        <p:spPr>
          <a:xfrm>
            <a:off x="4064530" y="3480610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18">
            <a:extLst>
              <a:ext uri="{FF2B5EF4-FFF2-40B4-BE49-F238E27FC236}">
                <a16:creationId xmlns:a16="http://schemas.microsoft.com/office/drawing/2014/main" id="{21FC9220-51BD-43A2-AC91-7D4E1FB24A11}"/>
              </a:ext>
            </a:extLst>
          </p:cNvPr>
          <p:cNvSpPr/>
          <p:nvPr/>
        </p:nvSpPr>
        <p:spPr>
          <a:xfrm>
            <a:off x="4762359" y="3040265"/>
            <a:ext cx="3225334" cy="1360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Региональные ресурсные центры координаторы (базовая) организация развития дополнительного образования физкультурно-спортивной направленности</a:t>
            </a:r>
          </a:p>
        </p:txBody>
      </p:sp>
      <p:sp>
        <p:nvSpPr>
          <p:cNvPr id="12" name="Скругленный прямоугольник 22">
            <a:extLst>
              <a:ext uri="{FF2B5EF4-FFF2-40B4-BE49-F238E27FC236}">
                <a16:creationId xmlns:a16="http://schemas.microsoft.com/office/drawing/2014/main" id="{2648893C-A47D-4E8E-A175-2436FB2F57BF}"/>
              </a:ext>
            </a:extLst>
          </p:cNvPr>
          <p:cNvSpPr/>
          <p:nvPr/>
        </p:nvSpPr>
        <p:spPr>
          <a:xfrm>
            <a:off x="265461" y="4373828"/>
            <a:ext cx="4020671" cy="8274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Муниципальные координаторы(базовые) организации физкультурно-спортивной направленности</a:t>
            </a:r>
          </a:p>
        </p:txBody>
      </p:sp>
      <p:sp>
        <p:nvSpPr>
          <p:cNvPr id="48" name="Стрелка: влево-вправо 47">
            <a:extLst>
              <a:ext uri="{FF2B5EF4-FFF2-40B4-BE49-F238E27FC236}">
                <a16:creationId xmlns:a16="http://schemas.microsoft.com/office/drawing/2014/main" id="{1723F6D5-4B87-44D1-AAC6-BFD08689182A}"/>
              </a:ext>
            </a:extLst>
          </p:cNvPr>
          <p:cNvSpPr/>
          <p:nvPr/>
        </p:nvSpPr>
        <p:spPr>
          <a:xfrm rot="1165243">
            <a:off x="8041209" y="4372741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лево-вправо 48">
            <a:extLst>
              <a:ext uri="{FF2B5EF4-FFF2-40B4-BE49-F238E27FC236}">
                <a16:creationId xmlns:a16="http://schemas.microsoft.com/office/drawing/2014/main" id="{87C5E463-5ED4-435F-9A57-45D73DD050D1}"/>
              </a:ext>
            </a:extLst>
          </p:cNvPr>
          <p:cNvSpPr/>
          <p:nvPr/>
        </p:nvSpPr>
        <p:spPr>
          <a:xfrm rot="19483907">
            <a:off x="4289667" y="4241116"/>
            <a:ext cx="410251" cy="1997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влево-вправо 49">
            <a:extLst>
              <a:ext uri="{FF2B5EF4-FFF2-40B4-BE49-F238E27FC236}">
                <a16:creationId xmlns:a16="http://schemas.microsoft.com/office/drawing/2014/main" id="{FAA6DF8C-7B3B-476E-92F4-67486DED1A62}"/>
              </a:ext>
            </a:extLst>
          </p:cNvPr>
          <p:cNvSpPr/>
          <p:nvPr/>
        </p:nvSpPr>
        <p:spPr>
          <a:xfrm>
            <a:off x="8071658" y="3676463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лево-вправо 51">
            <a:extLst>
              <a:ext uri="{FF2B5EF4-FFF2-40B4-BE49-F238E27FC236}">
                <a16:creationId xmlns:a16="http://schemas.microsoft.com/office/drawing/2014/main" id="{EF41855A-E28C-447E-A742-8DED6C0D37BA}"/>
              </a:ext>
            </a:extLst>
          </p:cNvPr>
          <p:cNvSpPr/>
          <p:nvPr/>
        </p:nvSpPr>
        <p:spPr>
          <a:xfrm rot="5400000">
            <a:off x="10003943" y="4305038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влево-вправо 52">
            <a:extLst>
              <a:ext uri="{FF2B5EF4-FFF2-40B4-BE49-F238E27FC236}">
                <a16:creationId xmlns:a16="http://schemas.microsoft.com/office/drawing/2014/main" id="{9F15455A-D2F8-4095-A7BD-90952A564793}"/>
              </a:ext>
            </a:extLst>
          </p:cNvPr>
          <p:cNvSpPr/>
          <p:nvPr/>
        </p:nvSpPr>
        <p:spPr>
          <a:xfrm rot="5400000">
            <a:off x="9982397" y="3197614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лево-вправо 53">
            <a:extLst>
              <a:ext uri="{FF2B5EF4-FFF2-40B4-BE49-F238E27FC236}">
                <a16:creationId xmlns:a16="http://schemas.microsoft.com/office/drawing/2014/main" id="{BA6687B3-C7E5-4664-A53A-DCF93DC9FD9F}"/>
              </a:ext>
            </a:extLst>
          </p:cNvPr>
          <p:cNvSpPr/>
          <p:nvPr/>
        </p:nvSpPr>
        <p:spPr>
          <a:xfrm>
            <a:off x="8116132" y="2832876"/>
            <a:ext cx="410251" cy="2079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лево-вправо 57">
            <a:extLst>
              <a:ext uri="{FF2B5EF4-FFF2-40B4-BE49-F238E27FC236}">
                <a16:creationId xmlns:a16="http://schemas.microsoft.com/office/drawing/2014/main" id="{B5C11AAE-E0E2-4D8A-83BD-1ADFA11D0C94}"/>
              </a:ext>
            </a:extLst>
          </p:cNvPr>
          <p:cNvSpPr/>
          <p:nvPr/>
        </p:nvSpPr>
        <p:spPr>
          <a:xfrm rot="5400000">
            <a:off x="1274211" y="5546891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лево-вправо 58">
            <a:extLst>
              <a:ext uri="{FF2B5EF4-FFF2-40B4-BE49-F238E27FC236}">
                <a16:creationId xmlns:a16="http://schemas.microsoft.com/office/drawing/2014/main" id="{E0EB441A-B8D6-4A5B-87EC-7DC72224DBCE}"/>
              </a:ext>
            </a:extLst>
          </p:cNvPr>
          <p:cNvSpPr/>
          <p:nvPr/>
        </p:nvSpPr>
        <p:spPr>
          <a:xfrm rot="5400000">
            <a:off x="10033913" y="5566465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: влево-вправо 59">
            <a:extLst>
              <a:ext uri="{FF2B5EF4-FFF2-40B4-BE49-F238E27FC236}">
                <a16:creationId xmlns:a16="http://schemas.microsoft.com/office/drawing/2014/main" id="{2953D9A6-6F8B-4758-9A9E-AC0DACCA831A}"/>
              </a:ext>
            </a:extLst>
          </p:cNvPr>
          <p:cNvSpPr/>
          <p:nvPr/>
        </p:nvSpPr>
        <p:spPr>
          <a:xfrm rot="2426994">
            <a:off x="8026899" y="2125967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лево-вправо 60">
            <a:extLst>
              <a:ext uri="{FF2B5EF4-FFF2-40B4-BE49-F238E27FC236}">
                <a16:creationId xmlns:a16="http://schemas.microsoft.com/office/drawing/2014/main" id="{55EBC730-75E0-45CC-AF62-3381FAC00FC8}"/>
              </a:ext>
            </a:extLst>
          </p:cNvPr>
          <p:cNvSpPr/>
          <p:nvPr/>
        </p:nvSpPr>
        <p:spPr>
          <a:xfrm rot="19440169">
            <a:off x="4248633" y="2164934"/>
            <a:ext cx="410251" cy="191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17">
            <a:extLst>
              <a:ext uri="{FF2B5EF4-FFF2-40B4-BE49-F238E27FC236}">
                <a16:creationId xmlns:a16="http://schemas.microsoft.com/office/drawing/2014/main" id="{E8B454CC-7D52-4C25-8869-4EFF72710C3D}"/>
              </a:ext>
            </a:extLst>
          </p:cNvPr>
          <p:cNvSpPr/>
          <p:nvPr/>
        </p:nvSpPr>
        <p:spPr>
          <a:xfrm>
            <a:off x="5003485" y="4630924"/>
            <a:ext cx="2408623" cy="759026"/>
          </a:xfrm>
          <a:prstGeom prst="roundRect">
            <a:avLst>
              <a:gd name="adj" fmla="val 29068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Региональные  центры выявления и поддержки одарённых</a:t>
            </a:r>
          </a:p>
        </p:txBody>
      </p:sp>
      <p:sp>
        <p:nvSpPr>
          <p:cNvPr id="43" name="Стрелка: влево-вправо 42">
            <a:extLst>
              <a:ext uri="{FF2B5EF4-FFF2-40B4-BE49-F238E27FC236}">
                <a16:creationId xmlns:a16="http://schemas.microsoft.com/office/drawing/2014/main" id="{AB7D054B-A252-4CBC-9766-64B90B574729}"/>
              </a:ext>
            </a:extLst>
          </p:cNvPr>
          <p:cNvSpPr/>
          <p:nvPr/>
        </p:nvSpPr>
        <p:spPr>
          <a:xfrm>
            <a:off x="4432713" y="4910574"/>
            <a:ext cx="410251" cy="1997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лево-вправо 43">
            <a:extLst>
              <a:ext uri="{FF2B5EF4-FFF2-40B4-BE49-F238E27FC236}">
                <a16:creationId xmlns:a16="http://schemas.microsoft.com/office/drawing/2014/main" id="{27336708-1E52-4FB8-B20D-3CB7EC195CD9}"/>
              </a:ext>
            </a:extLst>
          </p:cNvPr>
          <p:cNvSpPr/>
          <p:nvPr/>
        </p:nvSpPr>
        <p:spPr>
          <a:xfrm rot="16200000">
            <a:off x="6908952" y="4420729"/>
            <a:ext cx="410251" cy="1997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лево-вправо 44">
            <a:extLst>
              <a:ext uri="{FF2B5EF4-FFF2-40B4-BE49-F238E27FC236}">
                <a16:creationId xmlns:a16="http://schemas.microsoft.com/office/drawing/2014/main" id="{355014DC-1C44-4AB4-A729-461030FDEF1A}"/>
              </a:ext>
            </a:extLst>
          </p:cNvPr>
          <p:cNvSpPr/>
          <p:nvPr/>
        </p:nvSpPr>
        <p:spPr>
          <a:xfrm flipV="1">
            <a:off x="7673103" y="5001316"/>
            <a:ext cx="410251" cy="2014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: влево-вправо 46">
            <a:extLst>
              <a:ext uri="{FF2B5EF4-FFF2-40B4-BE49-F238E27FC236}">
                <a16:creationId xmlns:a16="http://schemas.microsoft.com/office/drawing/2014/main" id="{E9D47630-9466-4B25-B21F-F06506260E3A}"/>
              </a:ext>
            </a:extLst>
          </p:cNvPr>
          <p:cNvSpPr/>
          <p:nvPr/>
        </p:nvSpPr>
        <p:spPr>
          <a:xfrm rot="16200000">
            <a:off x="5116085" y="5381500"/>
            <a:ext cx="410251" cy="1997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612D9B-B0E7-4689-A48E-8E528C507E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96" y="-25421"/>
            <a:ext cx="3487624" cy="19288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Shape 7">
            <a:extLst>
              <a:ext uri="{FF2B5EF4-FFF2-40B4-BE49-F238E27FC236}">
                <a16:creationId xmlns:a16="http://schemas.microsoft.com/office/drawing/2014/main" id="{117E7BE5-6E69-4A55-9934-48407A3C5832}"/>
              </a:ext>
            </a:extLst>
          </p:cNvPr>
          <p:cNvSpPr/>
          <p:nvPr/>
        </p:nvSpPr>
        <p:spPr>
          <a:xfrm>
            <a:off x="7287002" y="2226717"/>
            <a:ext cx="1275978" cy="195355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AFF3ED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2917D18C-521B-4871-B3D8-577EED9F1A80}"/>
              </a:ext>
            </a:extLst>
          </p:cNvPr>
          <p:cNvSpPr/>
          <p:nvPr/>
        </p:nvSpPr>
        <p:spPr>
          <a:xfrm>
            <a:off x="7475318" y="3646532"/>
            <a:ext cx="990600" cy="187851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AFF3ED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2E6A6-E502-44A8-B7C6-57A176AAA9CD}"/>
              </a:ext>
            </a:extLst>
          </p:cNvPr>
          <p:cNvSpPr txBox="1"/>
          <p:nvPr/>
        </p:nvSpPr>
        <p:spPr>
          <a:xfrm>
            <a:off x="4525491" y="2316975"/>
            <a:ext cx="30012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ФЕДЕРАЛЬНЫЙ РЕСУРСНЫЙ ЦЕНТР РАЗВИТИЯ ДОПОЛНИТЕЛЬНОГО ОБРАЗОВАНИЯ ДЕТЕЙ ФИЗКУЛЬТУРНО-СПОРТИВНОЙ НАПРАВЛЕННОСТИ</a:t>
            </a:r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1647E930-9A0E-431A-A048-E20C1150B980}"/>
              </a:ext>
            </a:extLst>
          </p:cNvPr>
          <p:cNvSpPr/>
          <p:nvPr/>
        </p:nvSpPr>
        <p:spPr>
          <a:xfrm>
            <a:off x="7499089" y="5218419"/>
            <a:ext cx="1063891" cy="1471798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AFF3ED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A34B2-1545-464D-AE5B-B8DC12801495}"/>
              </a:ext>
            </a:extLst>
          </p:cNvPr>
          <p:cNvSpPr txBox="1"/>
          <p:nvPr/>
        </p:nvSpPr>
        <p:spPr>
          <a:xfrm>
            <a:off x="333290" y="2887935"/>
            <a:ext cx="339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региональных государственных  ДЮСШ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D673B2-6740-4EE3-916C-9D9C742273B7}"/>
              </a:ext>
            </a:extLst>
          </p:cNvPr>
          <p:cNvSpPr txBox="1"/>
          <p:nvPr/>
        </p:nvSpPr>
        <p:spPr>
          <a:xfrm>
            <a:off x="8662244" y="2364715"/>
            <a:ext cx="2892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региональных  институтов развития образования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6656BE-DAAF-4C6B-96D5-2E179F209E45}"/>
              </a:ext>
            </a:extLst>
          </p:cNvPr>
          <p:cNvSpPr txBox="1"/>
          <p:nvPr/>
        </p:nvSpPr>
        <p:spPr>
          <a:xfrm>
            <a:off x="378917" y="3153687"/>
            <a:ext cx="3483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детско-юношеских центров патриотического воспитания, центров туризма и спорта, физической культуры и спорта, центров дополнительного образования, детско-юношеских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центров дополнительного образования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1A3CCC-E078-4447-9948-F2AF9D2818E2}"/>
              </a:ext>
            </a:extLst>
          </p:cNvPr>
          <p:cNvSpPr txBox="1"/>
          <p:nvPr/>
        </p:nvSpPr>
        <p:spPr>
          <a:xfrm>
            <a:off x="8562980" y="5155717"/>
            <a:ext cx="3122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дворцов детского и детско-юношеского творчества, дворцов молодежи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AA2FC7-F96D-4031-8960-711ED6BBB649}"/>
              </a:ext>
            </a:extLst>
          </p:cNvPr>
          <p:cNvSpPr txBox="1"/>
          <p:nvPr/>
        </p:nvSpPr>
        <p:spPr>
          <a:xfrm>
            <a:off x="471340" y="5076011"/>
            <a:ext cx="26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детских оздоровительно-образовательных центра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628418-4FE8-4075-8AD9-3A70B839A9B4}"/>
              </a:ext>
            </a:extLst>
          </p:cNvPr>
          <p:cNvSpPr txBox="1"/>
          <p:nvPr/>
        </p:nvSpPr>
        <p:spPr>
          <a:xfrm>
            <a:off x="8475927" y="3106825"/>
            <a:ext cx="34924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не образовательные организации Минобрнауки и молодежной политики Республики Коми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b="1" dirty="0"/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ГБУ КК «ЦРФКССО»,  Управление по физическому воспитанию учащихся и подготовке Олимпийского резерва Республики Башкортостан, Агентство развития ФКиС Калужской обл.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33A727-C34B-4694-A595-F92EC05317D2}"/>
              </a:ext>
            </a:extLst>
          </p:cNvPr>
          <p:cNvSpPr txBox="1"/>
          <p:nvPr/>
        </p:nvSpPr>
        <p:spPr>
          <a:xfrm>
            <a:off x="4271754" y="3506344"/>
            <a:ext cx="3483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ВЗАИМОДЕЙСТВИЕ С РЕГИОНАЛЬНЫМИ ПАРТНЕРАМИ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КООРДИНАТОРАМИ  </a:t>
            </a:r>
          </a:p>
          <a:p>
            <a:pPr algn="ctr"/>
            <a:r>
              <a:rPr lang="ru-RU" sz="7200" dirty="0">
                <a:solidFill>
                  <a:srgbClr val="C00000"/>
                </a:solidFill>
              </a:rPr>
              <a:t>72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СУБЪЕКТА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РОССИЙСКОЙ ФЕДЕРАЦИИ 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Shape 26">
            <a:extLst>
              <a:ext uri="{FF2B5EF4-FFF2-40B4-BE49-F238E27FC236}">
                <a16:creationId xmlns:a16="http://schemas.microsoft.com/office/drawing/2014/main" id="{9978EB6D-034D-45D7-9C96-59F6DF5DB3B2}"/>
              </a:ext>
            </a:extLst>
          </p:cNvPr>
          <p:cNvSpPr/>
          <p:nvPr/>
        </p:nvSpPr>
        <p:spPr>
          <a:xfrm flipH="1">
            <a:off x="3328613" y="2086692"/>
            <a:ext cx="1254477" cy="195355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AFF3ED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Shape 27">
            <a:extLst>
              <a:ext uri="{FF2B5EF4-FFF2-40B4-BE49-F238E27FC236}">
                <a16:creationId xmlns:a16="http://schemas.microsoft.com/office/drawing/2014/main" id="{50269FCC-1868-430A-8EE8-53844BFDA36B}"/>
              </a:ext>
            </a:extLst>
          </p:cNvPr>
          <p:cNvSpPr/>
          <p:nvPr/>
        </p:nvSpPr>
        <p:spPr>
          <a:xfrm flipH="1">
            <a:off x="3496478" y="3711578"/>
            <a:ext cx="1000609" cy="187851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AFF3ED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Shape 28">
            <a:extLst>
              <a:ext uri="{FF2B5EF4-FFF2-40B4-BE49-F238E27FC236}">
                <a16:creationId xmlns:a16="http://schemas.microsoft.com/office/drawing/2014/main" id="{55DB7081-14EB-4040-AEA1-8F7C497221F5}"/>
              </a:ext>
            </a:extLst>
          </p:cNvPr>
          <p:cNvSpPr/>
          <p:nvPr/>
        </p:nvSpPr>
        <p:spPr>
          <a:xfrm flipH="1">
            <a:off x="3494194" y="5185292"/>
            <a:ext cx="1002893" cy="1471798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AFF3ED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5" name="Picture 5" descr="Путин и Сигал посетили центр образования &quot;Самбо-70&quot; - Газета…">
            <a:extLst>
              <a:ext uri="{FF2B5EF4-FFF2-40B4-BE49-F238E27FC236}">
                <a16:creationId xmlns:a16="http://schemas.microsoft.com/office/drawing/2014/main" id="{9CE8E65A-05AD-4E73-B9A1-FAF317EF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22" y="474365"/>
            <a:ext cx="2892521" cy="1550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EC8D77D-CC03-4704-B8DD-BD30D2DC1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0" y="277178"/>
            <a:ext cx="2514754" cy="152909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9374784-F21B-4F54-A913-61480D887813}"/>
              </a:ext>
            </a:extLst>
          </p:cNvPr>
          <p:cNvSpPr/>
          <p:nvPr/>
        </p:nvSpPr>
        <p:spPr>
          <a:xfrm>
            <a:off x="7216319" y="105033"/>
            <a:ext cx="475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ЗДОРОВЫЕ ДЕТИ – ЗДОРОВАЯ РОССИЯ!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F611CD-9F78-40F2-9275-E7E43CAC1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68" y="73726"/>
            <a:ext cx="4049012" cy="15200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23EA49-0A38-4402-85B1-AF54084457F5}"/>
              </a:ext>
            </a:extLst>
          </p:cNvPr>
          <p:cNvSpPr/>
          <p:nvPr/>
        </p:nvSpPr>
        <p:spPr>
          <a:xfrm>
            <a:off x="5293363" y="1590677"/>
            <a:ext cx="2745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ФЕДЕРАЛЬНЫЙ РЕСУРСНЫЙ ЦЕНТР РАЗВИТИЯ ДОПОЛНИТЕЛЬНОГО ОБРАЗОВАНИЯ ДЕТЕЙ ФИЗКУЛЬТУРНО-СПОРТИВНОЙ НАПРАВЛЕННОСТИ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30F7F-070F-41A0-BA12-EDAB7CBFFD93}"/>
              </a:ext>
            </a:extLst>
          </p:cNvPr>
          <p:cNvSpPr txBox="1"/>
          <p:nvPr/>
        </p:nvSpPr>
        <p:spPr>
          <a:xfrm>
            <a:off x="1632992" y="256492"/>
            <a:ext cx="404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ИНТЕЛЛЕКТУАЛЬНЫЕ  партнеры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6E118C-6E15-479A-8D28-B372B920D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08009"/>
            <a:ext cx="1260509" cy="9950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F8318D-A291-4480-88F8-81D5E1DC3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65" y="4503780"/>
            <a:ext cx="932529" cy="932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5CBF60-69B9-4013-BEEA-432790B54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94" y="3183782"/>
            <a:ext cx="1187271" cy="1010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FAD444-315D-46E9-992B-2FFA68BF0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94" y="1468265"/>
            <a:ext cx="1022105" cy="1022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21D6A8C-BEDA-4A90-9C4C-042BFDB0E5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93" y="5734999"/>
            <a:ext cx="1260508" cy="10488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D702BF2-E66E-4CBF-AFF3-5FF3AF178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396" y="5677760"/>
            <a:ext cx="1074019" cy="1077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4C853F6-2A03-4EE1-8C0B-31013DBB9D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94" y="5725854"/>
            <a:ext cx="1092827" cy="1077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739FC97-AC56-4565-9B5E-8BD0ABCD6F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87" y="454579"/>
            <a:ext cx="1134400" cy="96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5A935D-8198-4DCD-B4E4-0464CD41DA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103" y="3544633"/>
            <a:ext cx="1260509" cy="829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0B4DE7C-33AF-42BC-A6BC-7B004A4F56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15" y="2599705"/>
            <a:ext cx="1270485" cy="8068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FA24B17-2B2C-4A8C-B610-9C3A50A3C1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292" y="1650274"/>
            <a:ext cx="1146870" cy="11006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041986-91E1-4C00-A9A9-70094E46AF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17" y="5834283"/>
            <a:ext cx="1205090" cy="9687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EDBDCF9-B4F2-4280-8BBA-DE78B1EA5C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67" y="460157"/>
            <a:ext cx="1276792" cy="963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968C1CD-1208-481A-8745-CAAF4CEBDE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" y="5928968"/>
            <a:ext cx="1834784" cy="829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40E7DD3-BA2D-44E4-8A55-9E0912B582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0" y="2416450"/>
            <a:ext cx="1582535" cy="82929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9DE2D3-5A74-4402-B4FC-56FC21A324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" y="3537702"/>
            <a:ext cx="1666875" cy="829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54A14A7-3E7B-419D-BF38-24AB26EE1C5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1" y="4601953"/>
            <a:ext cx="1242519" cy="10729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CC4D042-4780-46FF-BD90-2F12C936AD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76" y="4560641"/>
            <a:ext cx="1215484" cy="1165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F151A7E-E5CF-4889-817F-A5CC7051F4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35" y="5834282"/>
            <a:ext cx="1242520" cy="9687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16C2FCF9-A933-4B33-A17D-19F2ADC29C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70" y="1960746"/>
            <a:ext cx="1081499" cy="11006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C2CB552-F884-441E-A33C-94790062AAE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15" y="4483702"/>
            <a:ext cx="1074019" cy="972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3" name="Рисунок 72" descr="https://im0-tub-ru.yandex.net/i?id=be2ea7632807863f3b98acd570a62208-l&amp;n=13">
            <a:extLst>
              <a:ext uri="{FF2B5EF4-FFF2-40B4-BE49-F238E27FC236}">
                <a16:creationId xmlns:a16="http://schemas.microsoft.com/office/drawing/2014/main" id="{5BBD83B6-9FBC-4A27-930D-39B8245489F7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63" y="4724996"/>
            <a:ext cx="1130356" cy="8951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5" name="Рисунок 74" descr="https://im0-tub-ru.yandex.net/i?id=652e6abfc1c01e33456b883232f196c3-sr&amp;n=13">
            <a:extLst>
              <a:ext uri="{FF2B5EF4-FFF2-40B4-BE49-F238E27FC236}">
                <a16:creationId xmlns:a16="http://schemas.microsoft.com/office/drawing/2014/main" id="{FAAFC610-177F-4009-8B07-D1E8EEEC4DB4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25" y="2386248"/>
            <a:ext cx="1094959" cy="9951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6C0C6142-D7E4-459B-A3BE-D6BBBF73F26C}"/>
              </a:ext>
            </a:extLst>
          </p:cNvPr>
          <p:cNvSpPr txBox="1"/>
          <p:nvPr/>
        </p:nvSpPr>
        <p:spPr>
          <a:xfrm>
            <a:off x="4430095" y="3612811"/>
            <a:ext cx="3559371" cy="2062103"/>
          </a:xfrm>
          <a:prstGeom prst="rect">
            <a:avLst/>
          </a:prstGeom>
          <a:solidFill>
            <a:srgbClr val="AFF3ED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НАУКА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СПОРТ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ОБРАЗОВАНИЕ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ОБЩЕСТВЕННОСТЬ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671F11-0F65-445C-99AE-DACCAB5A16C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25" y="3551173"/>
            <a:ext cx="1457076" cy="932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FFDB90-05A1-4BE7-B1EC-629A48E389A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63" y="4653062"/>
            <a:ext cx="1062331" cy="916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C0B3EBB-CAEE-4CC4-9C38-8997E352812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" y="833740"/>
            <a:ext cx="1363937" cy="1223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8" name="Рисунок 77" descr="https://im0-tub-ru.yandex.net/i?id=7ea6726adcb371982e97b98eeae0fd54-srl&amp;n=13">
            <a:extLst>
              <a:ext uri="{FF2B5EF4-FFF2-40B4-BE49-F238E27FC236}">
                <a16:creationId xmlns:a16="http://schemas.microsoft.com/office/drawing/2014/main" id="{7A0365BA-F258-4EBF-8D95-0C271E0A8866}"/>
              </a:ext>
            </a:extLst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76" y="3591284"/>
            <a:ext cx="1081499" cy="10106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6" name="Рисунок 35" descr="http://введенскаяшкола3.рф/images/banners/MGOU.png">
            <a:extLst>
              <a:ext uri="{FF2B5EF4-FFF2-40B4-BE49-F238E27FC236}">
                <a16:creationId xmlns:a16="http://schemas.microsoft.com/office/drawing/2014/main" id="{51D4094B-2A0B-412F-908D-B7ACD0A876F6}"/>
              </a:ext>
            </a:extLst>
          </p:cNvPr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78" y="1372767"/>
            <a:ext cx="1623347" cy="93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A6C97E-86BB-4CD7-91E5-156CC493A49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8" y="3651587"/>
            <a:ext cx="2095767" cy="6027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E29EC0-37FF-4010-B0E4-CA83476FC15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45" y="2470337"/>
            <a:ext cx="1010669" cy="101066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5F7046B-F677-4BC4-968A-7EF22E77C43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49" y="2470337"/>
            <a:ext cx="1010669" cy="10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E5986-037F-401C-B223-B59BAD1D6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99" y="171650"/>
            <a:ext cx="2803238" cy="162912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0070C0"/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0EDA6-1DC1-4D78-94FB-30F72E674211}"/>
              </a:ext>
            </a:extLst>
          </p:cNvPr>
          <p:cNvSpPr txBox="1"/>
          <p:nvPr/>
        </p:nvSpPr>
        <p:spPr>
          <a:xfrm>
            <a:off x="4468761" y="1838573"/>
            <a:ext cx="3760839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ФЕДЕРАЛЬНЫЙ РЕСУРСНЫЙ ЦЕНТР РАЗВИТИЯ ДОПОЛНИТЕЛЬНОГО ОБРАЗОВАНИЯ ДЕТЕЙ ФИЗКУЛЬТУРНО-СПОРТИВНОЙ НАПРАВЛЕННОСТИ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2" name="Таблица 71">
            <a:extLst>
              <a:ext uri="{FF2B5EF4-FFF2-40B4-BE49-F238E27FC236}">
                <a16:creationId xmlns:a16="http://schemas.microsoft.com/office/drawing/2014/main" id="{BCD44083-48B8-4610-A1DD-5FD06BD22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48547"/>
              </p:ext>
            </p:extLst>
          </p:nvPr>
        </p:nvGraphicFramePr>
        <p:xfrm>
          <a:off x="942535" y="404810"/>
          <a:ext cx="3760839" cy="507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839">
                  <a:extLst>
                    <a:ext uri="{9D8B030D-6E8A-4147-A177-3AD203B41FA5}">
                      <a16:colId xmlns:a16="http://schemas.microsoft.com/office/drawing/2014/main" val="586004632"/>
                    </a:ext>
                  </a:extLst>
                </a:gridCol>
              </a:tblGrid>
              <a:tr h="507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Осуществление деятельности  </a:t>
                      </a:r>
                    </a:p>
                  </a:txBody>
                  <a:tcPr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62705"/>
                  </a:ext>
                </a:extLst>
              </a:tr>
            </a:tbl>
          </a:graphicData>
        </a:graphic>
      </p:graphicFrame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62088998-AF3C-4399-948C-9F5301CCF4FD}"/>
              </a:ext>
            </a:extLst>
          </p:cNvPr>
          <p:cNvSpPr/>
          <p:nvPr/>
        </p:nvSpPr>
        <p:spPr>
          <a:xfrm>
            <a:off x="3827865" y="2946363"/>
            <a:ext cx="4536269" cy="108235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Региональные Ресурсные центры координаторы (базовые) организации физкультурно-спортивной направленности  (ДЮСШ, ДООЦ, ДЮКФП)</a:t>
            </a: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FAC2D065-296A-4F85-8D83-3F4D4586AF4C}"/>
              </a:ext>
            </a:extLst>
          </p:cNvPr>
          <p:cNvSpPr/>
          <p:nvPr/>
        </p:nvSpPr>
        <p:spPr>
          <a:xfrm>
            <a:off x="3013499" y="4150238"/>
            <a:ext cx="5943600" cy="105430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Муниципальные  координаторы (базовые) организации физкультурно-спортивной направленности</a:t>
            </a: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53DA515E-CA77-49B7-831F-0015B856E2E4}"/>
              </a:ext>
            </a:extLst>
          </p:cNvPr>
          <p:cNvSpPr/>
          <p:nvPr/>
        </p:nvSpPr>
        <p:spPr>
          <a:xfrm>
            <a:off x="349704" y="5679946"/>
            <a:ext cx="3390075" cy="1008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Общеобразовательные организации, реализующие дополнительные общеобразовательные программы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0B199208-3E03-42C9-A115-456A66602239}"/>
              </a:ext>
            </a:extLst>
          </p:cNvPr>
          <p:cNvSpPr/>
          <p:nvPr/>
        </p:nvSpPr>
        <p:spPr>
          <a:xfrm>
            <a:off x="4047529" y="5677631"/>
            <a:ext cx="3654139" cy="1008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организации дополнительного образования физкультурно-спортивной направленности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CA11B984-0E60-46C0-98D2-0D238D5F7CD0}"/>
              </a:ext>
            </a:extLst>
          </p:cNvPr>
          <p:cNvSpPr/>
          <p:nvPr/>
        </p:nvSpPr>
        <p:spPr>
          <a:xfrm>
            <a:off x="8009419" y="5677631"/>
            <a:ext cx="3654139" cy="1008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Иные организации, имеющие спортивные секции, том числе индивидуальные предприниматели</a:t>
            </a:r>
          </a:p>
        </p:txBody>
      </p:sp>
      <p:sp>
        <p:nvSpPr>
          <p:cNvPr id="7" name="Стрелка: вверх-вниз 6">
            <a:extLst>
              <a:ext uri="{FF2B5EF4-FFF2-40B4-BE49-F238E27FC236}">
                <a16:creationId xmlns:a16="http://schemas.microsoft.com/office/drawing/2014/main" id="{3180EC3F-473A-46FC-A0F2-8A1FF0E3E4DF}"/>
              </a:ext>
            </a:extLst>
          </p:cNvPr>
          <p:cNvSpPr/>
          <p:nvPr/>
        </p:nvSpPr>
        <p:spPr>
          <a:xfrm rot="3003295" flipH="1">
            <a:off x="2665453" y="5168584"/>
            <a:ext cx="280221" cy="4357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верх-вниз 33">
            <a:extLst>
              <a:ext uri="{FF2B5EF4-FFF2-40B4-BE49-F238E27FC236}">
                <a16:creationId xmlns:a16="http://schemas.microsoft.com/office/drawing/2014/main" id="{9F78F25A-C6FC-4BAB-9D2A-F0C7B8263490}"/>
              </a:ext>
            </a:extLst>
          </p:cNvPr>
          <p:cNvSpPr/>
          <p:nvPr/>
        </p:nvSpPr>
        <p:spPr>
          <a:xfrm rot="2658618" flipH="1">
            <a:off x="3376698" y="3681200"/>
            <a:ext cx="280220" cy="4357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верх-вниз 34">
            <a:extLst>
              <a:ext uri="{FF2B5EF4-FFF2-40B4-BE49-F238E27FC236}">
                <a16:creationId xmlns:a16="http://schemas.microsoft.com/office/drawing/2014/main" id="{39CFF37B-F3A1-49E0-97DC-99B37F1D559D}"/>
              </a:ext>
            </a:extLst>
          </p:cNvPr>
          <p:cNvSpPr/>
          <p:nvPr/>
        </p:nvSpPr>
        <p:spPr>
          <a:xfrm rot="2641993" flipH="1">
            <a:off x="4464665" y="2500360"/>
            <a:ext cx="280221" cy="4357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верх-вниз 38">
            <a:extLst>
              <a:ext uri="{FF2B5EF4-FFF2-40B4-BE49-F238E27FC236}">
                <a16:creationId xmlns:a16="http://schemas.microsoft.com/office/drawing/2014/main" id="{846ECF80-6FB7-4D52-809D-D0CE8FAAD35A}"/>
              </a:ext>
            </a:extLst>
          </p:cNvPr>
          <p:cNvSpPr/>
          <p:nvPr/>
        </p:nvSpPr>
        <p:spPr>
          <a:xfrm rot="18574330" flipH="1">
            <a:off x="8713648" y="5223192"/>
            <a:ext cx="280221" cy="4357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верх-вниз 41">
            <a:extLst>
              <a:ext uri="{FF2B5EF4-FFF2-40B4-BE49-F238E27FC236}">
                <a16:creationId xmlns:a16="http://schemas.microsoft.com/office/drawing/2014/main" id="{D698FD5C-F16F-4CDF-AA3A-7A70F351AF4B}"/>
              </a:ext>
            </a:extLst>
          </p:cNvPr>
          <p:cNvSpPr/>
          <p:nvPr/>
        </p:nvSpPr>
        <p:spPr>
          <a:xfrm rot="5400000" flipH="1">
            <a:off x="3738259" y="5964096"/>
            <a:ext cx="280221" cy="4357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верх-вниз 42">
            <a:extLst>
              <a:ext uri="{FF2B5EF4-FFF2-40B4-BE49-F238E27FC236}">
                <a16:creationId xmlns:a16="http://schemas.microsoft.com/office/drawing/2014/main" id="{CF13A265-ADAC-4567-93CF-E692E10F9CDB}"/>
              </a:ext>
            </a:extLst>
          </p:cNvPr>
          <p:cNvSpPr/>
          <p:nvPr/>
        </p:nvSpPr>
        <p:spPr>
          <a:xfrm rot="5400000" flipH="1">
            <a:off x="7725365" y="5985265"/>
            <a:ext cx="280221" cy="4357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: вверх-вниз 47">
            <a:extLst>
              <a:ext uri="{FF2B5EF4-FFF2-40B4-BE49-F238E27FC236}">
                <a16:creationId xmlns:a16="http://schemas.microsoft.com/office/drawing/2014/main" id="{BE1238B0-FDCD-412B-9FCA-A291DE66E329}"/>
              </a:ext>
            </a:extLst>
          </p:cNvPr>
          <p:cNvSpPr/>
          <p:nvPr/>
        </p:nvSpPr>
        <p:spPr>
          <a:xfrm rot="3003295" flipH="1">
            <a:off x="5570735" y="5260302"/>
            <a:ext cx="280221" cy="4357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 descr="C:\Users\Sony\Desktop\Презентация\ГТО 4.jpg">
            <a:extLst>
              <a:ext uri="{FF2B5EF4-FFF2-40B4-BE49-F238E27FC236}">
                <a16:creationId xmlns:a16="http://schemas.microsoft.com/office/drawing/2014/main" id="{008B4BC4-0BCB-4AE1-B24F-0FBC31C4ED0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3758" y="1219863"/>
            <a:ext cx="3431334" cy="245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C:\Users\Sony\Desktop\Презентация\ГТО 3.jpg">
            <a:extLst>
              <a:ext uri="{FF2B5EF4-FFF2-40B4-BE49-F238E27FC236}">
                <a16:creationId xmlns:a16="http://schemas.microsoft.com/office/drawing/2014/main" id="{E7321E11-01CB-4039-B393-D0D63B7963C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606" y="1325660"/>
            <a:ext cx="3296799" cy="231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9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B02B87-50FE-43F0-AA74-0143D19F2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5" y="2625212"/>
            <a:ext cx="2041571" cy="2182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4BF8BD6-736E-4ACA-9384-361AFD0A6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97153"/>
              </p:ext>
            </p:extLst>
          </p:nvPr>
        </p:nvGraphicFramePr>
        <p:xfrm>
          <a:off x="1578076" y="398124"/>
          <a:ext cx="908500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007">
                  <a:extLst>
                    <a:ext uri="{9D8B030D-6E8A-4147-A177-3AD203B41FA5}">
                      <a16:colId xmlns:a16="http://schemas.microsoft.com/office/drawing/2014/main" val="586004632"/>
                    </a:ext>
                  </a:extLst>
                </a:gridCol>
              </a:tblGrid>
              <a:tr h="39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Целевые индикаторы через систему мероприятий  2018 г.</a:t>
                      </a:r>
                    </a:p>
                  </a:txBody>
                  <a:tcPr>
                    <a:solidFill>
                      <a:srgbClr val="D5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62705"/>
                  </a:ext>
                </a:extLst>
              </a:tr>
            </a:tbl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C6FD3260-5D74-42A2-9672-4377C7345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839148"/>
              </p:ext>
            </p:extLst>
          </p:nvPr>
        </p:nvGraphicFramePr>
        <p:xfrm>
          <a:off x="1101214" y="1061884"/>
          <a:ext cx="11090786" cy="566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42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2532</TotalTime>
  <Words>1007</Words>
  <Application>Microsoft Office PowerPoint</Application>
  <PresentationFormat>Широкоэкранный</PresentationFormat>
  <Paragraphs>122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Times New Roman</vt:lpstr>
      <vt:lpstr>Wingdings</vt:lpstr>
      <vt:lpstr>Wingdings 2</vt:lpstr>
      <vt:lpstr>HDOfficeLightV0</vt:lpstr>
      <vt:lpstr>   МИНИСТЕРСТВО ПРОСВЕЩЕНИЯ  РОССИЙСКОЙ ФЕДЕРАЦИИ  ФГБУ «ФЕДЕРАЛЬНЫЙ ЦЕНТР ОРГАНИЗАЦИОННО-МЕТОДИЧЕСКОГО ОБЕСПЕЧЕНИЯ ФИЗИЧЕСКОГО ВОСПИТАНИЯ»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 РОССИЙСКОЙ ФЕДЕРАЦИИ  ФГБУ «ФЕДЕРАЛЬНЫЙ ЦЕНТР ОРГАНИЗАЦИОННО-МЕТОДИЧЕСКОГО ОБЕСПЕЧЕНИЯ ФИЗИЧЕСКОГО ВОСПИТАНИЯ»   Федеральный ресурсный центр развития дополнительного образования детей физкультурно-спортивной направленности</dc:title>
  <dc:creator>Грибачёва</dc:creator>
  <cp:lastModifiedBy>Алексей Ковалевский</cp:lastModifiedBy>
  <cp:revision>177</cp:revision>
  <cp:lastPrinted>2019-04-16T13:16:20Z</cp:lastPrinted>
  <dcterms:created xsi:type="dcterms:W3CDTF">2019-04-03T06:08:30Z</dcterms:created>
  <dcterms:modified xsi:type="dcterms:W3CDTF">2019-12-19T11:18:20Z</dcterms:modified>
</cp:coreProperties>
</file>