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CFE"/>
    <a:srgbClr val="DBF6FE"/>
    <a:srgbClr val="6BC5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51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F882C3-769A-434E-94C9-337F0943F387}" type="doc">
      <dgm:prSet loTypeId="urn:microsoft.com/office/officeart/2005/8/layout/hierarchy6" loCatId="hierarchy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7FEEC0F-8F6C-4AA1-BADF-844706935496}">
      <dgm:prSet phldrT="[Текст]"/>
      <dgm:spPr/>
      <dgm:t>
        <a:bodyPr/>
        <a:lstStyle/>
        <a:p>
          <a:r>
            <a:rPr lang="ru-RU" dirty="0" smtClean="0"/>
            <a:t>Участники взаимодействия </a:t>
          </a:r>
          <a:endParaRPr lang="ru-RU" dirty="0"/>
        </a:p>
      </dgm:t>
    </dgm:pt>
    <dgm:pt modelId="{35F44731-402C-48BD-89D5-3D1D019827FD}" type="parTrans" cxnId="{DC81C88A-C398-4E76-9E4D-9133556A7CD1}">
      <dgm:prSet/>
      <dgm:spPr/>
      <dgm:t>
        <a:bodyPr/>
        <a:lstStyle/>
        <a:p>
          <a:endParaRPr lang="ru-RU"/>
        </a:p>
      </dgm:t>
    </dgm:pt>
    <dgm:pt modelId="{6B9F7A07-ADEC-4B65-AEEC-E423C6031C07}" type="sibTrans" cxnId="{DC81C88A-C398-4E76-9E4D-9133556A7CD1}">
      <dgm:prSet/>
      <dgm:spPr/>
      <dgm:t>
        <a:bodyPr/>
        <a:lstStyle/>
        <a:p>
          <a:endParaRPr lang="ru-RU"/>
        </a:p>
      </dgm:t>
    </dgm:pt>
    <dgm:pt modelId="{623D4AFF-F3C8-473B-8A37-7A390896C368}">
      <dgm:prSet phldrT="[Текст]"/>
      <dgm:spPr/>
      <dgm:t>
        <a:bodyPr/>
        <a:lstStyle/>
        <a:p>
          <a:r>
            <a:rPr lang="ru-RU" dirty="0" smtClean="0"/>
            <a:t>Сетевые партнеры</a:t>
          </a:r>
          <a:endParaRPr lang="ru-RU" dirty="0"/>
        </a:p>
      </dgm:t>
    </dgm:pt>
    <dgm:pt modelId="{10161F8F-FF7C-4302-BED0-2DE4CF37EDE0}" type="parTrans" cxnId="{C27B72AE-6D28-431C-87EE-E51C5C02E541}">
      <dgm:prSet/>
      <dgm:spPr/>
      <dgm:t>
        <a:bodyPr/>
        <a:lstStyle/>
        <a:p>
          <a:endParaRPr lang="ru-RU"/>
        </a:p>
      </dgm:t>
    </dgm:pt>
    <dgm:pt modelId="{DDD691BF-54CA-4D99-A4F3-A76F1CE0173F}" type="sibTrans" cxnId="{C27B72AE-6D28-431C-87EE-E51C5C02E541}">
      <dgm:prSet/>
      <dgm:spPr/>
      <dgm:t>
        <a:bodyPr/>
        <a:lstStyle/>
        <a:p>
          <a:endParaRPr lang="ru-RU"/>
        </a:p>
      </dgm:t>
    </dgm:pt>
    <dgm:pt modelId="{B4BBD87E-07DB-42AB-92EA-5166FFAF5A7D}">
      <dgm:prSet phldrT="[Текст]"/>
      <dgm:spPr/>
      <dgm:t>
        <a:bodyPr/>
        <a:lstStyle/>
        <a:p>
          <a:r>
            <a:rPr lang="ru-RU" dirty="0" smtClean="0"/>
            <a:t>Социальные (ведомственные) партнеры</a:t>
          </a:r>
          <a:endParaRPr lang="ru-RU" dirty="0"/>
        </a:p>
      </dgm:t>
    </dgm:pt>
    <dgm:pt modelId="{4D16E66C-53CE-4654-B6B4-6E173CC382D7}" type="parTrans" cxnId="{D7D32BB0-A7A0-432D-BC2B-0818EA984D7C}">
      <dgm:prSet/>
      <dgm:spPr/>
      <dgm:t>
        <a:bodyPr/>
        <a:lstStyle/>
        <a:p>
          <a:endParaRPr lang="ru-RU"/>
        </a:p>
      </dgm:t>
    </dgm:pt>
    <dgm:pt modelId="{0D6C1681-19F3-4417-B4C8-2FDFBF42C906}" type="sibTrans" cxnId="{D7D32BB0-A7A0-432D-BC2B-0818EA984D7C}">
      <dgm:prSet/>
      <dgm:spPr/>
      <dgm:t>
        <a:bodyPr/>
        <a:lstStyle/>
        <a:p>
          <a:endParaRPr lang="ru-RU"/>
        </a:p>
      </dgm:t>
    </dgm:pt>
    <dgm:pt modelId="{93CBD10A-9909-4F99-8CA7-A8E34EE4BD08}" type="pres">
      <dgm:prSet presAssocID="{C0F882C3-769A-434E-94C9-337F0943F38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23A138-6A7A-470B-AE7C-4DAB33994D79}" type="pres">
      <dgm:prSet presAssocID="{C0F882C3-769A-434E-94C9-337F0943F387}" presName="hierFlow" presStyleCnt="0"/>
      <dgm:spPr/>
    </dgm:pt>
    <dgm:pt modelId="{D899F2C9-E8F2-46EE-AA23-71CD0752802F}" type="pres">
      <dgm:prSet presAssocID="{C0F882C3-769A-434E-94C9-337F0943F38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2E9F99B-6802-4564-A00E-164664D4438F}" type="pres">
      <dgm:prSet presAssocID="{27FEEC0F-8F6C-4AA1-BADF-844706935496}" presName="Name14" presStyleCnt="0"/>
      <dgm:spPr/>
    </dgm:pt>
    <dgm:pt modelId="{192293D7-877A-4982-A978-F5689021F90B}" type="pres">
      <dgm:prSet presAssocID="{27FEEC0F-8F6C-4AA1-BADF-844706935496}" presName="level1Shape" presStyleLbl="node0" presStyleIdx="0" presStyleCnt="1" custScaleY="30799" custLinFactNeighborX="-9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2B79A5-FCDE-49C0-A2A5-CC62A4EAE3DB}" type="pres">
      <dgm:prSet presAssocID="{27FEEC0F-8F6C-4AA1-BADF-844706935496}" presName="hierChild2" presStyleCnt="0"/>
      <dgm:spPr/>
    </dgm:pt>
    <dgm:pt modelId="{F2D78C2A-92E2-46A3-AF87-06D38611A6ED}" type="pres">
      <dgm:prSet presAssocID="{10161F8F-FF7C-4302-BED0-2DE4CF37EDE0}" presName="Name19" presStyleLbl="parChTrans1D2" presStyleIdx="0" presStyleCnt="2"/>
      <dgm:spPr/>
      <dgm:t>
        <a:bodyPr/>
        <a:lstStyle/>
        <a:p>
          <a:endParaRPr lang="ru-RU"/>
        </a:p>
      </dgm:t>
    </dgm:pt>
    <dgm:pt modelId="{86C0A52B-F648-4104-8A5B-18E9D647562F}" type="pres">
      <dgm:prSet presAssocID="{623D4AFF-F3C8-473B-8A37-7A390896C368}" presName="Name21" presStyleCnt="0"/>
      <dgm:spPr/>
    </dgm:pt>
    <dgm:pt modelId="{1CB37065-BFCC-453C-A664-582ABF217D52}" type="pres">
      <dgm:prSet presAssocID="{623D4AFF-F3C8-473B-8A37-7A390896C368}" presName="level2Shape" presStyleLbl="node2" presStyleIdx="0" presStyleCnt="2" custScaleY="31616"/>
      <dgm:spPr/>
      <dgm:t>
        <a:bodyPr/>
        <a:lstStyle/>
        <a:p>
          <a:endParaRPr lang="ru-RU"/>
        </a:p>
      </dgm:t>
    </dgm:pt>
    <dgm:pt modelId="{B67FE680-B8BC-4708-B309-341C4AF32C6C}" type="pres">
      <dgm:prSet presAssocID="{623D4AFF-F3C8-473B-8A37-7A390896C368}" presName="hierChild3" presStyleCnt="0"/>
      <dgm:spPr/>
    </dgm:pt>
    <dgm:pt modelId="{87513032-3DD4-409F-87C5-D5C6E5180BEE}" type="pres">
      <dgm:prSet presAssocID="{4D16E66C-53CE-4654-B6B4-6E173CC382D7}" presName="Name19" presStyleLbl="parChTrans1D2" presStyleIdx="1" presStyleCnt="2"/>
      <dgm:spPr/>
      <dgm:t>
        <a:bodyPr/>
        <a:lstStyle/>
        <a:p>
          <a:endParaRPr lang="ru-RU"/>
        </a:p>
      </dgm:t>
    </dgm:pt>
    <dgm:pt modelId="{7C9CB8B2-49DD-419C-86E8-B85576FC6435}" type="pres">
      <dgm:prSet presAssocID="{B4BBD87E-07DB-42AB-92EA-5166FFAF5A7D}" presName="Name21" presStyleCnt="0"/>
      <dgm:spPr/>
    </dgm:pt>
    <dgm:pt modelId="{35995363-CBC1-4384-96B7-D70463D12ABB}" type="pres">
      <dgm:prSet presAssocID="{B4BBD87E-07DB-42AB-92EA-5166FFAF5A7D}" presName="level2Shape" presStyleLbl="node2" presStyleIdx="1" presStyleCnt="2" custAng="10800000" custFlipVert="1" custScaleY="30641"/>
      <dgm:spPr/>
      <dgm:t>
        <a:bodyPr/>
        <a:lstStyle/>
        <a:p>
          <a:endParaRPr lang="ru-RU"/>
        </a:p>
      </dgm:t>
    </dgm:pt>
    <dgm:pt modelId="{A3948C04-413E-41F8-B658-9F873EA44061}" type="pres">
      <dgm:prSet presAssocID="{B4BBD87E-07DB-42AB-92EA-5166FFAF5A7D}" presName="hierChild3" presStyleCnt="0"/>
      <dgm:spPr/>
    </dgm:pt>
    <dgm:pt modelId="{46599457-A6BB-42B0-A10A-645114D05861}" type="pres">
      <dgm:prSet presAssocID="{C0F882C3-769A-434E-94C9-337F0943F387}" presName="bgShapesFlow" presStyleCnt="0"/>
      <dgm:spPr/>
    </dgm:pt>
  </dgm:ptLst>
  <dgm:cxnLst>
    <dgm:cxn modelId="{46F442F7-6379-49B9-8CC3-3E5F30BFBFD8}" type="presOf" srcId="{623D4AFF-F3C8-473B-8A37-7A390896C368}" destId="{1CB37065-BFCC-453C-A664-582ABF217D52}" srcOrd="0" destOrd="0" presId="urn:microsoft.com/office/officeart/2005/8/layout/hierarchy6"/>
    <dgm:cxn modelId="{1BD1C166-3033-444D-A2FF-37CDB40D98D1}" type="presOf" srcId="{27FEEC0F-8F6C-4AA1-BADF-844706935496}" destId="{192293D7-877A-4982-A978-F5689021F90B}" srcOrd="0" destOrd="0" presId="urn:microsoft.com/office/officeart/2005/8/layout/hierarchy6"/>
    <dgm:cxn modelId="{D7D32BB0-A7A0-432D-BC2B-0818EA984D7C}" srcId="{27FEEC0F-8F6C-4AA1-BADF-844706935496}" destId="{B4BBD87E-07DB-42AB-92EA-5166FFAF5A7D}" srcOrd="1" destOrd="0" parTransId="{4D16E66C-53CE-4654-B6B4-6E173CC382D7}" sibTransId="{0D6C1681-19F3-4417-B4C8-2FDFBF42C906}"/>
    <dgm:cxn modelId="{C27B72AE-6D28-431C-87EE-E51C5C02E541}" srcId="{27FEEC0F-8F6C-4AA1-BADF-844706935496}" destId="{623D4AFF-F3C8-473B-8A37-7A390896C368}" srcOrd="0" destOrd="0" parTransId="{10161F8F-FF7C-4302-BED0-2DE4CF37EDE0}" sibTransId="{DDD691BF-54CA-4D99-A4F3-A76F1CE0173F}"/>
    <dgm:cxn modelId="{922214E7-A396-44EF-AA8D-925BF8A2738D}" type="presOf" srcId="{10161F8F-FF7C-4302-BED0-2DE4CF37EDE0}" destId="{F2D78C2A-92E2-46A3-AF87-06D38611A6ED}" srcOrd="0" destOrd="0" presId="urn:microsoft.com/office/officeart/2005/8/layout/hierarchy6"/>
    <dgm:cxn modelId="{A108108E-AC3C-47F3-B1CC-75A9C91691A2}" type="presOf" srcId="{B4BBD87E-07DB-42AB-92EA-5166FFAF5A7D}" destId="{35995363-CBC1-4384-96B7-D70463D12ABB}" srcOrd="0" destOrd="0" presId="urn:microsoft.com/office/officeart/2005/8/layout/hierarchy6"/>
    <dgm:cxn modelId="{7CEC7B6C-BC60-4329-9812-C3D13F7B839A}" type="presOf" srcId="{4D16E66C-53CE-4654-B6B4-6E173CC382D7}" destId="{87513032-3DD4-409F-87C5-D5C6E5180BEE}" srcOrd="0" destOrd="0" presId="urn:microsoft.com/office/officeart/2005/8/layout/hierarchy6"/>
    <dgm:cxn modelId="{7BBCC9AF-5511-42DA-9FCA-00435AE39CD4}" type="presOf" srcId="{C0F882C3-769A-434E-94C9-337F0943F387}" destId="{93CBD10A-9909-4F99-8CA7-A8E34EE4BD08}" srcOrd="0" destOrd="0" presId="urn:microsoft.com/office/officeart/2005/8/layout/hierarchy6"/>
    <dgm:cxn modelId="{DC81C88A-C398-4E76-9E4D-9133556A7CD1}" srcId="{C0F882C3-769A-434E-94C9-337F0943F387}" destId="{27FEEC0F-8F6C-4AA1-BADF-844706935496}" srcOrd="0" destOrd="0" parTransId="{35F44731-402C-48BD-89D5-3D1D019827FD}" sibTransId="{6B9F7A07-ADEC-4B65-AEEC-E423C6031C07}"/>
    <dgm:cxn modelId="{D02A4B25-D149-4071-BAB0-88EF6E8BCB96}" type="presParOf" srcId="{93CBD10A-9909-4F99-8CA7-A8E34EE4BD08}" destId="{A923A138-6A7A-470B-AE7C-4DAB33994D79}" srcOrd="0" destOrd="0" presId="urn:microsoft.com/office/officeart/2005/8/layout/hierarchy6"/>
    <dgm:cxn modelId="{0742946F-5D23-45AD-8B07-40FEF2A23392}" type="presParOf" srcId="{A923A138-6A7A-470B-AE7C-4DAB33994D79}" destId="{D899F2C9-E8F2-46EE-AA23-71CD0752802F}" srcOrd="0" destOrd="0" presId="urn:microsoft.com/office/officeart/2005/8/layout/hierarchy6"/>
    <dgm:cxn modelId="{F1FB27B7-700F-4DDC-85CF-4F759DD52CD1}" type="presParOf" srcId="{D899F2C9-E8F2-46EE-AA23-71CD0752802F}" destId="{A2E9F99B-6802-4564-A00E-164664D4438F}" srcOrd="0" destOrd="0" presId="urn:microsoft.com/office/officeart/2005/8/layout/hierarchy6"/>
    <dgm:cxn modelId="{222F0A7F-3C76-40F5-A13E-75CC5E33CF26}" type="presParOf" srcId="{A2E9F99B-6802-4564-A00E-164664D4438F}" destId="{192293D7-877A-4982-A978-F5689021F90B}" srcOrd="0" destOrd="0" presId="urn:microsoft.com/office/officeart/2005/8/layout/hierarchy6"/>
    <dgm:cxn modelId="{6C4DA162-913B-475A-A423-1E6DB27D80D0}" type="presParOf" srcId="{A2E9F99B-6802-4564-A00E-164664D4438F}" destId="{F02B79A5-FCDE-49C0-A2A5-CC62A4EAE3DB}" srcOrd="1" destOrd="0" presId="urn:microsoft.com/office/officeart/2005/8/layout/hierarchy6"/>
    <dgm:cxn modelId="{0031369D-3D9D-4772-AF47-C5F11A69BFAC}" type="presParOf" srcId="{F02B79A5-FCDE-49C0-A2A5-CC62A4EAE3DB}" destId="{F2D78C2A-92E2-46A3-AF87-06D38611A6ED}" srcOrd="0" destOrd="0" presId="urn:microsoft.com/office/officeart/2005/8/layout/hierarchy6"/>
    <dgm:cxn modelId="{1310A646-B0BF-4B1F-AA11-014D92FE5A42}" type="presParOf" srcId="{F02B79A5-FCDE-49C0-A2A5-CC62A4EAE3DB}" destId="{86C0A52B-F648-4104-8A5B-18E9D647562F}" srcOrd="1" destOrd="0" presId="urn:microsoft.com/office/officeart/2005/8/layout/hierarchy6"/>
    <dgm:cxn modelId="{A60953E3-DDF9-4E28-8ABF-E20A3C25A9A4}" type="presParOf" srcId="{86C0A52B-F648-4104-8A5B-18E9D647562F}" destId="{1CB37065-BFCC-453C-A664-582ABF217D52}" srcOrd="0" destOrd="0" presId="urn:microsoft.com/office/officeart/2005/8/layout/hierarchy6"/>
    <dgm:cxn modelId="{FA58B0A3-AB62-4158-9D01-5E76B65E8C6F}" type="presParOf" srcId="{86C0A52B-F648-4104-8A5B-18E9D647562F}" destId="{B67FE680-B8BC-4708-B309-341C4AF32C6C}" srcOrd="1" destOrd="0" presId="urn:microsoft.com/office/officeart/2005/8/layout/hierarchy6"/>
    <dgm:cxn modelId="{B7D751D0-FC5C-494C-84C3-7232247F2074}" type="presParOf" srcId="{F02B79A5-FCDE-49C0-A2A5-CC62A4EAE3DB}" destId="{87513032-3DD4-409F-87C5-D5C6E5180BEE}" srcOrd="2" destOrd="0" presId="urn:microsoft.com/office/officeart/2005/8/layout/hierarchy6"/>
    <dgm:cxn modelId="{0811B2AE-DC05-49C0-AE9C-67FB0B899F3D}" type="presParOf" srcId="{F02B79A5-FCDE-49C0-A2A5-CC62A4EAE3DB}" destId="{7C9CB8B2-49DD-419C-86E8-B85576FC6435}" srcOrd="3" destOrd="0" presId="urn:microsoft.com/office/officeart/2005/8/layout/hierarchy6"/>
    <dgm:cxn modelId="{E593E589-F2BE-43F2-AAA2-542380F40C8D}" type="presParOf" srcId="{7C9CB8B2-49DD-419C-86E8-B85576FC6435}" destId="{35995363-CBC1-4384-96B7-D70463D12ABB}" srcOrd="0" destOrd="0" presId="urn:microsoft.com/office/officeart/2005/8/layout/hierarchy6"/>
    <dgm:cxn modelId="{199F1190-5A12-4EC5-930F-0BB3AE18366E}" type="presParOf" srcId="{7C9CB8B2-49DD-419C-86E8-B85576FC6435}" destId="{A3948C04-413E-41F8-B658-9F873EA44061}" srcOrd="1" destOrd="0" presId="urn:microsoft.com/office/officeart/2005/8/layout/hierarchy6"/>
    <dgm:cxn modelId="{34B8DAB7-E1F4-4198-82EC-4DDCD32D0469}" type="presParOf" srcId="{93CBD10A-9909-4F99-8CA7-A8E34EE4BD08}" destId="{46599457-A6BB-42B0-A10A-645114D0586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2293D7-877A-4982-A978-F5689021F90B}">
      <dsp:nvSpPr>
        <dsp:cNvPr id="0" name=""/>
        <dsp:cNvSpPr/>
      </dsp:nvSpPr>
      <dsp:spPr>
        <a:xfrm>
          <a:off x="1680405" y="607142"/>
          <a:ext cx="2621938" cy="53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Участники взаимодействия </a:t>
          </a:r>
          <a:endParaRPr lang="ru-RU" sz="1400" kern="1200" dirty="0"/>
        </a:p>
      </dsp:txBody>
      <dsp:txXfrm>
        <a:off x="1680405" y="607142"/>
        <a:ext cx="2621938" cy="538353"/>
      </dsp:txXfrm>
    </dsp:sp>
    <dsp:sp modelId="{F2D78C2A-92E2-46A3-AF87-06D38611A6ED}">
      <dsp:nvSpPr>
        <dsp:cNvPr id="0" name=""/>
        <dsp:cNvSpPr/>
      </dsp:nvSpPr>
      <dsp:spPr>
        <a:xfrm>
          <a:off x="1312442" y="1145496"/>
          <a:ext cx="1678932" cy="699183"/>
        </a:xfrm>
        <a:custGeom>
          <a:avLst/>
          <a:gdLst/>
          <a:ahLst/>
          <a:cxnLst/>
          <a:rect l="0" t="0" r="0" b="0"/>
          <a:pathLst>
            <a:path>
              <a:moveTo>
                <a:pt x="1678932" y="0"/>
              </a:moveTo>
              <a:lnTo>
                <a:pt x="1678932" y="349591"/>
              </a:lnTo>
              <a:lnTo>
                <a:pt x="0" y="349591"/>
              </a:lnTo>
              <a:lnTo>
                <a:pt x="0" y="6991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37065-BFCC-453C-A664-582ABF217D52}">
      <dsp:nvSpPr>
        <dsp:cNvPr id="0" name=""/>
        <dsp:cNvSpPr/>
      </dsp:nvSpPr>
      <dsp:spPr>
        <a:xfrm>
          <a:off x="1472" y="1844680"/>
          <a:ext cx="2621938" cy="5526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Сетевые партнеры</a:t>
          </a:r>
          <a:endParaRPr lang="ru-RU" sz="1400" kern="1200" dirty="0"/>
        </a:p>
      </dsp:txBody>
      <dsp:txXfrm>
        <a:off x="1472" y="1844680"/>
        <a:ext cx="2621938" cy="552634"/>
      </dsp:txXfrm>
    </dsp:sp>
    <dsp:sp modelId="{87513032-3DD4-409F-87C5-D5C6E5180BEE}">
      <dsp:nvSpPr>
        <dsp:cNvPr id="0" name=""/>
        <dsp:cNvSpPr/>
      </dsp:nvSpPr>
      <dsp:spPr>
        <a:xfrm>
          <a:off x="2991374" y="1145496"/>
          <a:ext cx="1729588" cy="699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591"/>
              </a:lnTo>
              <a:lnTo>
                <a:pt x="1729588" y="349591"/>
              </a:lnTo>
              <a:lnTo>
                <a:pt x="1729588" y="6991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95363-CBC1-4384-96B7-D70463D12ABB}">
      <dsp:nvSpPr>
        <dsp:cNvPr id="0" name=""/>
        <dsp:cNvSpPr/>
      </dsp:nvSpPr>
      <dsp:spPr>
        <a:xfrm rot="10800000" flipV="1">
          <a:off x="3409993" y="1844680"/>
          <a:ext cx="2621938" cy="5355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Социальные (ведомственные) партнеры</a:t>
          </a:r>
          <a:endParaRPr lang="ru-RU" sz="1400" kern="1200" dirty="0"/>
        </a:p>
      </dsp:txBody>
      <dsp:txXfrm rot="10800000" flipV="1">
        <a:off x="3409993" y="1844680"/>
        <a:ext cx="2621938" cy="535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pPr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828" y="1314450"/>
            <a:ext cx="8001000" cy="179268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/>
              <a:t>Межведомственное и сетевое взаимодействие реализации общеобразовательных программ дополнительного образования физкультурно-спортивной направленности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4488" y="3998996"/>
            <a:ext cx="4992624" cy="744454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ru-RU" sz="1100" i="1" dirty="0" smtClean="0"/>
              <a:t>Директор </a:t>
            </a: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ru-RU" sz="1100" i="1" dirty="0" smtClean="0"/>
              <a:t>ГБУ ДО ОДЮСШ им. Ю. А. Кириллова</a:t>
            </a:r>
          </a:p>
          <a:p>
            <a:pPr algn="r">
              <a:lnSpc>
                <a:spcPct val="100000"/>
              </a:lnSpc>
              <a:spcBef>
                <a:spcPts val="600"/>
              </a:spcBef>
            </a:pPr>
            <a:r>
              <a:rPr lang="ru-RU" sz="1100" i="1" dirty="0" smtClean="0"/>
              <a:t>Мозговая </a:t>
            </a:r>
            <a:r>
              <a:rPr lang="ru-RU" sz="1100" i="1" dirty="0" smtClean="0"/>
              <a:t>Олеся Алексеевна</a:t>
            </a:r>
            <a:endParaRPr lang="en-US" sz="1100" i="1" dirty="0"/>
          </a:p>
        </p:txBody>
      </p:sp>
    </p:spTree>
    <p:extLst>
      <p:ext uri="{BB962C8B-B14F-4D97-AF65-F5344CB8AC3E}">
        <p14:creationId xmlns:p14="http://schemas.microsoft.com/office/powerpoint/2010/main" xmlns="" val="239943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485" y="97971"/>
            <a:ext cx="77968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Целью межведомственного и сетевого взаимодействия при реализации общеобразовательных программ дополнительного образования физкультурно-спортивной направленности является повышение доступности этих программ для обучающихся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559380" y="938893"/>
          <a:ext cx="6033405" cy="3004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9943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94802" y="256205"/>
            <a:ext cx="2015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/>
              <a:t>Сетевые партнеры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0727" y="744115"/>
            <a:ext cx="6804748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Образовательные организации всех типов: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дошкольные образовательные организации;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общеобразовательные организации;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профессиональные образовательные организации;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образовательные организации высшего образования;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организации дополнительного образования;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организации дополнительного профессионального образования.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5029" y="3102429"/>
            <a:ext cx="66638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Направления взаимодействия: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реализация образовательных программ;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развитие профессионального мастерства педагогов;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реализация образовательных проектов;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проектирование профессиональной перспективы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94802" y="256205"/>
            <a:ext cx="2015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/>
              <a:t>Сетевые партнеры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14064" y="723177"/>
            <a:ext cx="83270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Методы взаимодействия с сетевыми партнерами</a:t>
            </a:r>
            <a:r>
              <a:rPr lang="ru-RU" dirty="0" smtClean="0"/>
              <a:t>:</a:t>
            </a:r>
          </a:p>
          <a:p>
            <a:pPr algn="ctr"/>
            <a:endParaRPr lang="ru-RU" dirty="0" smtClean="0"/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/>
              <a:t>реализация дополнительных общеобразовательных программ по легкой атлетике и самбо (на базе 12 общеобразовательных организаций и 1 </a:t>
            </a:r>
            <a:r>
              <a:rPr lang="ru-RU" dirty="0" smtClean="0"/>
              <a:t>профессиональной образовательной организации);</a:t>
            </a:r>
            <a:endParaRPr lang="ru-RU" dirty="0" smtClean="0"/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/>
              <a:t>участие в проведении курсов повышения квалификации педагогов дополнительного образования и учителей физической культуры (на базе </a:t>
            </a:r>
            <a:r>
              <a:rPr lang="ru-RU" dirty="0" smtClean="0"/>
              <a:t>Тверского областного </a:t>
            </a:r>
            <a:r>
              <a:rPr lang="ru-RU" dirty="0" smtClean="0"/>
              <a:t>института усовершенствования учителей);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/>
              <a:t> реализация Всероссийских инновационных физкультурно-спортивных проектов «Самбо в школу», «Шахматы в школу»;</a:t>
            </a:r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/>
              <a:t>подготовка обучающихся к поступлению в училища олимпийского резерва, в организации среднего и высшего профессионального образования на физкультурно-спортивные </a:t>
            </a:r>
            <a:r>
              <a:rPr lang="ru-RU" dirty="0" smtClean="0"/>
              <a:t>специальности, организация стажировок и практического обучения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0879" y="256205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/>
              <a:t>Социальные партнеры </a:t>
            </a:r>
            <a:r>
              <a:rPr lang="ru-RU" dirty="0" smtClean="0"/>
              <a:t>партнеры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8564" y="932374"/>
            <a:ext cx="813312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                   Общественные организации, предприятия, спортивные организации: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органы исполнительной власти;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региональный и муниципальные центры ВФСК ГТО;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региональные спортивные федерации;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детские загородные оздоровительные лагеря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61823" y="2746082"/>
            <a:ext cx="67885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Направления взаимодействия: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разработка и реализация региональных программ развития </a:t>
            </a:r>
          </a:p>
          <a:p>
            <a:r>
              <a:rPr lang="ru-RU" dirty="0" smtClean="0"/>
              <a:t>физической культуры и спорта;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организация и проведение региональных соревнований;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оказание помощи в судействе выполнения испытаний ВФСК ГТО;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выявление</a:t>
            </a:r>
            <a:r>
              <a:rPr lang="ru-RU" dirty="0" smtClean="0"/>
              <a:t>, поддержка и развитие одаренных </a:t>
            </a:r>
            <a:r>
              <a:rPr lang="ru-RU" dirty="0" smtClean="0"/>
              <a:t>детей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746" y="689559"/>
            <a:ext cx="83270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Методы взаимодействия с сетевыми партнерами</a:t>
            </a:r>
            <a:r>
              <a:rPr lang="ru-RU" dirty="0" smtClean="0"/>
              <a:t>:</a:t>
            </a:r>
          </a:p>
          <a:p>
            <a:pPr algn="ctr"/>
            <a:endParaRPr lang="ru-RU" dirty="0" smtClean="0"/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/>
              <a:t>разработка </a:t>
            </a:r>
            <a:r>
              <a:rPr lang="ru-RU" dirty="0" smtClean="0"/>
              <a:t>региональных межведомственных программ плавание для всех, проектирование программ развития школьного и студенческого спорта;</a:t>
            </a:r>
            <a:endParaRPr lang="ru-RU" dirty="0" smtClean="0"/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/>
              <a:t>участие в работе </a:t>
            </a:r>
            <a:r>
              <a:rPr lang="ru-RU" dirty="0" smtClean="0"/>
              <a:t>советов по вопросам развития дополнительного образования и физической культуры и </a:t>
            </a:r>
            <a:r>
              <a:rPr lang="ru-RU" dirty="0" smtClean="0"/>
              <a:t> спорта (участие в работе Межведомственного совета по развитию дополнительного образования, общественного совета при Комитете по физической культуре и спорту Тверской области;</a:t>
            </a:r>
            <a:endParaRPr lang="ru-RU" dirty="0" smtClean="0"/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/>
              <a:t>проведение региональных соревнований среди школьников (Президентские игры, состязания, Серебряный мяч, Шиповка юных и другие);</a:t>
            </a:r>
            <a:endParaRPr lang="ru-RU" dirty="0" smtClean="0"/>
          </a:p>
          <a:p>
            <a:pPr indent="355600" algn="just">
              <a:buFont typeface="Wingdings" pitchFamily="2" charset="2"/>
              <a:buChar char="Ø"/>
            </a:pPr>
            <a:r>
              <a:rPr lang="ru-RU" dirty="0" smtClean="0"/>
              <a:t>проведение мастер-классов и показательных выступлений в загородных лагерях, дней записи в спортивную школу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30879" y="256205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 smtClean="0"/>
              <a:t>Социальные партнеры </a:t>
            </a:r>
            <a:r>
              <a:rPr lang="ru-RU" dirty="0" smtClean="0"/>
              <a:t>партнеры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363</Words>
  <Application>Microsoft Office PowerPoint</Application>
  <PresentationFormat>Экран (16:9)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Межведомственное и сетевое взаимодействие реализации общеобразовательных программ дополнительного образования физкультурно-спортивной направленности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Пользователь Windows</cp:lastModifiedBy>
  <cp:revision>56</cp:revision>
  <dcterms:created xsi:type="dcterms:W3CDTF">2018-09-04T12:10:47Z</dcterms:created>
  <dcterms:modified xsi:type="dcterms:W3CDTF">2021-05-10T20:32:48Z</dcterms:modified>
</cp:coreProperties>
</file>