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handoutMasterIdLst>
    <p:handoutMasterId r:id="rId58"/>
  </p:handoutMasterIdLst>
  <p:sldIdLst>
    <p:sldId id="1178" r:id="rId2"/>
    <p:sldId id="1431" r:id="rId3"/>
    <p:sldId id="1432" r:id="rId4"/>
    <p:sldId id="1435" r:id="rId5"/>
    <p:sldId id="1433" r:id="rId6"/>
    <p:sldId id="1458" r:id="rId7"/>
    <p:sldId id="1434" r:id="rId8"/>
    <p:sldId id="1224" r:id="rId9"/>
    <p:sldId id="1452" r:id="rId10"/>
    <p:sldId id="1392" r:id="rId11"/>
    <p:sldId id="1390" r:id="rId12"/>
    <p:sldId id="1427" r:id="rId13"/>
    <p:sldId id="1428" r:id="rId14"/>
    <p:sldId id="1429" r:id="rId15"/>
    <p:sldId id="1395" r:id="rId16"/>
    <p:sldId id="1439" r:id="rId17"/>
    <p:sldId id="1396" r:id="rId18"/>
    <p:sldId id="1450" r:id="rId19"/>
    <p:sldId id="1397" r:id="rId20"/>
    <p:sldId id="1399" r:id="rId21"/>
    <p:sldId id="1402" r:id="rId22"/>
    <p:sldId id="1451" r:id="rId23"/>
    <p:sldId id="1374" r:id="rId24"/>
    <p:sldId id="1232" r:id="rId25"/>
    <p:sldId id="1381" r:id="rId26"/>
    <p:sldId id="1231" r:id="rId27"/>
    <p:sldId id="1354" r:id="rId28"/>
    <p:sldId id="1230" r:id="rId29"/>
    <p:sldId id="1456" r:id="rId30"/>
    <p:sldId id="1477" r:id="rId31"/>
    <p:sldId id="1457" r:id="rId32"/>
    <p:sldId id="1405" r:id="rId33"/>
    <p:sldId id="1273" r:id="rId34"/>
    <p:sldId id="1421" r:id="rId35"/>
    <p:sldId id="1423" r:id="rId36"/>
    <p:sldId id="1413" r:id="rId37"/>
    <p:sldId id="1316" r:id="rId38"/>
    <p:sldId id="1274" r:id="rId39"/>
    <p:sldId id="1408" r:id="rId40"/>
    <p:sldId id="1409" r:id="rId41"/>
    <p:sldId id="1410" r:id="rId42"/>
    <p:sldId id="1411" r:id="rId43"/>
    <p:sldId id="1243" r:id="rId44"/>
    <p:sldId id="1412" r:id="rId45"/>
    <p:sldId id="1420" r:id="rId46"/>
    <p:sldId id="1414" r:id="rId47"/>
    <p:sldId id="1426" r:id="rId48"/>
    <p:sldId id="1419" r:id="rId49"/>
    <p:sldId id="1481" r:id="rId50"/>
    <p:sldId id="1473" r:id="rId51"/>
    <p:sldId id="1468" r:id="rId52"/>
    <p:sldId id="1463" r:id="rId53"/>
    <p:sldId id="1466" r:id="rId54"/>
    <p:sldId id="1203" r:id="rId55"/>
    <p:sldId id="1430" r:id="rId56"/>
  </p:sldIdLst>
  <p:sldSz cx="9144000" cy="5143500" type="screen16x9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FF"/>
    <a:srgbClr val="FFFF99"/>
    <a:srgbClr val="FFCCCC"/>
    <a:srgbClr val="FF9966"/>
    <a:srgbClr val="FFCC99"/>
    <a:srgbClr val="ABD7AC"/>
    <a:srgbClr val="FF3B3B"/>
    <a:srgbClr val="FF9933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169" autoAdjust="0"/>
    <p:restoredTop sz="90590" autoAdjust="0"/>
  </p:normalViewPr>
  <p:slideViewPr>
    <p:cSldViewPr>
      <p:cViewPr>
        <p:scale>
          <a:sx n="90" d="100"/>
          <a:sy n="90" d="100"/>
        </p:scale>
        <p:origin x="-324" y="-7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"/>
    </p:cViewPr>
  </p:sorterViewPr>
  <p:notesViewPr>
    <p:cSldViewPr>
      <p:cViewPr varScale="1">
        <p:scale>
          <a:sx n="51" d="100"/>
          <a:sy n="51" d="100"/>
        </p:scale>
        <p:origin x="-3006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tx2">
                    <a:lumMod val="75000"/>
                  </a:schemeClr>
                </a:solidFill>
              </a:defRPr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8 «Д» спортивный класс</a:t>
            </a:r>
          </a:p>
          <a:p>
            <a:pPr>
              <a:defRPr sz="1400">
                <a:solidFill>
                  <a:schemeClr val="tx2">
                    <a:lumMod val="75000"/>
                  </a:schemeClr>
                </a:solidFill>
              </a:defRPr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качество обучения за три года (%)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24974457203167899"/>
          <c:y val="0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2016-17 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Иванцова Н.Б.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2017-18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Иванцова Н.Б.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2018-19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Иванцова Н.Б.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16472448"/>
        <c:axId val="116478336"/>
        <c:axId val="0"/>
      </c:bar3DChart>
      <c:catAx>
        <c:axId val="116472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6478336"/>
        <c:crosses val="autoZero"/>
        <c:auto val="1"/>
        <c:lblAlgn val="ctr"/>
        <c:lblOffset val="100"/>
        <c:noMultiLvlLbl val="0"/>
      </c:catAx>
      <c:valAx>
        <c:axId val="116478336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16472448"/>
        <c:crosses val="autoZero"/>
        <c:crossBetween val="between"/>
      </c:valAx>
      <c:spPr>
        <a:noFill/>
        <a:ln w="25389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750571615449541E-2"/>
          <c:y val="8.9199927604482462E-2"/>
          <c:w val="0.8949681069326193"/>
          <c:h val="0.685532934864144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6"/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9966"/>
              </a:solidFill>
            </c:spPr>
          </c:dPt>
          <c:dPt>
            <c:idx val="4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5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dLbl>
              <c:idx val="3"/>
              <c:layout>
                <c:manualLayout>
                  <c:x val="-8.2091106278545836E-2"/>
                  <c:y val="6.997131451582467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мастер спорта</c:v>
                </c:pt>
                <c:pt idx="1">
                  <c:v>кандидат в МС</c:v>
                </c:pt>
                <c:pt idx="2">
                  <c:v>1 взрослый р.</c:v>
                </c:pt>
                <c:pt idx="3">
                  <c:v>2 взр.р.</c:v>
                </c:pt>
                <c:pt idx="4">
                  <c:v>3 взр.р.</c:v>
                </c:pt>
                <c:pt idx="5">
                  <c:v>1 юнош.р.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37</c:v>
                </c:pt>
                <c:pt idx="2">
                  <c:v>72</c:v>
                </c:pt>
                <c:pt idx="3">
                  <c:v>138</c:v>
                </c:pt>
                <c:pt idx="4">
                  <c:v>232</c:v>
                </c:pt>
                <c:pt idx="5">
                  <c:v>346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7.5407002102647041E-3"/>
          <c:y val="0.84362761046032586"/>
          <c:w val="0.89999992284807862"/>
          <c:h val="8.6401075023849472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Участие в НПК и конкурсах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Пансион</c:v>
                </c:pt>
              </c:strCache>
            </c:strRef>
          </c:tx>
          <c:spPr>
            <a:ln w="28575">
              <a:solidFill>
                <a:srgbClr val="FF0000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0000FF"/>
              </a:solidFill>
              <a:ln w="28575">
                <a:solidFill>
                  <a:srgbClr val="FF0000"/>
                </a:solidFill>
                <a:prstDash val="solid"/>
              </a:ln>
            </c:spPr>
          </c:marker>
          <c:dPt>
            <c:idx val="2"/>
            <c:marker>
              <c:spPr>
                <a:solidFill>
                  <a:srgbClr val="0000FF"/>
                </a:solidFill>
                <a:ln w="38100">
                  <a:solidFill>
                    <a:srgbClr val="FF0000"/>
                  </a:solidFill>
                  <a:prstDash val="solid"/>
                </a:ln>
              </c:spPr>
            </c:marker>
            <c:bubble3D val="0"/>
            <c:spPr>
              <a:ln w="38100">
                <a:solidFill>
                  <a:srgbClr val="FF0000"/>
                </a:solidFill>
                <a:prstDash val="solid"/>
              </a:ln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5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Регион</c:v>
                </c:pt>
              </c:strCache>
            </c:strRef>
          </c:tx>
          <c:spPr>
            <a:ln w="38100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FFFF00"/>
              </a:solidFill>
              <a:ln w="38100">
                <a:solidFill>
                  <a:schemeClr val="accent3">
                    <a:lumMod val="75000"/>
                  </a:schemeClr>
                </a:solidFill>
                <a:prstDash val="solid"/>
              </a:ln>
            </c:spPr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Россия</c:v>
                </c:pt>
              </c:strCache>
            </c:strRef>
          </c:tx>
          <c:spPr>
            <a:ln w="38100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00FF00"/>
              </a:solidFill>
              <a:ln w="38100">
                <a:solidFill>
                  <a:schemeClr val="accent5">
                    <a:lumMod val="75000"/>
                  </a:schemeClr>
                </a:solidFill>
                <a:prstDash val="solid"/>
              </a:ln>
            </c:spPr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688832"/>
        <c:axId val="134677248"/>
      </c:lineChart>
      <c:catAx>
        <c:axId val="12568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37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467724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34677248"/>
        <c:scaling>
          <c:orientation val="minMax"/>
        </c:scaling>
        <c:delete val="1"/>
        <c:axPos val="l"/>
        <c:majorGridlines>
          <c:spPr>
            <a:ln w="950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crossAx val="125688832"/>
        <c:crosses val="autoZero"/>
        <c:crossBetween val="midCat"/>
      </c:valAx>
      <c:spPr>
        <a:noFill/>
        <a:ln w="19056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0"/>
          </a:pPr>
          <a:endParaRPr lang="ru-RU"/>
        </a:p>
      </c:txPr>
    </c:legend>
    <c:plotVisOnly val="1"/>
    <c:dispBlanksAs val="gap"/>
    <c:showDLblsOverMax val="0"/>
  </c:chart>
  <c:spPr>
    <a:noFill/>
    <a:ln w="7146" cap="flat" cmpd="sng" algn="ctr">
      <a:noFill/>
      <a:prstDash val="solid"/>
      <a:miter lim="800000"/>
      <a:headEnd type="none" w="med" len="med"/>
      <a:tailEnd type="none" w="med" len="med"/>
    </a:ln>
  </c:spPr>
  <c:txPr>
    <a:bodyPr/>
    <a:lstStyle/>
    <a:p>
      <a:pPr>
        <a:defRPr sz="1347" b="1" i="0" u="none" strike="noStrike" baseline="0">
          <a:solidFill>
            <a:schemeClr val="tx1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tx2">
                    <a:lumMod val="50000"/>
                  </a:schemeClr>
                </a:solidFill>
              </a:defRPr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Участие в спортивных соревнованиях (чел.)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c:rich>
      </c:tx>
      <c:layout/>
      <c:overlay val="0"/>
      <c:spPr>
        <a:ln>
          <a:solidFill>
            <a:schemeClr val="bg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7.9404466501240695E-2"/>
          <c:y val="0.11166493184012842"/>
          <c:w val="0.61910669975186106"/>
          <c:h val="0.7271974817843213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Пансион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0000FF"/>
              </a:solidFill>
              <a:ln w="38100"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8.4420962364191877E-4"/>
                  <c:y val="2.1167267028393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1863803079832726E-3"/>
                  <c:y val="1.33473875616114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9012">
                <a:noFill/>
              </a:ln>
            </c:spPr>
            <c:txPr>
              <a:bodyPr/>
              <a:lstStyle/>
              <a:p>
                <a:pPr>
                  <a:defRPr sz="1347" b="1" i="0" u="none" strike="noStrike" baseline="0">
                    <a:solidFill>
                      <a:srgbClr val="FF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11</c:v>
                </c:pt>
                <c:pt idx="1">
                  <c:v>18</c:v>
                </c:pt>
                <c:pt idx="2">
                  <c:v>18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Регион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00B050"/>
              </a:solidFill>
              <a:ln w="38100">
                <a:solidFill>
                  <a:srgbClr val="FFFF00"/>
                </a:solidFill>
                <a:prstDash val="solid"/>
              </a:ln>
            </c:spPr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</c:v>
                </c:pt>
                <c:pt idx="1">
                  <c:v>9</c:v>
                </c:pt>
                <c:pt idx="2">
                  <c:v>14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Россия</c:v>
                </c:pt>
              </c:strCache>
            </c:strRef>
          </c:tx>
          <c:spPr>
            <a:ln w="38100">
              <a:solidFill>
                <a:schemeClr val="accent2">
                  <a:lumMod val="75000"/>
                </a:schemeClr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00FF00"/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5.7659736372104231E-3"/>
                  <c:y val="9.556037925700854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731634783107676E-3"/>
                  <c:y val="-4.89748994533073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9012">
                <a:noFill/>
              </a:ln>
            </c:spPr>
            <c:txPr>
              <a:bodyPr/>
              <a:lstStyle/>
              <a:p>
                <a:pPr>
                  <a:defRPr sz="1347" b="1" i="0" u="none" strike="noStrike" baseline="0">
                    <a:solidFill>
                      <a:srgbClr val="00FF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744448"/>
        <c:axId val="150762624"/>
      </c:lineChart>
      <c:catAx>
        <c:axId val="15074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37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5076262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50762624"/>
        <c:scaling>
          <c:orientation val="minMax"/>
        </c:scaling>
        <c:delete val="1"/>
        <c:axPos val="l"/>
        <c:majorGridlines>
          <c:spPr>
            <a:ln w="2377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150744448"/>
        <c:crosses val="autoZero"/>
        <c:crossBetween val="midCat"/>
      </c:valAx>
      <c:spPr>
        <a:noFill/>
        <a:ln w="19056">
          <a:noFill/>
        </a:ln>
      </c:spPr>
    </c:plotArea>
    <c:legend>
      <c:legendPos val="r"/>
      <c:layout>
        <c:manualLayout>
          <c:xMode val="edge"/>
          <c:yMode val="edge"/>
          <c:x val="0.76689351220120228"/>
          <c:y val="0.38586684812798583"/>
          <c:w val="0.19379237359841572"/>
          <c:h val="0.18485205703639768"/>
        </c:manualLayout>
      </c:layout>
      <c:overlay val="0"/>
      <c:spPr>
        <a:noFill/>
        <a:ln w="2377">
          <a:solidFill>
            <a:schemeClr val="bg1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chemeClr val="tx1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</c:spPr>
  <c:txPr>
    <a:bodyPr/>
    <a:lstStyle/>
    <a:p>
      <a:pPr>
        <a:defRPr sz="1347" b="1" i="0" u="none" strike="noStrike" baseline="0">
          <a:solidFill>
            <a:schemeClr val="tx1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1CD8F-E4C6-4E31-BAF5-8497CAFC33B4}" type="doc">
      <dgm:prSet loTypeId="urn:microsoft.com/office/officeart/2005/8/layout/matrix3" loCatId="matrix" qsTypeId="urn:microsoft.com/office/officeart/2005/8/quickstyle/simple3" qsCatId="simple" csTypeId="urn:microsoft.com/office/officeart/2005/8/colors/colorful3" csCatId="colorful" phldr="1"/>
      <dgm:spPr/>
    </dgm:pt>
    <dgm:pt modelId="{BC114D93-FFA4-46B4-B6F8-4AE19496ED6C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ru-RU" sz="1400" b="1" baseline="0" dirty="0" smtClean="0">
              <a:solidFill>
                <a:schemeClr val="bg2">
                  <a:lumMod val="10000"/>
                </a:schemeClr>
              </a:solidFill>
            </a:rPr>
            <a:t>Основное и Среднее  образование</a:t>
          </a:r>
          <a:endParaRPr lang="ru-RU" sz="1400" b="1" baseline="0" dirty="0">
            <a:solidFill>
              <a:schemeClr val="bg2">
                <a:lumMod val="10000"/>
              </a:schemeClr>
            </a:solidFill>
          </a:endParaRPr>
        </a:p>
      </dgm:t>
    </dgm:pt>
    <dgm:pt modelId="{306B7ADE-08B6-4B31-BBB5-B5FA2F64E046}" type="parTrans" cxnId="{79FC7F23-A19F-4BB4-B929-50EE7EF66701}">
      <dgm:prSet/>
      <dgm:spPr/>
      <dgm:t>
        <a:bodyPr/>
        <a:lstStyle/>
        <a:p>
          <a:endParaRPr lang="ru-RU"/>
        </a:p>
      </dgm:t>
    </dgm:pt>
    <dgm:pt modelId="{A75A2358-1C27-46F9-9D2C-493F5CA98ECA}" type="sibTrans" cxnId="{79FC7F23-A19F-4BB4-B929-50EE7EF66701}">
      <dgm:prSet/>
      <dgm:spPr/>
      <dgm:t>
        <a:bodyPr/>
        <a:lstStyle/>
        <a:p>
          <a:endParaRPr lang="ru-RU"/>
        </a:p>
      </dgm:t>
    </dgm:pt>
    <dgm:pt modelId="{DDB4B6F8-A5E3-41B7-8C1A-5AAE4EF6CD74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ru-RU" sz="1400" b="1" baseline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Дополнительное </a:t>
          </a:r>
          <a:r>
            <a:rPr lang="ru-RU" sz="1400" b="1" baseline="0" dirty="0" smtClean="0">
              <a:solidFill>
                <a:srgbClr val="C00000"/>
              </a:solidFill>
              <a:cs typeface="Aharoni" panose="02010803020104030203" pitchFamily="2" charset="-79"/>
            </a:rPr>
            <a:t>образование</a:t>
          </a:r>
          <a:endParaRPr lang="ru-RU" sz="1400" b="1" baseline="0" dirty="0">
            <a:solidFill>
              <a:srgbClr val="C00000"/>
            </a:solidFill>
            <a:cs typeface="Aharoni" panose="02010803020104030203" pitchFamily="2" charset="-79"/>
          </a:endParaRPr>
        </a:p>
      </dgm:t>
    </dgm:pt>
    <dgm:pt modelId="{34515496-3332-4A9A-B68C-20148CBD49D7}" type="parTrans" cxnId="{DF9D84C1-E0E9-444A-83A4-74A4A73F6B75}">
      <dgm:prSet/>
      <dgm:spPr/>
      <dgm:t>
        <a:bodyPr/>
        <a:lstStyle/>
        <a:p>
          <a:endParaRPr lang="ru-RU"/>
        </a:p>
      </dgm:t>
    </dgm:pt>
    <dgm:pt modelId="{04CBBB6B-0929-448C-AFD9-9E6A6CBF84C0}" type="sibTrans" cxnId="{DF9D84C1-E0E9-444A-83A4-74A4A73F6B75}">
      <dgm:prSet/>
      <dgm:spPr/>
      <dgm:t>
        <a:bodyPr/>
        <a:lstStyle/>
        <a:p>
          <a:endParaRPr lang="ru-RU"/>
        </a:p>
      </dgm:t>
    </dgm:pt>
    <dgm:pt modelId="{C2C5D151-D497-4D89-B50E-69C767710031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ru-RU" sz="1400" b="1" baseline="0" dirty="0" smtClean="0">
              <a:solidFill>
                <a:schemeClr val="bg2">
                  <a:lumMod val="10000"/>
                </a:schemeClr>
              </a:solidFill>
            </a:rPr>
            <a:t>Внеурочная </a:t>
          </a:r>
          <a:r>
            <a:rPr lang="ru-RU" sz="1300" b="1" baseline="0" dirty="0" smtClean="0">
              <a:solidFill>
                <a:schemeClr val="bg2">
                  <a:lumMod val="10000"/>
                </a:schemeClr>
              </a:solidFill>
            </a:rPr>
            <a:t>деятельность</a:t>
          </a:r>
          <a:endParaRPr lang="ru-RU" sz="1300" b="1" baseline="0" dirty="0">
            <a:solidFill>
              <a:schemeClr val="bg2">
                <a:lumMod val="10000"/>
              </a:schemeClr>
            </a:solidFill>
          </a:endParaRPr>
        </a:p>
      </dgm:t>
    </dgm:pt>
    <dgm:pt modelId="{5E4F9E78-5056-4C9E-9398-3A54AB1A36C0}" type="parTrans" cxnId="{2985FA36-49E3-4B19-92B3-A7A93E868333}">
      <dgm:prSet/>
      <dgm:spPr/>
      <dgm:t>
        <a:bodyPr/>
        <a:lstStyle/>
        <a:p>
          <a:endParaRPr lang="ru-RU"/>
        </a:p>
      </dgm:t>
    </dgm:pt>
    <dgm:pt modelId="{5CE3E108-9457-4AD3-9CF6-4A66972381A1}" type="sibTrans" cxnId="{2985FA36-49E3-4B19-92B3-A7A93E868333}">
      <dgm:prSet/>
      <dgm:spPr/>
      <dgm:t>
        <a:bodyPr/>
        <a:lstStyle/>
        <a:p>
          <a:endParaRPr lang="ru-RU"/>
        </a:p>
      </dgm:t>
    </dgm:pt>
    <dgm:pt modelId="{86DDE7B5-9138-4524-A3EC-832A9C82328D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400" b="1" baseline="0" dirty="0" smtClean="0">
              <a:solidFill>
                <a:schemeClr val="bg2">
                  <a:lumMod val="10000"/>
                </a:schemeClr>
              </a:solidFill>
            </a:rPr>
            <a:t>Воспитательная деятельность</a:t>
          </a:r>
          <a:endParaRPr lang="ru-RU" sz="1400" b="1" baseline="0" dirty="0">
            <a:solidFill>
              <a:schemeClr val="bg2">
                <a:lumMod val="10000"/>
              </a:schemeClr>
            </a:solidFill>
          </a:endParaRPr>
        </a:p>
      </dgm:t>
    </dgm:pt>
    <dgm:pt modelId="{366EA483-84C6-427D-B80B-A89AD8E8F309}" type="parTrans" cxnId="{6435B5EA-E70B-4BD0-BBBF-4C79DA655259}">
      <dgm:prSet/>
      <dgm:spPr/>
      <dgm:t>
        <a:bodyPr/>
        <a:lstStyle/>
        <a:p>
          <a:endParaRPr lang="ru-RU"/>
        </a:p>
      </dgm:t>
    </dgm:pt>
    <dgm:pt modelId="{ACF0D928-FAFA-45F7-A8CB-714AA5FA316C}" type="sibTrans" cxnId="{6435B5EA-E70B-4BD0-BBBF-4C79DA655259}">
      <dgm:prSet/>
      <dgm:spPr/>
      <dgm:t>
        <a:bodyPr/>
        <a:lstStyle/>
        <a:p>
          <a:endParaRPr lang="ru-RU"/>
        </a:p>
      </dgm:t>
    </dgm:pt>
    <dgm:pt modelId="{1FB9514A-6C37-442A-A45D-79A362482117}" type="pres">
      <dgm:prSet presAssocID="{34D1CD8F-E4C6-4E31-BAF5-8497CAFC33B4}" presName="matrix" presStyleCnt="0">
        <dgm:presLayoutVars>
          <dgm:chMax val="1"/>
          <dgm:dir/>
          <dgm:resizeHandles val="exact"/>
        </dgm:presLayoutVars>
      </dgm:prSet>
      <dgm:spPr/>
    </dgm:pt>
    <dgm:pt modelId="{4CC89600-EEC5-4693-80FD-6D47C90C8830}" type="pres">
      <dgm:prSet presAssocID="{34D1CD8F-E4C6-4E31-BAF5-8497CAFC33B4}" presName="diamond" presStyleLbl="bgShp" presStyleIdx="0" presStyleCnt="1"/>
      <dgm:spPr/>
    </dgm:pt>
    <dgm:pt modelId="{F5C34F58-6BB6-4A54-A0E8-C0F288EB78C7}" type="pres">
      <dgm:prSet presAssocID="{34D1CD8F-E4C6-4E31-BAF5-8497CAFC33B4}" presName="quad1" presStyleLbl="node1" presStyleIdx="0" presStyleCnt="4" custScaleY="82848" custLinFactNeighborX="-15369" custLinFactNeighborY="125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53FCD-03D1-410A-A825-9EA743CB5BB4}" type="pres">
      <dgm:prSet presAssocID="{34D1CD8F-E4C6-4E31-BAF5-8497CAFC33B4}" presName="quad2" presStyleLbl="node1" presStyleIdx="1" presStyleCnt="4" custScaleX="129246" custScaleY="79684" custLinFactNeighborX="-2170" custLinFactNeighborY="169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0ED4F-8AD6-48C0-9368-B45F6C358C08}" type="pres">
      <dgm:prSet presAssocID="{34D1CD8F-E4C6-4E31-BAF5-8497CAFC33B4}" presName="quad3" presStyleLbl="node1" presStyleIdx="2" presStyleCnt="4" custScaleY="77515" custLinFactNeighborX="-11541" custLinFactNeighborY="10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9A89F-9B30-49B7-B2A1-BA20F4270763}" type="pres">
      <dgm:prSet presAssocID="{34D1CD8F-E4C6-4E31-BAF5-8497CAFC33B4}" presName="quad4" presStyleLbl="node1" presStyleIdx="3" presStyleCnt="4" custScaleX="128498" custScaleY="80502" custLinFactNeighborX="1625" custLinFactNeighborY="10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FC7F23-A19F-4BB4-B929-50EE7EF66701}" srcId="{34D1CD8F-E4C6-4E31-BAF5-8497CAFC33B4}" destId="{BC114D93-FFA4-46B4-B6F8-4AE19496ED6C}" srcOrd="0" destOrd="0" parTransId="{306B7ADE-08B6-4B31-BBB5-B5FA2F64E046}" sibTransId="{A75A2358-1C27-46F9-9D2C-493F5CA98ECA}"/>
    <dgm:cxn modelId="{DF9D84C1-E0E9-444A-83A4-74A4A73F6B75}" srcId="{34D1CD8F-E4C6-4E31-BAF5-8497CAFC33B4}" destId="{DDB4B6F8-A5E3-41B7-8C1A-5AAE4EF6CD74}" srcOrd="1" destOrd="0" parTransId="{34515496-3332-4A9A-B68C-20148CBD49D7}" sibTransId="{04CBBB6B-0929-448C-AFD9-9E6A6CBF84C0}"/>
    <dgm:cxn modelId="{60A58825-CE13-4C92-9167-EBA0783D14F1}" type="presOf" srcId="{BC114D93-FFA4-46B4-B6F8-4AE19496ED6C}" destId="{F5C34F58-6BB6-4A54-A0E8-C0F288EB78C7}" srcOrd="0" destOrd="0" presId="urn:microsoft.com/office/officeart/2005/8/layout/matrix3"/>
    <dgm:cxn modelId="{6435B5EA-E70B-4BD0-BBBF-4C79DA655259}" srcId="{34D1CD8F-E4C6-4E31-BAF5-8497CAFC33B4}" destId="{86DDE7B5-9138-4524-A3EC-832A9C82328D}" srcOrd="3" destOrd="0" parTransId="{366EA483-84C6-427D-B80B-A89AD8E8F309}" sibTransId="{ACF0D928-FAFA-45F7-A8CB-714AA5FA316C}"/>
    <dgm:cxn modelId="{3E6679FE-B1F6-4C5D-8EB3-F4B10E45F3D1}" type="presOf" srcId="{34D1CD8F-E4C6-4E31-BAF5-8497CAFC33B4}" destId="{1FB9514A-6C37-442A-A45D-79A362482117}" srcOrd="0" destOrd="0" presId="urn:microsoft.com/office/officeart/2005/8/layout/matrix3"/>
    <dgm:cxn modelId="{149447F5-32F6-4EEC-8D4E-A360DC160B7F}" type="presOf" srcId="{86DDE7B5-9138-4524-A3EC-832A9C82328D}" destId="{0D29A89F-9B30-49B7-B2A1-BA20F4270763}" srcOrd="0" destOrd="0" presId="urn:microsoft.com/office/officeart/2005/8/layout/matrix3"/>
    <dgm:cxn modelId="{2985FA36-49E3-4B19-92B3-A7A93E868333}" srcId="{34D1CD8F-E4C6-4E31-BAF5-8497CAFC33B4}" destId="{C2C5D151-D497-4D89-B50E-69C767710031}" srcOrd="2" destOrd="0" parTransId="{5E4F9E78-5056-4C9E-9398-3A54AB1A36C0}" sibTransId="{5CE3E108-9457-4AD3-9CF6-4A66972381A1}"/>
    <dgm:cxn modelId="{66ECBB5B-52BE-43A0-955E-EFFED045B94E}" type="presOf" srcId="{C2C5D151-D497-4D89-B50E-69C767710031}" destId="{1B80ED4F-8AD6-48C0-9368-B45F6C358C08}" srcOrd="0" destOrd="0" presId="urn:microsoft.com/office/officeart/2005/8/layout/matrix3"/>
    <dgm:cxn modelId="{616414F0-281C-434A-A56E-BD597ED968A1}" type="presOf" srcId="{DDB4B6F8-A5E3-41B7-8C1A-5AAE4EF6CD74}" destId="{02753FCD-03D1-410A-A825-9EA743CB5BB4}" srcOrd="0" destOrd="0" presId="urn:microsoft.com/office/officeart/2005/8/layout/matrix3"/>
    <dgm:cxn modelId="{7F8B6BE7-FA80-460B-9C8C-BFE7FC9F9EAD}" type="presParOf" srcId="{1FB9514A-6C37-442A-A45D-79A362482117}" destId="{4CC89600-EEC5-4693-80FD-6D47C90C8830}" srcOrd="0" destOrd="0" presId="urn:microsoft.com/office/officeart/2005/8/layout/matrix3"/>
    <dgm:cxn modelId="{3E1663F1-BDCC-4B30-B596-275443E8577C}" type="presParOf" srcId="{1FB9514A-6C37-442A-A45D-79A362482117}" destId="{F5C34F58-6BB6-4A54-A0E8-C0F288EB78C7}" srcOrd="1" destOrd="0" presId="urn:microsoft.com/office/officeart/2005/8/layout/matrix3"/>
    <dgm:cxn modelId="{235AEE5F-17F7-4676-8794-E321D8F2D860}" type="presParOf" srcId="{1FB9514A-6C37-442A-A45D-79A362482117}" destId="{02753FCD-03D1-410A-A825-9EA743CB5BB4}" srcOrd="2" destOrd="0" presId="urn:microsoft.com/office/officeart/2005/8/layout/matrix3"/>
    <dgm:cxn modelId="{8097148B-B571-486B-8E6A-A7EC3D2ABA92}" type="presParOf" srcId="{1FB9514A-6C37-442A-A45D-79A362482117}" destId="{1B80ED4F-8AD6-48C0-9368-B45F6C358C08}" srcOrd="3" destOrd="0" presId="urn:microsoft.com/office/officeart/2005/8/layout/matrix3"/>
    <dgm:cxn modelId="{48E56D12-6800-42F0-BCFF-141D332013B5}" type="presParOf" srcId="{1FB9514A-6C37-442A-A45D-79A362482117}" destId="{0D29A89F-9B30-49B7-B2A1-BA20F427076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4E2B51-68CA-4E9F-9399-87BFA24A8601}" type="doc">
      <dgm:prSet loTypeId="urn:microsoft.com/office/officeart/2008/layout/PictureStrips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075BB205-257B-4548-BFE3-11772065651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0" dirty="0" smtClean="0">
              <a:solidFill>
                <a:schemeClr val="tx2">
                  <a:lumMod val="50000"/>
                </a:schemeClr>
              </a:solidFill>
            </a:rPr>
            <a:t>ЖИВОПИСЬ</a:t>
          </a:r>
          <a:endParaRPr lang="ru-RU" sz="1800" b="0" i="1" baseline="0" dirty="0">
            <a:solidFill>
              <a:schemeClr val="tx2">
                <a:lumMod val="50000"/>
              </a:schemeClr>
            </a:solidFill>
          </a:endParaRPr>
        </a:p>
      </dgm:t>
    </dgm:pt>
    <dgm:pt modelId="{2AE050EE-815E-4977-9636-433F49BF3B6D}" type="parTrans" cxnId="{7244D331-5025-4D1F-8653-AC4AE5276830}">
      <dgm:prSet/>
      <dgm:spPr/>
      <dgm:t>
        <a:bodyPr/>
        <a:lstStyle/>
        <a:p>
          <a:endParaRPr lang="ru-RU"/>
        </a:p>
      </dgm:t>
    </dgm:pt>
    <dgm:pt modelId="{BE8875FC-FEC1-4B69-8A01-48DCD96EF3AE}" type="sibTrans" cxnId="{7244D331-5025-4D1F-8653-AC4AE5276830}">
      <dgm:prSet/>
      <dgm:spPr/>
      <dgm:t>
        <a:bodyPr/>
        <a:lstStyle/>
        <a:p>
          <a:endParaRPr lang="ru-RU"/>
        </a:p>
      </dgm:t>
    </dgm:pt>
    <dgm:pt modelId="{76709774-0C40-4E96-AD45-AEBF8A669E6A}">
      <dgm:prSet phldrT="[Текст]" custT="1"/>
      <dgm:spPr>
        <a:solidFill>
          <a:schemeClr val="accent4">
            <a:lumMod val="20000"/>
            <a:lumOff val="80000"/>
            <a:alpha val="40000"/>
          </a:schemeClr>
        </a:solidFill>
      </dgm:spPr>
      <dgm:t>
        <a:bodyPr/>
        <a:lstStyle/>
        <a:p>
          <a:r>
            <a:rPr lang="ru-RU" sz="1800" b="0" dirty="0" smtClean="0">
              <a:solidFill>
                <a:schemeClr val="tx2">
                  <a:lumMod val="50000"/>
                </a:schemeClr>
              </a:solidFill>
            </a:rPr>
            <a:t>ТЕАТР</a:t>
          </a:r>
          <a:endParaRPr lang="ru-RU" sz="1800" b="0" i="1" baseline="0" dirty="0">
            <a:solidFill>
              <a:schemeClr val="tx2">
                <a:lumMod val="50000"/>
              </a:schemeClr>
            </a:solidFill>
          </a:endParaRPr>
        </a:p>
      </dgm:t>
    </dgm:pt>
    <dgm:pt modelId="{FF02D31C-C8D6-43A4-AC2A-E423B2D8C3E2}" type="parTrans" cxnId="{F5340D28-D4D9-474F-A40E-3652D1354981}">
      <dgm:prSet/>
      <dgm:spPr/>
      <dgm:t>
        <a:bodyPr/>
        <a:lstStyle/>
        <a:p>
          <a:endParaRPr lang="ru-RU"/>
        </a:p>
      </dgm:t>
    </dgm:pt>
    <dgm:pt modelId="{6C3F4CBD-3039-45C9-90FE-FE7FAE6B054D}" type="sibTrans" cxnId="{F5340D28-D4D9-474F-A40E-3652D1354981}">
      <dgm:prSet/>
      <dgm:spPr/>
      <dgm:t>
        <a:bodyPr/>
        <a:lstStyle/>
        <a:p>
          <a:endParaRPr lang="ru-RU"/>
        </a:p>
      </dgm:t>
    </dgm:pt>
    <dgm:pt modelId="{250A2A44-1EF1-4E51-BA0A-01788B791A97}">
      <dgm:prSet phldrT="[Текст]" custT="1"/>
      <dgm:spPr>
        <a:solidFill>
          <a:srgbClr val="FFFF99">
            <a:alpha val="40000"/>
          </a:srgbClr>
        </a:solidFill>
      </dgm:spPr>
      <dgm:t>
        <a:bodyPr/>
        <a:lstStyle/>
        <a:p>
          <a:r>
            <a:rPr lang="ru-RU" sz="1700" b="0" dirty="0" smtClean="0">
              <a:solidFill>
                <a:schemeClr val="tx2">
                  <a:lumMod val="50000"/>
                </a:schemeClr>
              </a:solidFill>
            </a:rPr>
            <a:t>ХОРЕОГРАФИЯ</a:t>
          </a:r>
          <a:endParaRPr lang="ru-RU" sz="1700" b="0" i="0" baseline="0" dirty="0">
            <a:solidFill>
              <a:schemeClr val="tx2">
                <a:lumMod val="50000"/>
              </a:schemeClr>
            </a:solidFill>
          </a:endParaRPr>
        </a:p>
      </dgm:t>
    </dgm:pt>
    <dgm:pt modelId="{74A28D46-6001-4C55-9785-7752855FA817}" type="parTrans" cxnId="{5DD776F6-0682-4A6C-81A8-FC6FAD0B5A25}">
      <dgm:prSet/>
      <dgm:spPr/>
      <dgm:t>
        <a:bodyPr/>
        <a:lstStyle/>
        <a:p>
          <a:endParaRPr lang="ru-RU"/>
        </a:p>
      </dgm:t>
    </dgm:pt>
    <dgm:pt modelId="{86DEC23B-84E8-4317-A156-99751DB118F4}" type="sibTrans" cxnId="{5DD776F6-0682-4A6C-81A8-FC6FAD0B5A25}">
      <dgm:prSet/>
      <dgm:spPr/>
      <dgm:t>
        <a:bodyPr/>
        <a:lstStyle/>
        <a:p>
          <a:endParaRPr lang="ru-RU"/>
        </a:p>
      </dgm:t>
    </dgm:pt>
    <dgm:pt modelId="{913DA637-B2DE-42B4-83CD-0C81C982CF4C}">
      <dgm:prSet phldrT="[Текст]" custT="1"/>
      <dgm:spPr>
        <a:solidFill>
          <a:srgbClr val="ABD7AC">
            <a:alpha val="40000"/>
          </a:srgbClr>
        </a:solidFill>
      </dgm:spPr>
      <dgm:t>
        <a:bodyPr/>
        <a:lstStyle/>
        <a:p>
          <a:r>
            <a:rPr lang="ru-RU" sz="1800" b="0" i="0" baseline="0" dirty="0" smtClean="0">
              <a:solidFill>
                <a:schemeClr val="tx2">
                  <a:lumMod val="50000"/>
                </a:schemeClr>
              </a:solidFill>
            </a:rPr>
            <a:t>СПОРТ </a:t>
          </a:r>
          <a:endParaRPr lang="ru-RU" sz="1800" b="0" i="0" baseline="0" dirty="0">
            <a:solidFill>
              <a:schemeClr val="tx2">
                <a:lumMod val="50000"/>
              </a:schemeClr>
            </a:solidFill>
          </a:endParaRPr>
        </a:p>
      </dgm:t>
    </dgm:pt>
    <dgm:pt modelId="{9638A358-B432-4BD6-A0BD-341AFB871259}" type="parTrans" cxnId="{2329DD32-BA38-495F-8312-79445918096B}">
      <dgm:prSet/>
      <dgm:spPr/>
      <dgm:t>
        <a:bodyPr/>
        <a:lstStyle/>
        <a:p>
          <a:endParaRPr lang="ru-RU"/>
        </a:p>
      </dgm:t>
    </dgm:pt>
    <dgm:pt modelId="{33D6970C-4AD3-4C22-8DF6-80F70C7EEC88}" type="sibTrans" cxnId="{2329DD32-BA38-495F-8312-79445918096B}">
      <dgm:prSet/>
      <dgm:spPr/>
      <dgm:t>
        <a:bodyPr/>
        <a:lstStyle/>
        <a:p>
          <a:endParaRPr lang="ru-RU"/>
        </a:p>
      </dgm:t>
    </dgm:pt>
    <dgm:pt modelId="{B345B132-2BFE-4BF4-8011-15D5F1E1C9D4}">
      <dgm:prSet phldrT="[Текст]" custT="1"/>
      <dgm:spPr>
        <a:solidFill>
          <a:srgbClr val="FFFF99">
            <a:alpha val="40000"/>
          </a:srgbClr>
        </a:solidFill>
      </dgm:spPr>
      <dgm:t>
        <a:bodyPr/>
        <a:lstStyle/>
        <a:p>
          <a:r>
            <a:rPr lang="ru-RU" sz="1800" b="0" i="0" baseline="0" dirty="0" smtClean="0">
              <a:solidFill>
                <a:schemeClr val="tx2">
                  <a:lumMod val="50000"/>
                </a:schemeClr>
              </a:solidFill>
            </a:rPr>
            <a:t>НАУКА</a:t>
          </a:r>
          <a:endParaRPr lang="ru-RU" sz="1800" b="0" i="0" baseline="0" dirty="0">
            <a:solidFill>
              <a:schemeClr val="tx2">
                <a:lumMod val="50000"/>
              </a:schemeClr>
            </a:solidFill>
          </a:endParaRPr>
        </a:p>
      </dgm:t>
    </dgm:pt>
    <dgm:pt modelId="{B0A0678C-B8A2-4E2D-878F-814C1FC628AC}" type="parTrans" cxnId="{3FC4AE0E-87F7-4468-A224-5F8BDC6F2F11}">
      <dgm:prSet/>
      <dgm:spPr/>
      <dgm:t>
        <a:bodyPr/>
        <a:lstStyle/>
        <a:p>
          <a:endParaRPr lang="ru-RU"/>
        </a:p>
      </dgm:t>
    </dgm:pt>
    <dgm:pt modelId="{F37EF7B0-161B-49FD-9CF2-24B6CEFB6CC4}" type="sibTrans" cxnId="{3FC4AE0E-87F7-4468-A224-5F8BDC6F2F11}">
      <dgm:prSet/>
      <dgm:spPr/>
      <dgm:t>
        <a:bodyPr/>
        <a:lstStyle/>
        <a:p>
          <a:endParaRPr lang="ru-RU"/>
        </a:p>
      </dgm:t>
    </dgm:pt>
    <dgm:pt modelId="{43DDCD6E-905A-4AFE-986A-38327B2A706F}">
      <dgm:prSet phldrT="[Текст]" custT="1"/>
      <dgm:spPr>
        <a:solidFill>
          <a:schemeClr val="tx2">
            <a:lumMod val="20000"/>
            <a:lumOff val="80000"/>
            <a:alpha val="40000"/>
          </a:schemeClr>
        </a:solidFill>
      </dgm:spPr>
      <dgm:t>
        <a:bodyPr/>
        <a:lstStyle/>
        <a:p>
          <a:r>
            <a:rPr lang="ru-RU" sz="1800" b="0" i="0" baseline="0" dirty="0" smtClean="0">
              <a:solidFill>
                <a:schemeClr val="tx2">
                  <a:lumMod val="50000"/>
                </a:schemeClr>
              </a:solidFill>
            </a:rPr>
            <a:t>МУЗЫКА</a:t>
          </a:r>
          <a:endParaRPr lang="ru-RU" sz="1800" b="0" i="0" baseline="0" dirty="0">
            <a:solidFill>
              <a:schemeClr val="tx2">
                <a:lumMod val="50000"/>
              </a:schemeClr>
            </a:solidFill>
          </a:endParaRPr>
        </a:p>
      </dgm:t>
    </dgm:pt>
    <dgm:pt modelId="{FE3F3C23-2BE1-43D6-BA86-3F02DA9DAEBA}" type="parTrans" cxnId="{5496D0C1-25CA-48A3-B12C-A646BAA8993F}">
      <dgm:prSet/>
      <dgm:spPr/>
      <dgm:t>
        <a:bodyPr/>
        <a:lstStyle/>
        <a:p>
          <a:endParaRPr lang="ru-RU"/>
        </a:p>
      </dgm:t>
    </dgm:pt>
    <dgm:pt modelId="{D4DFC595-B9E4-482A-AE07-F018CD29ACDC}" type="sibTrans" cxnId="{5496D0C1-25CA-48A3-B12C-A646BAA8993F}">
      <dgm:prSet/>
      <dgm:spPr/>
      <dgm:t>
        <a:bodyPr/>
        <a:lstStyle/>
        <a:p>
          <a:endParaRPr lang="ru-RU"/>
        </a:p>
      </dgm:t>
    </dgm:pt>
    <dgm:pt modelId="{BDBC28F1-28C7-4CA7-A644-62C8CBA6A874}" type="pres">
      <dgm:prSet presAssocID="{CB4E2B51-68CA-4E9F-9399-87BFA24A86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24BD1-948F-46B6-A0EE-5721B843DC49}" type="pres">
      <dgm:prSet presAssocID="{913DA637-B2DE-42B4-83CD-0C81C982CF4C}" presName="composite" presStyleCnt="0"/>
      <dgm:spPr/>
    </dgm:pt>
    <dgm:pt modelId="{4FAF4AB4-D729-4A44-9A9B-42791A2C2B2B}" type="pres">
      <dgm:prSet presAssocID="{913DA637-B2DE-42B4-83CD-0C81C982CF4C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C026C-D131-4D66-B984-F718E76DB5F7}" type="pres">
      <dgm:prSet presAssocID="{913DA637-B2DE-42B4-83CD-0C81C982CF4C}" presName="rect2" presStyleLbl="fgImgPlace1" presStyleIdx="0" presStyleCnt="6" custLinFactNeighborX="-53807" custLinFactNeighborY="9628"/>
      <dgm:spPr/>
    </dgm:pt>
    <dgm:pt modelId="{EA8E28CD-8950-4026-ABBA-E527F6E7F059}" type="pres">
      <dgm:prSet presAssocID="{33D6970C-4AD3-4C22-8DF6-80F70C7EEC88}" presName="sibTrans" presStyleCnt="0"/>
      <dgm:spPr/>
    </dgm:pt>
    <dgm:pt modelId="{AD81C717-E81B-4072-8DC6-D5613EE4DDA0}" type="pres">
      <dgm:prSet presAssocID="{43DDCD6E-905A-4AFE-986A-38327B2A706F}" presName="composite" presStyleCnt="0"/>
      <dgm:spPr/>
    </dgm:pt>
    <dgm:pt modelId="{C10CBFED-CCBB-497F-9A38-891B046DC68D}" type="pres">
      <dgm:prSet presAssocID="{43DDCD6E-905A-4AFE-986A-38327B2A706F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8C9116-2CFA-4887-9F8D-4B288EDEBD81}" type="pres">
      <dgm:prSet presAssocID="{43DDCD6E-905A-4AFE-986A-38327B2A706F}" presName="rect2" presStyleLbl="fgImgPlace1" presStyleIdx="1" presStyleCnt="6"/>
      <dgm:spPr/>
    </dgm:pt>
    <dgm:pt modelId="{F917ECDB-F5B7-4EF9-B051-40ADD71FB050}" type="pres">
      <dgm:prSet presAssocID="{D4DFC595-B9E4-482A-AE07-F018CD29ACDC}" presName="sibTrans" presStyleCnt="0"/>
      <dgm:spPr/>
    </dgm:pt>
    <dgm:pt modelId="{AA495DB7-3408-4F28-83D0-01874738E889}" type="pres">
      <dgm:prSet presAssocID="{075BB205-257B-4548-BFE3-117720656519}" presName="composite" presStyleCnt="0"/>
      <dgm:spPr/>
      <dgm:t>
        <a:bodyPr/>
        <a:lstStyle/>
        <a:p>
          <a:endParaRPr lang="ru-RU"/>
        </a:p>
      </dgm:t>
    </dgm:pt>
    <dgm:pt modelId="{E0114BF7-C94E-44B3-9DA8-8D07045006A1}" type="pres">
      <dgm:prSet presAssocID="{075BB205-257B-4548-BFE3-117720656519}" presName="rect1" presStyleLbl="trAlignAcc1" presStyleIdx="2" presStyleCnt="6" custScaleX="106840" custLinFactNeighborX="-811" custLinFactNeighborY="2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B3E50-407A-4C2D-B805-FBB4D8BD3617}" type="pres">
      <dgm:prSet presAssocID="{075BB205-257B-4548-BFE3-117720656519}" presName="rect2" presStyleLbl="fgImgPlace1" presStyleIdx="2" presStyleCnt="6" custLinFactNeighborX="-12669" custLinFactNeighborY="11831"/>
      <dgm:spPr/>
      <dgm:t>
        <a:bodyPr/>
        <a:lstStyle/>
        <a:p>
          <a:endParaRPr lang="ru-RU"/>
        </a:p>
      </dgm:t>
    </dgm:pt>
    <dgm:pt modelId="{19BD1A4A-4C19-4185-AD55-ACD062EBBAEE}" type="pres">
      <dgm:prSet presAssocID="{BE8875FC-FEC1-4B69-8A01-48DCD96EF3AE}" presName="sibTrans" presStyleCnt="0"/>
      <dgm:spPr/>
      <dgm:t>
        <a:bodyPr/>
        <a:lstStyle/>
        <a:p>
          <a:endParaRPr lang="ru-RU"/>
        </a:p>
      </dgm:t>
    </dgm:pt>
    <dgm:pt modelId="{208C4185-1BBE-4F50-920C-949006D66CF5}" type="pres">
      <dgm:prSet presAssocID="{250A2A44-1EF1-4E51-BA0A-01788B791A97}" presName="composite" presStyleCnt="0"/>
      <dgm:spPr/>
      <dgm:t>
        <a:bodyPr/>
        <a:lstStyle/>
        <a:p>
          <a:endParaRPr lang="ru-RU"/>
        </a:p>
      </dgm:t>
    </dgm:pt>
    <dgm:pt modelId="{04B4C0C5-5304-4699-AE36-357158312ED4}" type="pres">
      <dgm:prSet presAssocID="{250A2A44-1EF1-4E51-BA0A-01788B791A97}" presName="rect1" presStyleLbl="trAlignAcc1" presStyleIdx="3" presStyleCnt="6" custScaleX="97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D29A21-94C5-4F8F-8412-D9D377690DFE}" type="pres">
      <dgm:prSet presAssocID="{250A2A44-1EF1-4E51-BA0A-01788B791A97}" presName="rect2" presStyleLbl="fgImgPlace1" presStyleIdx="3" presStyleCnt="6" custLinFactNeighborX="-52076" custLinFactNeighborY="10761"/>
      <dgm:spPr/>
      <dgm:t>
        <a:bodyPr/>
        <a:lstStyle/>
        <a:p>
          <a:endParaRPr lang="ru-RU"/>
        </a:p>
      </dgm:t>
    </dgm:pt>
    <dgm:pt modelId="{1BFA0491-A6DE-42B3-8B56-75EDF4217E92}" type="pres">
      <dgm:prSet presAssocID="{86DEC23B-84E8-4317-A156-99751DB118F4}" presName="sibTrans" presStyleCnt="0"/>
      <dgm:spPr/>
      <dgm:t>
        <a:bodyPr/>
        <a:lstStyle/>
        <a:p>
          <a:endParaRPr lang="ru-RU"/>
        </a:p>
      </dgm:t>
    </dgm:pt>
    <dgm:pt modelId="{9DEDDE1A-4DF2-4273-BB29-1596E159E305}" type="pres">
      <dgm:prSet presAssocID="{76709774-0C40-4E96-AD45-AEBF8A669E6A}" presName="composite" presStyleCnt="0"/>
      <dgm:spPr/>
      <dgm:t>
        <a:bodyPr/>
        <a:lstStyle/>
        <a:p>
          <a:endParaRPr lang="ru-RU"/>
        </a:p>
      </dgm:t>
    </dgm:pt>
    <dgm:pt modelId="{AB4B6BF0-9FC1-4071-9EEF-01C8BEE7B91C}" type="pres">
      <dgm:prSet presAssocID="{76709774-0C40-4E96-AD45-AEBF8A669E6A}" presName="rect1" presStyleLbl="trAlignAcc1" presStyleIdx="4" presStyleCnt="6" custScaleX="102583" custLinFactNeighborX="2148" custLinFactNeighborY="3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DA2D3-F54F-46CE-B47B-CC532C069551}" type="pres">
      <dgm:prSet presAssocID="{76709774-0C40-4E96-AD45-AEBF8A669E6A}" presName="rect2" presStyleLbl="fgImgPlace1" presStyleIdx="4" presStyleCnt="6" custLinFactNeighborX="2880" custLinFactNeighborY="5435"/>
      <dgm:spPr/>
      <dgm:t>
        <a:bodyPr/>
        <a:lstStyle/>
        <a:p>
          <a:endParaRPr lang="ru-RU"/>
        </a:p>
      </dgm:t>
    </dgm:pt>
    <dgm:pt modelId="{B39A4ED5-5857-44A1-9851-1DA88623E150}" type="pres">
      <dgm:prSet presAssocID="{6C3F4CBD-3039-45C9-90FE-FE7FAE6B054D}" presName="sibTrans" presStyleCnt="0"/>
      <dgm:spPr/>
      <dgm:t>
        <a:bodyPr/>
        <a:lstStyle/>
        <a:p>
          <a:endParaRPr lang="ru-RU"/>
        </a:p>
      </dgm:t>
    </dgm:pt>
    <dgm:pt modelId="{E670C12E-A2A4-4486-BCDF-28B5582E487E}" type="pres">
      <dgm:prSet presAssocID="{B345B132-2BFE-4BF4-8011-15D5F1E1C9D4}" presName="composite" presStyleCnt="0"/>
      <dgm:spPr/>
    </dgm:pt>
    <dgm:pt modelId="{ACDD3A35-4BD1-43D8-817C-115F8D916B92}" type="pres">
      <dgm:prSet presAssocID="{B345B132-2BFE-4BF4-8011-15D5F1E1C9D4}" presName="rect1" presStyleLbl="trAlignAcc1" presStyleIdx="5" presStyleCnt="6" custLinFactNeighborX="3613" custLinFactNeighborY="1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34DF7-4613-4637-AE18-205657E97C2B}" type="pres">
      <dgm:prSet presAssocID="{B345B132-2BFE-4BF4-8011-15D5F1E1C9D4}" presName="rect2" presStyleLbl="fgImgPlace1" presStyleIdx="5" presStyleCnt="6" custLinFactNeighborX="-1375" custLinFactNeighborY="15073"/>
      <dgm:spPr/>
    </dgm:pt>
  </dgm:ptLst>
  <dgm:cxnLst>
    <dgm:cxn modelId="{5496D0C1-25CA-48A3-B12C-A646BAA8993F}" srcId="{CB4E2B51-68CA-4E9F-9399-87BFA24A8601}" destId="{43DDCD6E-905A-4AFE-986A-38327B2A706F}" srcOrd="1" destOrd="0" parTransId="{FE3F3C23-2BE1-43D6-BA86-3F02DA9DAEBA}" sibTransId="{D4DFC595-B9E4-482A-AE07-F018CD29ACDC}"/>
    <dgm:cxn modelId="{3E5AB3F2-2648-49DB-8F87-8AE136FA5973}" type="presOf" srcId="{075BB205-257B-4548-BFE3-117720656519}" destId="{E0114BF7-C94E-44B3-9DA8-8D07045006A1}" srcOrd="0" destOrd="0" presId="urn:microsoft.com/office/officeart/2008/layout/PictureStrips"/>
    <dgm:cxn modelId="{C5B423CA-7FCD-4D66-A558-7E39E19467DA}" type="presOf" srcId="{913DA637-B2DE-42B4-83CD-0C81C982CF4C}" destId="{4FAF4AB4-D729-4A44-9A9B-42791A2C2B2B}" srcOrd="0" destOrd="0" presId="urn:microsoft.com/office/officeart/2008/layout/PictureStrips"/>
    <dgm:cxn modelId="{2329DD32-BA38-495F-8312-79445918096B}" srcId="{CB4E2B51-68CA-4E9F-9399-87BFA24A8601}" destId="{913DA637-B2DE-42B4-83CD-0C81C982CF4C}" srcOrd="0" destOrd="0" parTransId="{9638A358-B432-4BD6-A0BD-341AFB871259}" sibTransId="{33D6970C-4AD3-4C22-8DF6-80F70C7EEC88}"/>
    <dgm:cxn modelId="{F1EC9992-7725-4B97-81C8-39A0F7A86EDC}" type="presOf" srcId="{250A2A44-1EF1-4E51-BA0A-01788B791A97}" destId="{04B4C0C5-5304-4699-AE36-357158312ED4}" srcOrd="0" destOrd="0" presId="urn:microsoft.com/office/officeart/2008/layout/PictureStrips"/>
    <dgm:cxn modelId="{7244D331-5025-4D1F-8653-AC4AE5276830}" srcId="{CB4E2B51-68CA-4E9F-9399-87BFA24A8601}" destId="{075BB205-257B-4548-BFE3-117720656519}" srcOrd="2" destOrd="0" parTransId="{2AE050EE-815E-4977-9636-433F49BF3B6D}" sibTransId="{BE8875FC-FEC1-4B69-8A01-48DCD96EF3AE}"/>
    <dgm:cxn modelId="{DDBF7004-AF62-4875-8DFC-E5D0A69C9967}" type="presOf" srcId="{B345B132-2BFE-4BF4-8011-15D5F1E1C9D4}" destId="{ACDD3A35-4BD1-43D8-817C-115F8D916B92}" srcOrd="0" destOrd="0" presId="urn:microsoft.com/office/officeart/2008/layout/PictureStrips"/>
    <dgm:cxn modelId="{882D4C09-D07C-41C1-95D2-0C67950BDD25}" type="presOf" srcId="{76709774-0C40-4E96-AD45-AEBF8A669E6A}" destId="{AB4B6BF0-9FC1-4071-9EEF-01C8BEE7B91C}" srcOrd="0" destOrd="0" presId="urn:microsoft.com/office/officeart/2008/layout/PictureStrips"/>
    <dgm:cxn modelId="{F5340D28-D4D9-474F-A40E-3652D1354981}" srcId="{CB4E2B51-68CA-4E9F-9399-87BFA24A8601}" destId="{76709774-0C40-4E96-AD45-AEBF8A669E6A}" srcOrd="4" destOrd="0" parTransId="{FF02D31C-C8D6-43A4-AC2A-E423B2D8C3E2}" sibTransId="{6C3F4CBD-3039-45C9-90FE-FE7FAE6B054D}"/>
    <dgm:cxn modelId="{3FC4AE0E-87F7-4468-A224-5F8BDC6F2F11}" srcId="{CB4E2B51-68CA-4E9F-9399-87BFA24A8601}" destId="{B345B132-2BFE-4BF4-8011-15D5F1E1C9D4}" srcOrd="5" destOrd="0" parTransId="{B0A0678C-B8A2-4E2D-878F-814C1FC628AC}" sibTransId="{F37EF7B0-161B-49FD-9CF2-24B6CEFB6CC4}"/>
    <dgm:cxn modelId="{884FDE08-14C2-4BCB-B7C3-FB7A77362E17}" type="presOf" srcId="{CB4E2B51-68CA-4E9F-9399-87BFA24A8601}" destId="{BDBC28F1-28C7-4CA7-A644-62C8CBA6A874}" srcOrd="0" destOrd="0" presId="urn:microsoft.com/office/officeart/2008/layout/PictureStrips"/>
    <dgm:cxn modelId="{5DD776F6-0682-4A6C-81A8-FC6FAD0B5A25}" srcId="{CB4E2B51-68CA-4E9F-9399-87BFA24A8601}" destId="{250A2A44-1EF1-4E51-BA0A-01788B791A97}" srcOrd="3" destOrd="0" parTransId="{74A28D46-6001-4C55-9785-7752855FA817}" sibTransId="{86DEC23B-84E8-4317-A156-99751DB118F4}"/>
    <dgm:cxn modelId="{CDB3CFAF-ACF6-46B3-B718-82C64704C802}" type="presOf" srcId="{43DDCD6E-905A-4AFE-986A-38327B2A706F}" destId="{C10CBFED-CCBB-497F-9A38-891B046DC68D}" srcOrd="0" destOrd="0" presId="urn:microsoft.com/office/officeart/2008/layout/PictureStrips"/>
    <dgm:cxn modelId="{F402C5E0-CB4B-48D8-BBED-C96DF3F2F03D}" type="presParOf" srcId="{BDBC28F1-28C7-4CA7-A644-62C8CBA6A874}" destId="{5F024BD1-948F-46B6-A0EE-5721B843DC49}" srcOrd="0" destOrd="0" presId="urn:microsoft.com/office/officeart/2008/layout/PictureStrips"/>
    <dgm:cxn modelId="{168F364A-7230-47A1-BB2F-298480D33B84}" type="presParOf" srcId="{5F024BD1-948F-46B6-A0EE-5721B843DC49}" destId="{4FAF4AB4-D729-4A44-9A9B-42791A2C2B2B}" srcOrd="0" destOrd="0" presId="urn:microsoft.com/office/officeart/2008/layout/PictureStrips"/>
    <dgm:cxn modelId="{A15D626B-5AA1-4305-A5F5-4B6BBB3B6E7F}" type="presParOf" srcId="{5F024BD1-948F-46B6-A0EE-5721B843DC49}" destId="{ED6C026C-D131-4D66-B984-F718E76DB5F7}" srcOrd="1" destOrd="0" presId="urn:microsoft.com/office/officeart/2008/layout/PictureStrips"/>
    <dgm:cxn modelId="{036DD0EC-1148-40E3-A9F0-DB4D5F82E3C8}" type="presParOf" srcId="{BDBC28F1-28C7-4CA7-A644-62C8CBA6A874}" destId="{EA8E28CD-8950-4026-ABBA-E527F6E7F059}" srcOrd="1" destOrd="0" presId="urn:microsoft.com/office/officeart/2008/layout/PictureStrips"/>
    <dgm:cxn modelId="{C9F67C93-E8CC-48C9-AA2E-A44B8B59E8DD}" type="presParOf" srcId="{BDBC28F1-28C7-4CA7-A644-62C8CBA6A874}" destId="{AD81C717-E81B-4072-8DC6-D5613EE4DDA0}" srcOrd="2" destOrd="0" presId="urn:microsoft.com/office/officeart/2008/layout/PictureStrips"/>
    <dgm:cxn modelId="{1FC2EFE4-BB3D-499F-BB80-B7B5EDFEA54B}" type="presParOf" srcId="{AD81C717-E81B-4072-8DC6-D5613EE4DDA0}" destId="{C10CBFED-CCBB-497F-9A38-891B046DC68D}" srcOrd="0" destOrd="0" presId="urn:microsoft.com/office/officeart/2008/layout/PictureStrips"/>
    <dgm:cxn modelId="{D05919CA-72E2-4FBD-8DB7-D49E81E9C546}" type="presParOf" srcId="{AD81C717-E81B-4072-8DC6-D5613EE4DDA0}" destId="{6F8C9116-2CFA-4887-9F8D-4B288EDEBD81}" srcOrd="1" destOrd="0" presId="urn:microsoft.com/office/officeart/2008/layout/PictureStrips"/>
    <dgm:cxn modelId="{35245E0B-E34F-49D5-A6DB-2347DB451FE9}" type="presParOf" srcId="{BDBC28F1-28C7-4CA7-A644-62C8CBA6A874}" destId="{F917ECDB-F5B7-4EF9-B051-40ADD71FB050}" srcOrd="3" destOrd="0" presId="urn:microsoft.com/office/officeart/2008/layout/PictureStrips"/>
    <dgm:cxn modelId="{D088CCA4-8975-42EB-8236-328368C48F33}" type="presParOf" srcId="{BDBC28F1-28C7-4CA7-A644-62C8CBA6A874}" destId="{AA495DB7-3408-4F28-83D0-01874738E889}" srcOrd="4" destOrd="0" presId="urn:microsoft.com/office/officeart/2008/layout/PictureStrips"/>
    <dgm:cxn modelId="{F9DE8848-71E9-4AE6-9BE8-B4A0BD57E8D7}" type="presParOf" srcId="{AA495DB7-3408-4F28-83D0-01874738E889}" destId="{E0114BF7-C94E-44B3-9DA8-8D07045006A1}" srcOrd="0" destOrd="0" presId="urn:microsoft.com/office/officeart/2008/layout/PictureStrips"/>
    <dgm:cxn modelId="{3EA54DE7-4990-4A9F-94FD-5E7DF78498E6}" type="presParOf" srcId="{AA495DB7-3408-4F28-83D0-01874738E889}" destId="{81EB3E50-407A-4C2D-B805-FBB4D8BD3617}" srcOrd="1" destOrd="0" presId="urn:microsoft.com/office/officeart/2008/layout/PictureStrips"/>
    <dgm:cxn modelId="{6460F37F-1D59-469B-879C-BC5BA5FC5485}" type="presParOf" srcId="{BDBC28F1-28C7-4CA7-A644-62C8CBA6A874}" destId="{19BD1A4A-4C19-4185-AD55-ACD062EBBAEE}" srcOrd="5" destOrd="0" presId="urn:microsoft.com/office/officeart/2008/layout/PictureStrips"/>
    <dgm:cxn modelId="{FD93D7B5-AC01-45A3-9AC4-EA980979A682}" type="presParOf" srcId="{BDBC28F1-28C7-4CA7-A644-62C8CBA6A874}" destId="{208C4185-1BBE-4F50-920C-949006D66CF5}" srcOrd="6" destOrd="0" presId="urn:microsoft.com/office/officeart/2008/layout/PictureStrips"/>
    <dgm:cxn modelId="{33190BD4-9AF0-452C-8CBE-D7E3878096B6}" type="presParOf" srcId="{208C4185-1BBE-4F50-920C-949006D66CF5}" destId="{04B4C0C5-5304-4699-AE36-357158312ED4}" srcOrd="0" destOrd="0" presId="urn:microsoft.com/office/officeart/2008/layout/PictureStrips"/>
    <dgm:cxn modelId="{0EE3FD6B-C45E-42D4-930B-E096FDA065D2}" type="presParOf" srcId="{208C4185-1BBE-4F50-920C-949006D66CF5}" destId="{0FD29A21-94C5-4F8F-8412-D9D377690DFE}" srcOrd="1" destOrd="0" presId="urn:microsoft.com/office/officeart/2008/layout/PictureStrips"/>
    <dgm:cxn modelId="{1B40A273-EF4A-482E-88DB-8F215C4BD125}" type="presParOf" srcId="{BDBC28F1-28C7-4CA7-A644-62C8CBA6A874}" destId="{1BFA0491-A6DE-42B3-8B56-75EDF4217E92}" srcOrd="7" destOrd="0" presId="urn:microsoft.com/office/officeart/2008/layout/PictureStrips"/>
    <dgm:cxn modelId="{BB689C9A-36D9-4756-A178-F56C9F2CFEC9}" type="presParOf" srcId="{BDBC28F1-28C7-4CA7-A644-62C8CBA6A874}" destId="{9DEDDE1A-4DF2-4273-BB29-1596E159E305}" srcOrd="8" destOrd="0" presId="urn:microsoft.com/office/officeart/2008/layout/PictureStrips"/>
    <dgm:cxn modelId="{31FB0F5C-B85E-40A6-A1F3-48272EC3ED41}" type="presParOf" srcId="{9DEDDE1A-4DF2-4273-BB29-1596E159E305}" destId="{AB4B6BF0-9FC1-4071-9EEF-01C8BEE7B91C}" srcOrd="0" destOrd="0" presId="urn:microsoft.com/office/officeart/2008/layout/PictureStrips"/>
    <dgm:cxn modelId="{6E6BCEE4-19B8-43CA-91E9-31356674181B}" type="presParOf" srcId="{9DEDDE1A-4DF2-4273-BB29-1596E159E305}" destId="{F84DA2D3-F54F-46CE-B47B-CC532C069551}" srcOrd="1" destOrd="0" presId="urn:microsoft.com/office/officeart/2008/layout/PictureStrips"/>
    <dgm:cxn modelId="{76212673-60C2-41CE-8A8E-C68D36D2FD4F}" type="presParOf" srcId="{BDBC28F1-28C7-4CA7-A644-62C8CBA6A874}" destId="{B39A4ED5-5857-44A1-9851-1DA88623E150}" srcOrd="9" destOrd="0" presId="urn:microsoft.com/office/officeart/2008/layout/PictureStrips"/>
    <dgm:cxn modelId="{7D486586-CFA3-4A67-980D-E4695DD9443D}" type="presParOf" srcId="{BDBC28F1-28C7-4CA7-A644-62C8CBA6A874}" destId="{E670C12E-A2A4-4486-BCDF-28B5582E487E}" srcOrd="10" destOrd="0" presId="urn:microsoft.com/office/officeart/2008/layout/PictureStrips"/>
    <dgm:cxn modelId="{D5E503B8-A2A7-49FF-A7A7-9D5215E38E6F}" type="presParOf" srcId="{E670C12E-A2A4-4486-BCDF-28B5582E487E}" destId="{ACDD3A35-4BD1-43D8-817C-115F8D916B92}" srcOrd="0" destOrd="0" presId="urn:microsoft.com/office/officeart/2008/layout/PictureStrips"/>
    <dgm:cxn modelId="{FC6FA5E1-0B8E-4684-8619-EBF6E2F10373}" type="presParOf" srcId="{E670C12E-A2A4-4486-BCDF-28B5582E487E}" destId="{FAA34DF7-4613-4637-AE18-205657E97C2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4E2B51-68CA-4E9F-9399-87BFA24A8601}" type="doc">
      <dgm:prSet loTypeId="urn:microsoft.com/office/officeart/2008/layout/PictureStrips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075BB205-257B-4548-BFE3-11772065651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0" dirty="0" smtClean="0">
              <a:solidFill>
                <a:schemeClr val="tx2">
                  <a:lumMod val="50000"/>
                </a:schemeClr>
              </a:solidFill>
            </a:rPr>
            <a:t>ЖИВОПИСЬ</a:t>
          </a:r>
        </a:p>
        <a:p>
          <a:pPr>
            <a:spcAft>
              <a:spcPts val="0"/>
            </a:spcAft>
          </a:pPr>
          <a:r>
            <a:rPr lang="ru-RU" sz="1800" b="0" i="1" baseline="0" dirty="0" smtClean="0">
              <a:solidFill>
                <a:schemeClr val="tx2">
                  <a:lumMod val="50000"/>
                </a:schemeClr>
              </a:solidFill>
            </a:rPr>
            <a:t>Линогравюра. Графика.</a:t>
          </a:r>
        </a:p>
        <a:p>
          <a:pPr>
            <a:spcAft>
              <a:spcPts val="0"/>
            </a:spcAft>
          </a:pPr>
          <a:r>
            <a:rPr lang="ru-RU" sz="1800" b="0" i="1" baseline="0" dirty="0" smtClean="0">
              <a:solidFill>
                <a:schemeClr val="tx2">
                  <a:lumMod val="50000"/>
                </a:schemeClr>
              </a:solidFill>
            </a:rPr>
            <a:t>АРТ-проект. Керамика. </a:t>
          </a:r>
          <a:endParaRPr lang="ru-RU" sz="1800" b="0" i="1" baseline="0" dirty="0">
            <a:solidFill>
              <a:schemeClr val="tx2">
                <a:lumMod val="50000"/>
              </a:schemeClr>
            </a:solidFill>
          </a:endParaRPr>
        </a:p>
      </dgm:t>
    </dgm:pt>
    <dgm:pt modelId="{2AE050EE-815E-4977-9636-433F49BF3B6D}" type="parTrans" cxnId="{7244D331-5025-4D1F-8653-AC4AE5276830}">
      <dgm:prSet/>
      <dgm:spPr/>
      <dgm:t>
        <a:bodyPr/>
        <a:lstStyle/>
        <a:p>
          <a:endParaRPr lang="ru-RU"/>
        </a:p>
      </dgm:t>
    </dgm:pt>
    <dgm:pt modelId="{BE8875FC-FEC1-4B69-8A01-48DCD96EF3AE}" type="sibTrans" cxnId="{7244D331-5025-4D1F-8653-AC4AE5276830}">
      <dgm:prSet/>
      <dgm:spPr/>
      <dgm:t>
        <a:bodyPr/>
        <a:lstStyle/>
        <a:p>
          <a:endParaRPr lang="ru-RU"/>
        </a:p>
      </dgm:t>
    </dgm:pt>
    <dgm:pt modelId="{76709774-0C40-4E96-AD45-AEBF8A669E6A}">
      <dgm:prSet phldrT="[Текст]" custT="1"/>
      <dgm:spPr>
        <a:solidFill>
          <a:srgbClr val="ABD7AC">
            <a:alpha val="40000"/>
          </a:srgbClr>
        </a:solidFill>
      </dgm:spPr>
      <dgm:t>
        <a:bodyPr/>
        <a:lstStyle/>
        <a:p>
          <a:r>
            <a:rPr lang="ru-RU" sz="1800" b="0" dirty="0" smtClean="0">
              <a:solidFill>
                <a:schemeClr val="tx2">
                  <a:lumMod val="50000"/>
                </a:schemeClr>
              </a:solidFill>
            </a:rPr>
            <a:t>ТЕАТР. </a:t>
          </a:r>
        </a:p>
        <a:p>
          <a:r>
            <a:rPr lang="ru-RU" sz="1800" b="0" dirty="0" smtClean="0">
              <a:solidFill>
                <a:schemeClr val="tx2">
                  <a:lumMod val="50000"/>
                </a:schemeClr>
              </a:solidFill>
            </a:rPr>
            <a:t>Ораторское  искусство.</a:t>
          </a:r>
          <a:endParaRPr lang="ru-RU" sz="1800" b="0" i="1" baseline="0" dirty="0">
            <a:solidFill>
              <a:schemeClr val="tx2">
                <a:lumMod val="50000"/>
              </a:schemeClr>
            </a:solidFill>
          </a:endParaRPr>
        </a:p>
      </dgm:t>
    </dgm:pt>
    <dgm:pt modelId="{FF02D31C-C8D6-43A4-AC2A-E423B2D8C3E2}" type="parTrans" cxnId="{F5340D28-D4D9-474F-A40E-3652D1354981}">
      <dgm:prSet/>
      <dgm:spPr/>
      <dgm:t>
        <a:bodyPr/>
        <a:lstStyle/>
        <a:p>
          <a:endParaRPr lang="ru-RU"/>
        </a:p>
      </dgm:t>
    </dgm:pt>
    <dgm:pt modelId="{6C3F4CBD-3039-45C9-90FE-FE7FAE6B054D}" type="sibTrans" cxnId="{F5340D28-D4D9-474F-A40E-3652D1354981}">
      <dgm:prSet/>
      <dgm:spPr/>
      <dgm:t>
        <a:bodyPr/>
        <a:lstStyle/>
        <a:p>
          <a:endParaRPr lang="ru-RU"/>
        </a:p>
      </dgm:t>
    </dgm:pt>
    <dgm:pt modelId="{250A2A44-1EF1-4E51-BA0A-01788B791A97}">
      <dgm:prSet phldrT="[Текст]" custT="1"/>
      <dgm:spPr>
        <a:solidFill>
          <a:srgbClr val="FFFF99">
            <a:alpha val="40000"/>
          </a:srgbClr>
        </a:solidFill>
      </dgm:spPr>
      <dgm:t>
        <a:bodyPr/>
        <a:lstStyle/>
        <a:p>
          <a:r>
            <a:rPr lang="ru-RU" sz="1700" b="0" dirty="0" smtClean="0">
              <a:solidFill>
                <a:schemeClr val="tx2">
                  <a:lumMod val="50000"/>
                </a:schemeClr>
              </a:solidFill>
            </a:rPr>
            <a:t>ХОРЕОГРАФИЯ</a:t>
          </a:r>
          <a:endParaRPr lang="ru-RU" sz="1700" b="0" i="0" baseline="0" dirty="0">
            <a:solidFill>
              <a:schemeClr val="tx2">
                <a:lumMod val="50000"/>
              </a:schemeClr>
            </a:solidFill>
          </a:endParaRPr>
        </a:p>
      </dgm:t>
    </dgm:pt>
    <dgm:pt modelId="{74A28D46-6001-4C55-9785-7752855FA817}" type="parTrans" cxnId="{5DD776F6-0682-4A6C-81A8-FC6FAD0B5A25}">
      <dgm:prSet/>
      <dgm:spPr/>
      <dgm:t>
        <a:bodyPr/>
        <a:lstStyle/>
        <a:p>
          <a:endParaRPr lang="ru-RU"/>
        </a:p>
      </dgm:t>
    </dgm:pt>
    <dgm:pt modelId="{86DEC23B-84E8-4317-A156-99751DB118F4}" type="sibTrans" cxnId="{5DD776F6-0682-4A6C-81A8-FC6FAD0B5A25}">
      <dgm:prSet/>
      <dgm:spPr/>
      <dgm:t>
        <a:bodyPr/>
        <a:lstStyle/>
        <a:p>
          <a:endParaRPr lang="ru-RU"/>
        </a:p>
      </dgm:t>
    </dgm:pt>
    <dgm:pt modelId="{913DA637-B2DE-42B4-83CD-0C81C982CF4C}">
      <dgm:prSet phldrT="[Текст]" custT="1"/>
      <dgm:spPr>
        <a:solidFill>
          <a:srgbClr val="ABD7AC">
            <a:alpha val="40000"/>
          </a:srgbClr>
        </a:solidFill>
      </dgm:spPr>
      <dgm:t>
        <a:bodyPr/>
        <a:lstStyle/>
        <a:p>
          <a:r>
            <a:rPr lang="ru-RU" sz="1800" b="0" i="0" baseline="0" dirty="0" smtClean="0">
              <a:solidFill>
                <a:schemeClr val="tx2">
                  <a:lumMod val="50000"/>
                </a:schemeClr>
              </a:solidFill>
            </a:rPr>
            <a:t>МУЗЫКА</a:t>
          </a:r>
          <a:endParaRPr lang="ru-RU" sz="1800" b="0" i="0" baseline="0" dirty="0">
            <a:solidFill>
              <a:schemeClr val="tx2">
                <a:lumMod val="50000"/>
              </a:schemeClr>
            </a:solidFill>
          </a:endParaRPr>
        </a:p>
      </dgm:t>
    </dgm:pt>
    <dgm:pt modelId="{9638A358-B432-4BD6-A0BD-341AFB871259}" type="parTrans" cxnId="{2329DD32-BA38-495F-8312-79445918096B}">
      <dgm:prSet/>
      <dgm:spPr/>
      <dgm:t>
        <a:bodyPr/>
        <a:lstStyle/>
        <a:p>
          <a:endParaRPr lang="ru-RU"/>
        </a:p>
      </dgm:t>
    </dgm:pt>
    <dgm:pt modelId="{33D6970C-4AD3-4C22-8DF6-80F70C7EEC88}" type="sibTrans" cxnId="{2329DD32-BA38-495F-8312-79445918096B}">
      <dgm:prSet/>
      <dgm:spPr/>
      <dgm:t>
        <a:bodyPr/>
        <a:lstStyle/>
        <a:p>
          <a:endParaRPr lang="ru-RU"/>
        </a:p>
      </dgm:t>
    </dgm:pt>
    <dgm:pt modelId="{BDBC28F1-28C7-4CA7-A644-62C8CBA6A874}" type="pres">
      <dgm:prSet presAssocID="{CB4E2B51-68CA-4E9F-9399-87BFA24A86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24BD1-948F-46B6-A0EE-5721B843DC49}" type="pres">
      <dgm:prSet presAssocID="{913DA637-B2DE-42B4-83CD-0C81C982CF4C}" presName="composite" presStyleCnt="0"/>
      <dgm:spPr/>
    </dgm:pt>
    <dgm:pt modelId="{4FAF4AB4-D729-4A44-9A9B-42791A2C2B2B}" type="pres">
      <dgm:prSet presAssocID="{913DA637-B2DE-42B4-83CD-0C81C982CF4C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C026C-D131-4D66-B984-F718E76DB5F7}" type="pres">
      <dgm:prSet presAssocID="{913DA637-B2DE-42B4-83CD-0C81C982CF4C}" presName="rect2" presStyleLbl="fgImgPlace1" presStyleIdx="0" presStyleCnt="4" custLinFactNeighborX="-53807" custLinFactNeighborY="9628"/>
      <dgm:spPr/>
    </dgm:pt>
    <dgm:pt modelId="{EA8E28CD-8950-4026-ABBA-E527F6E7F059}" type="pres">
      <dgm:prSet presAssocID="{33D6970C-4AD3-4C22-8DF6-80F70C7EEC88}" presName="sibTrans" presStyleCnt="0"/>
      <dgm:spPr/>
    </dgm:pt>
    <dgm:pt modelId="{AA495DB7-3408-4F28-83D0-01874738E889}" type="pres">
      <dgm:prSet presAssocID="{075BB205-257B-4548-BFE3-117720656519}" presName="composite" presStyleCnt="0"/>
      <dgm:spPr/>
      <dgm:t>
        <a:bodyPr/>
        <a:lstStyle/>
        <a:p>
          <a:endParaRPr lang="ru-RU"/>
        </a:p>
      </dgm:t>
    </dgm:pt>
    <dgm:pt modelId="{E0114BF7-C94E-44B3-9DA8-8D07045006A1}" type="pres">
      <dgm:prSet presAssocID="{075BB205-257B-4548-BFE3-117720656519}" presName="rect1" presStyleLbl="trAlignAcc1" presStyleIdx="1" presStyleCnt="4" custScaleX="106840" custLinFactNeighborX="11703" custLinFactNeighborY="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B3E50-407A-4C2D-B805-FBB4D8BD3617}" type="pres">
      <dgm:prSet presAssocID="{075BB205-257B-4548-BFE3-117720656519}" presName="rect2" presStyleLbl="fgImgPlace1" presStyleIdx="1" presStyleCnt="4" custLinFactNeighborX="34706" custLinFactNeighborY="15935"/>
      <dgm:spPr/>
      <dgm:t>
        <a:bodyPr/>
        <a:lstStyle/>
        <a:p>
          <a:endParaRPr lang="ru-RU"/>
        </a:p>
      </dgm:t>
    </dgm:pt>
    <dgm:pt modelId="{19BD1A4A-4C19-4185-AD55-ACD062EBBAEE}" type="pres">
      <dgm:prSet presAssocID="{BE8875FC-FEC1-4B69-8A01-48DCD96EF3AE}" presName="sibTrans" presStyleCnt="0"/>
      <dgm:spPr/>
      <dgm:t>
        <a:bodyPr/>
        <a:lstStyle/>
        <a:p>
          <a:endParaRPr lang="ru-RU"/>
        </a:p>
      </dgm:t>
    </dgm:pt>
    <dgm:pt modelId="{208C4185-1BBE-4F50-920C-949006D66CF5}" type="pres">
      <dgm:prSet presAssocID="{250A2A44-1EF1-4E51-BA0A-01788B791A97}" presName="composite" presStyleCnt="0"/>
      <dgm:spPr/>
      <dgm:t>
        <a:bodyPr/>
        <a:lstStyle/>
        <a:p>
          <a:endParaRPr lang="ru-RU"/>
        </a:p>
      </dgm:t>
    </dgm:pt>
    <dgm:pt modelId="{04B4C0C5-5304-4699-AE36-357158312ED4}" type="pres">
      <dgm:prSet presAssocID="{250A2A44-1EF1-4E51-BA0A-01788B791A97}" presName="rect1" presStyleLbl="trAlignAcc1" presStyleIdx="2" presStyleCnt="4" custScaleX="97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D29A21-94C5-4F8F-8412-D9D377690DFE}" type="pres">
      <dgm:prSet presAssocID="{250A2A44-1EF1-4E51-BA0A-01788B791A97}" presName="rect2" presStyleLbl="fgImgPlace1" presStyleIdx="2" presStyleCnt="4" custLinFactNeighborX="-52076" custLinFactNeighborY="10761"/>
      <dgm:spPr/>
      <dgm:t>
        <a:bodyPr/>
        <a:lstStyle/>
        <a:p>
          <a:endParaRPr lang="ru-RU"/>
        </a:p>
      </dgm:t>
    </dgm:pt>
    <dgm:pt modelId="{1BFA0491-A6DE-42B3-8B56-75EDF4217E92}" type="pres">
      <dgm:prSet presAssocID="{86DEC23B-84E8-4317-A156-99751DB118F4}" presName="sibTrans" presStyleCnt="0"/>
      <dgm:spPr/>
      <dgm:t>
        <a:bodyPr/>
        <a:lstStyle/>
        <a:p>
          <a:endParaRPr lang="ru-RU"/>
        </a:p>
      </dgm:t>
    </dgm:pt>
    <dgm:pt modelId="{9DEDDE1A-4DF2-4273-BB29-1596E159E305}" type="pres">
      <dgm:prSet presAssocID="{76709774-0C40-4E96-AD45-AEBF8A669E6A}" presName="composite" presStyleCnt="0"/>
      <dgm:spPr/>
      <dgm:t>
        <a:bodyPr/>
        <a:lstStyle/>
        <a:p>
          <a:endParaRPr lang="ru-RU"/>
        </a:p>
      </dgm:t>
    </dgm:pt>
    <dgm:pt modelId="{AB4B6BF0-9FC1-4071-9EEF-01C8BEE7B91C}" type="pres">
      <dgm:prSet presAssocID="{76709774-0C40-4E96-AD45-AEBF8A669E6A}" presName="rect1" presStyleLbl="trAlignAcc1" presStyleIdx="3" presStyleCnt="4" custScaleX="102583" custLinFactNeighborX="15452" custLinFactNeighborY="2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DA2D3-F54F-46CE-B47B-CC532C069551}" type="pres">
      <dgm:prSet presAssocID="{76709774-0C40-4E96-AD45-AEBF8A669E6A}" presName="rect2" presStyleLbl="fgImgPlace1" presStyleIdx="3" presStyleCnt="4" custLinFactNeighborX="23103" custLinFactNeighborY="9607"/>
      <dgm:spPr/>
      <dgm:t>
        <a:bodyPr/>
        <a:lstStyle/>
        <a:p>
          <a:endParaRPr lang="ru-RU"/>
        </a:p>
      </dgm:t>
    </dgm:pt>
  </dgm:ptLst>
  <dgm:cxnLst>
    <dgm:cxn modelId="{5DD776F6-0682-4A6C-81A8-FC6FAD0B5A25}" srcId="{CB4E2B51-68CA-4E9F-9399-87BFA24A8601}" destId="{250A2A44-1EF1-4E51-BA0A-01788B791A97}" srcOrd="2" destOrd="0" parTransId="{74A28D46-6001-4C55-9785-7752855FA817}" sibTransId="{86DEC23B-84E8-4317-A156-99751DB118F4}"/>
    <dgm:cxn modelId="{F5340D28-D4D9-474F-A40E-3652D1354981}" srcId="{CB4E2B51-68CA-4E9F-9399-87BFA24A8601}" destId="{76709774-0C40-4E96-AD45-AEBF8A669E6A}" srcOrd="3" destOrd="0" parTransId="{FF02D31C-C8D6-43A4-AC2A-E423B2D8C3E2}" sibTransId="{6C3F4CBD-3039-45C9-90FE-FE7FAE6B054D}"/>
    <dgm:cxn modelId="{2FEC8FDF-9EFB-45DF-9699-A6C5203B8089}" type="presOf" srcId="{76709774-0C40-4E96-AD45-AEBF8A669E6A}" destId="{AB4B6BF0-9FC1-4071-9EEF-01C8BEE7B91C}" srcOrd="0" destOrd="0" presId="urn:microsoft.com/office/officeart/2008/layout/PictureStrips"/>
    <dgm:cxn modelId="{F179B507-CC21-40A3-9726-C702F5096F66}" type="presOf" srcId="{913DA637-B2DE-42B4-83CD-0C81C982CF4C}" destId="{4FAF4AB4-D729-4A44-9A9B-42791A2C2B2B}" srcOrd="0" destOrd="0" presId="urn:microsoft.com/office/officeart/2008/layout/PictureStrips"/>
    <dgm:cxn modelId="{3C81C076-D5E4-4A1C-8DFA-C8AAC569A11A}" type="presOf" srcId="{CB4E2B51-68CA-4E9F-9399-87BFA24A8601}" destId="{BDBC28F1-28C7-4CA7-A644-62C8CBA6A874}" srcOrd="0" destOrd="0" presId="urn:microsoft.com/office/officeart/2008/layout/PictureStrips"/>
    <dgm:cxn modelId="{45E92106-4788-4155-9F13-F7A7F375AB10}" type="presOf" srcId="{075BB205-257B-4548-BFE3-117720656519}" destId="{E0114BF7-C94E-44B3-9DA8-8D07045006A1}" srcOrd="0" destOrd="0" presId="urn:microsoft.com/office/officeart/2008/layout/PictureStrips"/>
    <dgm:cxn modelId="{71A86934-383F-4CD3-862C-B7DC644DB753}" type="presOf" srcId="{250A2A44-1EF1-4E51-BA0A-01788B791A97}" destId="{04B4C0C5-5304-4699-AE36-357158312ED4}" srcOrd="0" destOrd="0" presId="urn:microsoft.com/office/officeart/2008/layout/PictureStrips"/>
    <dgm:cxn modelId="{2329DD32-BA38-495F-8312-79445918096B}" srcId="{CB4E2B51-68CA-4E9F-9399-87BFA24A8601}" destId="{913DA637-B2DE-42B4-83CD-0C81C982CF4C}" srcOrd="0" destOrd="0" parTransId="{9638A358-B432-4BD6-A0BD-341AFB871259}" sibTransId="{33D6970C-4AD3-4C22-8DF6-80F70C7EEC88}"/>
    <dgm:cxn modelId="{7244D331-5025-4D1F-8653-AC4AE5276830}" srcId="{CB4E2B51-68CA-4E9F-9399-87BFA24A8601}" destId="{075BB205-257B-4548-BFE3-117720656519}" srcOrd="1" destOrd="0" parTransId="{2AE050EE-815E-4977-9636-433F49BF3B6D}" sibTransId="{BE8875FC-FEC1-4B69-8A01-48DCD96EF3AE}"/>
    <dgm:cxn modelId="{D9D70297-8534-4685-9C8F-1DAD646446F6}" type="presParOf" srcId="{BDBC28F1-28C7-4CA7-A644-62C8CBA6A874}" destId="{5F024BD1-948F-46B6-A0EE-5721B843DC49}" srcOrd="0" destOrd="0" presId="urn:microsoft.com/office/officeart/2008/layout/PictureStrips"/>
    <dgm:cxn modelId="{0DE56C0A-0850-4380-9F4E-1947CF8510F6}" type="presParOf" srcId="{5F024BD1-948F-46B6-A0EE-5721B843DC49}" destId="{4FAF4AB4-D729-4A44-9A9B-42791A2C2B2B}" srcOrd="0" destOrd="0" presId="urn:microsoft.com/office/officeart/2008/layout/PictureStrips"/>
    <dgm:cxn modelId="{58C79617-3502-4768-A41E-3D785F3E1043}" type="presParOf" srcId="{5F024BD1-948F-46B6-A0EE-5721B843DC49}" destId="{ED6C026C-D131-4D66-B984-F718E76DB5F7}" srcOrd="1" destOrd="0" presId="urn:microsoft.com/office/officeart/2008/layout/PictureStrips"/>
    <dgm:cxn modelId="{648AA258-C159-49B9-A072-65CE9C9B9E9A}" type="presParOf" srcId="{BDBC28F1-28C7-4CA7-A644-62C8CBA6A874}" destId="{EA8E28CD-8950-4026-ABBA-E527F6E7F059}" srcOrd="1" destOrd="0" presId="urn:microsoft.com/office/officeart/2008/layout/PictureStrips"/>
    <dgm:cxn modelId="{13318E45-FB75-45D2-B523-659F682C8CB1}" type="presParOf" srcId="{BDBC28F1-28C7-4CA7-A644-62C8CBA6A874}" destId="{AA495DB7-3408-4F28-83D0-01874738E889}" srcOrd="2" destOrd="0" presId="urn:microsoft.com/office/officeart/2008/layout/PictureStrips"/>
    <dgm:cxn modelId="{8E93BB9C-529F-420C-9DB7-9B6D8848669C}" type="presParOf" srcId="{AA495DB7-3408-4F28-83D0-01874738E889}" destId="{E0114BF7-C94E-44B3-9DA8-8D07045006A1}" srcOrd="0" destOrd="0" presId="urn:microsoft.com/office/officeart/2008/layout/PictureStrips"/>
    <dgm:cxn modelId="{265402B0-86F0-4B5E-B52B-E4D7FD6BFED8}" type="presParOf" srcId="{AA495DB7-3408-4F28-83D0-01874738E889}" destId="{81EB3E50-407A-4C2D-B805-FBB4D8BD3617}" srcOrd="1" destOrd="0" presId="urn:microsoft.com/office/officeart/2008/layout/PictureStrips"/>
    <dgm:cxn modelId="{30EF446F-16E0-4F57-BE89-6AC267214230}" type="presParOf" srcId="{BDBC28F1-28C7-4CA7-A644-62C8CBA6A874}" destId="{19BD1A4A-4C19-4185-AD55-ACD062EBBAEE}" srcOrd="3" destOrd="0" presId="urn:microsoft.com/office/officeart/2008/layout/PictureStrips"/>
    <dgm:cxn modelId="{C410C373-6EFD-44B2-BB47-E537DAD2B955}" type="presParOf" srcId="{BDBC28F1-28C7-4CA7-A644-62C8CBA6A874}" destId="{208C4185-1BBE-4F50-920C-949006D66CF5}" srcOrd="4" destOrd="0" presId="urn:microsoft.com/office/officeart/2008/layout/PictureStrips"/>
    <dgm:cxn modelId="{F8CBB4E1-E08F-4A27-AA38-A94680580C80}" type="presParOf" srcId="{208C4185-1BBE-4F50-920C-949006D66CF5}" destId="{04B4C0C5-5304-4699-AE36-357158312ED4}" srcOrd="0" destOrd="0" presId="urn:microsoft.com/office/officeart/2008/layout/PictureStrips"/>
    <dgm:cxn modelId="{1F441AC0-8994-450A-AFC7-34F2CD9B97B2}" type="presParOf" srcId="{208C4185-1BBE-4F50-920C-949006D66CF5}" destId="{0FD29A21-94C5-4F8F-8412-D9D377690DFE}" srcOrd="1" destOrd="0" presId="urn:microsoft.com/office/officeart/2008/layout/PictureStrips"/>
    <dgm:cxn modelId="{8D940565-5C89-49BB-929F-B33954B27411}" type="presParOf" srcId="{BDBC28F1-28C7-4CA7-A644-62C8CBA6A874}" destId="{1BFA0491-A6DE-42B3-8B56-75EDF4217E92}" srcOrd="5" destOrd="0" presId="urn:microsoft.com/office/officeart/2008/layout/PictureStrips"/>
    <dgm:cxn modelId="{DC801846-9EAC-4F15-9741-76DAD514EE62}" type="presParOf" srcId="{BDBC28F1-28C7-4CA7-A644-62C8CBA6A874}" destId="{9DEDDE1A-4DF2-4273-BB29-1596E159E305}" srcOrd="6" destOrd="0" presId="urn:microsoft.com/office/officeart/2008/layout/PictureStrips"/>
    <dgm:cxn modelId="{B514AFD1-EB65-4AF5-9D57-45E74FB8371E}" type="presParOf" srcId="{9DEDDE1A-4DF2-4273-BB29-1596E159E305}" destId="{AB4B6BF0-9FC1-4071-9EEF-01C8BEE7B91C}" srcOrd="0" destOrd="0" presId="urn:microsoft.com/office/officeart/2008/layout/PictureStrips"/>
    <dgm:cxn modelId="{30E2127C-0872-46C9-9FB0-34DE71B32DCF}" type="presParOf" srcId="{9DEDDE1A-4DF2-4273-BB29-1596E159E305}" destId="{F84DA2D3-F54F-46CE-B47B-CC532C06955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4E2B51-68CA-4E9F-9399-87BFA24A8601}" type="doc">
      <dgm:prSet loTypeId="urn:microsoft.com/office/officeart/2008/layout/PictureStrips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075BB205-257B-4548-BFE3-11772065651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0" dirty="0" smtClean="0">
              <a:solidFill>
                <a:schemeClr val="tx2">
                  <a:lumMod val="50000"/>
                </a:schemeClr>
              </a:solidFill>
            </a:rPr>
            <a:t>Техническое образование</a:t>
          </a:r>
          <a:endParaRPr lang="ru-RU" sz="1200" b="0" i="1" baseline="0" dirty="0">
            <a:solidFill>
              <a:schemeClr val="tx2">
                <a:lumMod val="50000"/>
              </a:schemeClr>
            </a:solidFill>
          </a:endParaRPr>
        </a:p>
      </dgm:t>
    </dgm:pt>
    <dgm:pt modelId="{2AE050EE-815E-4977-9636-433F49BF3B6D}" type="parTrans" cxnId="{7244D331-5025-4D1F-8653-AC4AE5276830}">
      <dgm:prSet/>
      <dgm:spPr/>
      <dgm:t>
        <a:bodyPr/>
        <a:lstStyle/>
        <a:p>
          <a:endParaRPr lang="ru-RU"/>
        </a:p>
      </dgm:t>
    </dgm:pt>
    <dgm:pt modelId="{BE8875FC-FEC1-4B69-8A01-48DCD96EF3AE}" type="sibTrans" cxnId="{7244D331-5025-4D1F-8653-AC4AE5276830}">
      <dgm:prSet/>
      <dgm:spPr/>
      <dgm:t>
        <a:bodyPr/>
        <a:lstStyle/>
        <a:p>
          <a:endParaRPr lang="ru-RU"/>
        </a:p>
      </dgm:t>
    </dgm:pt>
    <dgm:pt modelId="{76709774-0C40-4E96-AD45-AEBF8A669E6A}">
      <dgm:prSet phldrT="[Текст]" custT="1"/>
      <dgm:spPr>
        <a:solidFill>
          <a:srgbClr val="ABD7AC">
            <a:alpha val="40000"/>
          </a:srgbClr>
        </a:solidFill>
      </dgm:spPr>
      <dgm:t>
        <a:bodyPr/>
        <a:lstStyle/>
        <a:p>
          <a:r>
            <a:rPr lang="ru-RU" sz="1800" b="0" dirty="0" smtClean="0">
              <a:solidFill>
                <a:schemeClr val="tx2">
                  <a:lumMod val="50000"/>
                </a:schemeClr>
              </a:solidFill>
            </a:rPr>
            <a:t>Школы </a:t>
          </a:r>
          <a:r>
            <a:rPr lang="ru-RU" sz="1400" b="0" i="1" dirty="0" smtClean="0">
              <a:solidFill>
                <a:schemeClr val="tx2">
                  <a:lumMod val="50000"/>
                </a:schemeClr>
              </a:solidFill>
            </a:rPr>
            <a:t>(11 видов)</a:t>
          </a:r>
          <a:endParaRPr lang="ru-RU" sz="1400" b="0" i="1" baseline="0" dirty="0">
            <a:solidFill>
              <a:schemeClr val="tx2">
                <a:lumMod val="50000"/>
              </a:schemeClr>
            </a:solidFill>
          </a:endParaRPr>
        </a:p>
      </dgm:t>
    </dgm:pt>
    <dgm:pt modelId="{FF02D31C-C8D6-43A4-AC2A-E423B2D8C3E2}" type="parTrans" cxnId="{F5340D28-D4D9-474F-A40E-3652D1354981}">
      <dgm:prSet/>
      <dgm:spPr/>
      <dgm:t>
        <a:bodyPr/>
        <a:lstStyle/>
        <a:p>
          <a:endParaRPr lang="ru-RU"/>
        </a:p>
      </dgm:t>
    </dgm:pt>
    <dgm:pt modelId="{6C3F4CBD-3039-45C9-90FE-FE7FAE6B054D}" type="sibTrans" cxnId="{F5340D28-D4D9-474F-A40E-3652D1354981}">
      <dgm:prSet/>
      <dgm:spPr/>
      <dgm:t>
        <a:bodyPr/>
        <a:lstStyle/>
        <a:p>
          <a:endParaRPr lang="ru-RU"/>
        </a:p>
      </dgm:t>
    </dgm:pt>
    <dgm:pt modelId="{250A2A44-1EF1-4E51-BA0A-01788B791A97}">
      <dgm:prSet phldrT="[Текст]" custT="1"/>
      <dgm:spPr>
        <a:solidFill>
          <a:srgbClr val="FFFF99">
            <a:alpha val="40000"/>
          </a:srgbClr>
        </a:solidFill>
      </dgm:spPr>
      <dgm:t>
        <a:bodyPr/>
        <a:lstStyle/>
        <a:p>
          <a:r>
            <a:rPr lang="ru-RU" sz="1700" b="0" dirty="0" smtClean="0">
              <a:solidFill>
                <a:schemeClr val="tx2">
                  <a:lumMod val="50000"/>
                </a:schemeClr>
              </a:solidFill>
            </a:rPr>
            <a:t>Филология</a:t>
          </a:r>
          <a:endParaRPr lang="ru-RU" sz="1200" b="0" i="1" dirty="0">
            <a:solidFill>
              <a:schemeClr val="tx2">
                <a:lumMod val="50000"/>
              </a:schemeClr>
            </a:solidFill>
          </a:endParaRPr>
        </a:p>
      </dgm:t>
    </dgm:pt>
    <dgm:pt modelId="{74A28D46-6001-4C55-9785-7752855FA817}" type="parTrans" cxnId="{5DD776F6-0682-4A6C-81A8-FC6FAD0B5A25}">
      <dgm:prSet/>
      <dgm:spPr/>
      <dgm:t>
        <a:bodyPr/>
        <a:lstStyle/>
        <a:p>
          <a:endParaRPr lang="ru-RU"/>
        </a:p>
      </dgm:t>
    </dgm:pt>
    <dgm:pt modelId="{86DEC23B-84E8-4317-A156-99751DB118F4}" type="sibTrans" cxnId="{5DD776F6-0682-4A6C-81A8-FC6FAD0B5A25}">
      <dgm:prSet/>
      <dgm:spPr/>
      <dgm:t>
        <a:bodyPr/>
        <a:lstStyle/>
        <a:p>
          <a:endParaRPr lang="ru-RU"/>
        </a:p>
      </dgm:t>
    </dgm:pt>
    <dgm:pt modelId="{913DA637-B2DE-42B4-83CD-0C81C982CF4C}">
      <dgm:prSet phldrT="[Текст]" custT="1"/>
      <dgm:spPr>
        <a:solidFill>
          <a:srgbClr val="ABD7AC">
            <a:alpha val="40000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700" b="0" dirty="0" smtClean="0">
              <a:solidFill>
                <a:schemeClr val="tx2">
                  <a:lumMod val="50000"/>
                </a:schemeClr>
              </a:solidFill>
            </a:rPr>
            <a:t>Естественно-научное  образование</a:t>
          </a:r>
          <a:endParaRPr lang="ru-RU" sz="1400" b="0" i="1" dirty="0">
            <a:solidFill>
              <a:schemeClr val="tx2">
                <a:lumMod val="50000"/>
              </a:schemeClr>
            </a:solidFill>
          </a:endParaRPr>
        </a:p>
      </dgm:t>
    </dgm:pt>
    <dgm:pt modelId="{9638A358-B432-4BD6-A0BD-341AFB871259}" type="parTrans" cxnId="{2329DD32-BA38-495F-8312-79445918096B}">
      <dgm:prSet/>
      <dgm:spPr/>
      <dgm:t>
        <a:bodyPr/>
        <a:lstStyle/>
        <a:p>
          <a:endParaRPr lang="ru-RU"/>
        </a:p>
      </dgm:t>
    </dgm:pt>
    <dgm:pt modelId="{33D6970C-4AD3-4C22-8DF6-80F70C7EEC88}" type="sibTrans" cxnId="{2329DD32-BA38-495F-8312-79445918096B}">
      <dgm:prSet/>
      <dgm:spPr/>
      <dgm:t>
        <a:bodyPr/>
        <a:lstStyle/>
        <a:p>
          <a:endParaRPr lang="ru-RU"/>
        </a:p>
      </dgm:t>
    </dgm:pt>
    <dgm:pt modelId="{BDBC28F1-28C7-4CA7-A644-62C8CBA6A874}" type="pres">
      <dgm:prSet presAssocID="{CB4E2B51-68CA-4E9F-9399-87BFA24A86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24BD1-948F-46B6-A0EE-5721B843DC49}" type="pres">
      <dgm:prSet presAssocID="{913DA637-B2DE-42B4-83CD-0C81C982CF4C}" presName="composite" presStyleCnt="0"/>
      <dgm:spPr/>
    </dgm:pt>
    <dgm:pt modelId="{4FAF4AB4-D729-4A44-9A9B-42791A2C2B2B}" type="pres">
      <dgm:prSet presAssocID="{913DA637-B2DE-42B4-83CD-0C81C982CF4C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C026C-D131-4D66-B984-F718E76DB5F7}" type="pres">
      <dgm:prSet presAssocID="{913DA637-B2DE-42B4-83CD-0C81C982CF4C}" presName="rect2" presStyleLbl="fgImgPlace1" presStyleIdx="0" presStyleCnt="4" custLinFactNeighborX="-34294" custLinFactNeighborY="3429"/>
      <dgm:spPr/>
    </dgm:pt>
    <dgm:pt modelId="{EA8E28CD-8950-4026-ABBA-E527F6E7F059}" type="pres">
      <dgm:prSet presAssocID="{33D6970C-4AD3-4C22-8DF6-80F70C7EEC88}" presName="sibTrans" presStyleCnt="0"/>
      <dgm:spPr/>
    </dgm:pt>
    <dgm:pt modelId="{AA495DB7-3408-4F28-83D0-01874738E889}" type="pres">
      <dgm:prSet presAssocID="{075BB205-257B-4548-BFE3-117720656519}" presName="composite" presStyleCnt="0"/>
      <dgm:spPr/>
      <dgm:t>
        <a:bodyPr/>
        <a:lstStyle/>
        <a:p>
          <a:endParaRPr lang="ru-RU"/>
        </a:p>
      </dgm:t>
    </dgm:pt>
    <dgm:pt modelId="{E0114BF7-C94E-44B3-9DA8-8D07045006A1}" type="pres">
      <dgm:prSet presAssocID="{075BB205-257B-4548-BFE3-117720656519}" presName="rect1" presStyleLbl="trAlignAcc1" presStyleIdx="1" presStyleCnt="4" custScaleX="106840" custLinFactNeighborX="11703" custLinFactNeighborY="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B3E50-407A-4C2D-B805-FBB4D8BD3617}" type="pres">
      <dgm:prSet presAssocID="{075BB205-257B-4548-BFE3-117720656519}" presName="rect2" presStyleLbl="fgImgPlace1" presStyleIdx="1" presStyleCnt="4" custLinFactNeighborX="34706" custLinFactNeighborY="15935"/>
      <dgm:spPr/>
      <dgm:t>
        <a:bodyPr/>
        <a:lstStyle/>
        <a:p>
          <a:endParaRPr lang="ru-RU"/>
        </a:p>
      </dgm:t>
    </dgm:pt>
    <dgm:pt modelId="{19BD1A4A-4C19-4185-AD55-ACD062EBBAEE}" type="pres">
      <dgm:prSet presAssocID="{BE8875FC-FEC1-4B69-8A01-48DCD96EF3AE}" presName="sibTrans" presStyleCnt="0"/>
      <dgm:spPr/>
      <dgm:t>
        <a:bodyPr/>
        <a:lstStyle/>
        <a:p>
          <a:endParaRPr lang="ru-RU"/>
        </a:p>
      </dgm:t>
    </dgm:pt>
    <dgm:pt modelId="{208C4185-1BBE-4F50-920C-949006D66CF5}" type="pres">
      <dgm:prSet presAssocID="{250A2A44-1EF1-4E51-BA0A-01788B791A97}" presName="composite" presStyleCnt="0"/>
      <dgm:spPr/>
      <dgm:t>
        <a:bodyPr/>
        <a:lstStyle/>
        <a:p>
          <a:endParaRPr lang="ru-RU"/>
        </a:p>
      </dgm:t>
    </dgm:pt>
    <dgm:pt modelId="{04B4C0C5-5304-4699-AE36-357158312ED4}" type="pres">
      <dgm:prSet presAssocID="{250A2A44-1EF1-4E51-BA0A-01788B791A97}" presName="rect1" presStyleLbl="trAlignAcc1" presStyleIdx="2" presStyleCnt="4" custScaleX="97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D29A21-94C5-4F8F-8412-D9D377690DFE}" type="pres">
      <dgm:prSet presAssocID="{250A2A44-1EF1-4E51-BA0A-01788B791A97}" presName="rect2" presStyleLbl="fgImgPlace1" presStyleIdx="2" presStyleCnt="4" custLinFactNeighborX="-52076" custLinFactNeighborY="10761"/>
      <dgm:spPr/>
      <dgm:t>
        <a:bodyPr/>
        <a:lstStyle/>
        <a:p>
          <a:endParaRPr lang="ru-RU"/>
        </a:p>
      </dgm:t>
    </dgm:pt>
    <dgm:pt modelId="{1BFA0491-A6DE-42B3-8B56-75EDF4217E92}" type="pres">
      <dgm:prSet presAssocID="{86DEC23B-84E8-4317-A156-99751DB118F4}" presName="sibTrans" presStyleCnt="0"/>
      <dgm:spPr/>
      <dgm:t>
        <a:bodyPr/>
        <a:lstStyle/>
        <a:p>
          <a:endParaRPr lang="ru-RU"/>
        </a:p>
      </dgm:t>
    </dgm:pt>
    <dgm:pt modelId="{9DEDDE1A-4DF2-4273-BB29-1596E159E305}" type="pres">
      <dgm:prSet presAssocID="{76709774-0C40-4E96-AD45-AEBF8A669E6A}" presName="composite" presStyleCnt="0"/>
      <dgm:spPr/>
      <dgm:t>
        <a:bodyPr/>
        <a:lstStyle/>
        <a:p>
          <a:endParaRPr lang="ru-RU"/>
        </a:p>
      </dgm:t>
    </dgm:pt>
    <dgm:pt modelId="{AB4B6BF0-9FC1-4071-9EEF-01C8BEE7B91C}" type="pres">
      <dgm:prSet presAssocID="{76709774-0C40-4E96-AD45-AEBF8A669E6A}" presName="rect1" presStyleLbl="trAlignAcc1" presStyleIdx="3" presStyleCnt="4" custScaleX="102583" custLinFactNeighborX="15452" custLinFactNeighborY="2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DA2D3-F54F-46CE-B47B-CC532C069551}" type="pres">
      <dgm:prSet presAssocID="{76709774-0C40-4E96-AD45-AEBF8A669E6A}" presName="rect2" presStyleLbl="fgImgPlace1" presStyleIdx="3" presStyleCnt="4" custLinFactNeighborX="23103" custLinFactNeighborY="9607"/>
      <dgm:spPr/>
      <dgm:t>
        <a:bodyPr/>
        <a:lstStyle/>
        <a:p>
          <a:endParaRPr lang="ru-RU"/>
        </a:p>
      </dgm:t>
    </dgm:pt>
  </dgm:ptLst>
  <dgm:cxnLst>
    <dgm:cxn modelId="{9C46653B-1B25-4846-A91E-EB69A96AAA4C}" type="presOf" srcId="{250A2A44-1EF1-4E51-BA0A-01788B791A97}" destId="{04B4C0C5-5304-4699-AE36-357158312ED4}" srcOrd="0" destOrd="0" presId="urn:microsoft.com/office/officeart/2008/layout/PictureStrips"/>
    <dgm:cxn modelId="{2329DD32-BA38-495F-8312-79445918096B}" srcId="{CB4E2B51-68CA-4E9F-9399-87BFA24A8601}" destId="{913DA637-B2DE-42B4-83CD-0C81C982CF4C}" srcOrd="0" destOrd="0" parTransId="{9638A358-B432-4BD6-A0BD-341AFB871259}" sibTransId="{33D6970C-4AD3-4C22-8DF6-80F70C7EEC88}"/>
    <dgm:cxn modelId="{7244D331-5025-4D1F-8653-AC4AE5276830}" srcId="{CB4E2B51-68CA-4E9F-9399-87BFA24A8601}" destId="{075BB205-257B-4548-BFE3-117720656519}" srcOrd="1" destOrd="0" parTransId="{2AE050EE-815E-4977-9636-433F49BF3B6D}" sibTransId="{BE8875FC-FEC1-4B69-8A01-48DCD96EF3AE}"/>
    <dgm:cxn modelId="{1119DB96-C5CB-4658-ACAF-DF3751DB89FE}" type="presOf" srcId="{CB4E2B51-68CA-4E9F-9399-87BFA24A8601}" destId="{BDBC28F1-28C7-4CA7-A644-62C8CBA6A874}" srcOrd="0" destOrd="0" presId="urn:microsoft.com/office/officeart/2008/layout/PictureStrips"/>
    <dgm:cxn modelId="{E91DC665-69BA-46A6-B057-7675696361FE}" type="presOf" srcId="{913DA637-B2DE-42B4-83CD-0C81C982CF4C}" destId="{4FAF4AB4-D729-4A44-9A9B-42791A2C2B2B}" srcOrd="0" destOrd="0" presId="urn:microsoft.com/office/officeart/2008/layout/PictureStrips"/>
    <dgm:cxn modelId="{F5340D28-D4D9-474F-A40E-3652D1354981}" srcId="{CB4E2B51-68CA-4E9F-9399-87BFA24A8601}" destId="{76709774-0C40-4E96-AD45-AEBF8A669E6A}" srcOrd="3" destOrd="0" parTransId="{FF02D31C-C8D6-43A4-AC2A-E423B2D8C3E2}" sibTransId="{6C3F4CBD-3039-45C9-90FE-FE7FAE6B054D}"/>
    <dgm:cxn modelId="{B05AE113-F454-4480-B238-87154973FD6B}" type="presOf" srcId="{76709774-0C40-4E96-AD45-AEBF8A669E6A}" destId="{AB4B6BF0-9FC1-4071-9EEF-01C8BEE7B91C}" srcOrd="0" destOrd="0" presId="urn:microsoft.com/office/officeart/2008/layout/PictureStrips"/>
    <dgm:cxn modelId="{97B69427-48F4-44A2-86E6-9A990657C2B1}" type="presOf" srcId="{075BB205-257B-4548-BFE3-117720656519}" destId="{E0114BF7-C94E-44B3-9DA8-8D07045006A1}" srcOrd="0" destOrd="0" presId="urn:microsoft.com/office/officeart/2008/layout/PictureStrips"/>
    <dgm:cxn modelId="{5DD776F6-0682-4A6C-81A8-FC6FAD0B5A25}" srcId="{CB4E2B51-68CA-4E9F-9399-87BFA24A8601}" destId="{250A2A44-1EF1-4E51-BA0A-01788B791A97}" srcOrd="2" destOrd="0" parTransId="{74A28D46-6001-4C55-9785-7752855FA817}" sibTransId="{86DEC23B-84E8-4317-A156-99751DB118F4}"/>
    <dgm:cxn modelId="{1878E52F-0395-4C59-B9ED-25F17CEDBFAB}" type="presParOf" srcId="{BDBC28F1-28C7-4CA7-A644-62C8CBA6A874}" destId="{5F024BD1-948F-46B6-A0EE-5721B843DC49}" srcOrd="0" destOrd="0" presId="urn:microsoft.com/office/officeart/2008/layout/PictureStrips"/>
    <dgm:cxn modelId="{0D79AAEC-F9CE-4AE0-B9C9-71B44A73D54F}" type="presParOf" srcId="{5F024BD1-948F-46B6-A0EE-5721B843DC49}" destId="{4FAF4AB4-D729-4A44-9A9B-42791A2C2B2B}" srcOrd="0" destOrd="0" presId="urn:microsoft.com/office/officeart/2008/layout/PictureStrips"/>
    <dgm:cxn modelId="{7AAB6981-F257-4E82-B6AD-C126680EDE51}" type="presParOf" srcId="{5F024BD1-948F-46B6-A0EE-5721B843DC49}" destId="{ED6C026C-D131-4D66-B984-F718E76DB5F7}" srcOrd="1" destOrd="0" presId="urn:microsoft.com/office/officeart/2008/layout/PictureStrips"/>
    <dgm:cxn modelId="{6B6ECDF1-601C-4123-9FA3-F2C668ACC724}" type="presParOf" srcId="{BDBC28F1-28C7-4CA7-A644-62C8CBA6A874}" destId="{EA8E28CD-8950-4026-ABBA-E527F6E7F059}" srcOrd="1" destOrd="0" presId="urn:microsoft.com/office/officeart/2008/layout/PictureStrips"/>
    <dgm:cxn modelId="{D5C80E63-FE3C-4F02-8503-4186C66F424E}" type="presParOf" srcId="{BDBC28F1-28C7-4CA7-A644-62C8CBA6A874}" destId="{AA495DB7-3408-4F28-83D0-01874738E889}" srcOrd="2" destOrd="0" presId="urn:microsoft.com/office/officeart/2008/layout/PictureStrips"/>
    <dgm:cxn modelId="{B7108D74-7401-4C66-AE51-9826D16FB68C}" type="presParOf" srcId="{AA495DB7-3408-4F28-83D0-01874738E889}" destId="{E0114BF7-C94E-44B3-9DA8-8D07045006A1}" srcOrd="0" destOrd="0" presId="urn:microsoft.com/office/officeart/2008/layout/PictureStrips"/>
    <dgm:cxn modelId="{B87F9289-431E-4FE4-BD43-C165C0AD63EB}" type="presParOf" srcId="{AA495DB7-3408-4F28-83D0-01874738E889}" destId="{81EB3E50-407A-4C2D-B805-FBB4D8BD3617}" srcOrd="1" destOrd="0" presId="urn:microsoft.com/office/officeart/2008/layout/PictureStrips"/>
    <dgm:cxn modelId="{700699D7-9705-4CD0-A8AF-0DDCBAD613F3}" type="presParOf" srcId="{BDBC28F1-28C7-4CA7-A644-62C8CBA6A874}" destId="{19BD1A4A-4C19-4185-AD55-ACD062EBBAEE}" srcOrd="3" destOrd="0" presId="urn:microsoft.com/office/officeart/2008/layout/PictureStrips"/>
    <dgm:cxn modelId="{2E1AB09B-40A1-43FA-992D-1D4B0BC128A7}" type="presParOf" srcId="{BDBC28F1-28C7-4CA7-A644-62C8CBA6A874}" destId="{208C4185-1BBE-4F50-920C-949006D66CF5}" srcOrd="4" destOrd="0" presId="urn:microsoft.com/office/officeart/2008/layout/PictureStrips"/>
    <dgm:cxn modelId="{4414787C-238C-45DC-9F05-5B17155EDD79}" type="presParOf" srcId="{208C4185-1BBE-4F50-920C-949006D66CF5}" destId="{04B4C0C5-5304-4699-AE36-357158312ED4}" srcOrd="0" destOrd="0" presId="urn:microsoft.com/office/officeart/2008/layout/PictureStrips"/>
    <dgm:cxn modelId="{4A61A4C9-B078-42FC-A35F-1A221254A742}" type="presParOf" srcId="{208C4185-1BBE-4F50-920C-949006D66CF5}" destId="{0FD29A21-94C5-4F8F-8412-D9D377690DFE}" srcOrd="1" destOrd="0" presId="urn:microsoft.com/office/officeart/2008/layout/PictureStrips"/>
    <dgm:cxn modelId="{01D3277D-2467-4FE5-A0A3-99995173C144}" type="presParOf" srcId="{BDBC28F1-28C7-4CA7-A644-62C8CBA6A874}" destId="{1BFA0491-A6DE-42B3-8B56-75EDF4217E92}" srcOrd="5" destOrd="0" presId="urn:microsoft.com/office/officeart/2008/layout/PictureStrips"/>
    <dgm:cxn modelId="{2BB3394A-8506-4B22-B39A-A1C5DE0ED33E}" type="presParOf" srcId="{BDBC28F1-28C7-4CA7-A644-62C8CBA6A874}" destId="{9DEDDE1A-4DF2-4273-BB29-1596E159E305}" srcOrd="6" destOrd="0" presId="urn:microsoft.com/office/officeart/2008/layout/PictureStrips"/>
    <dgm:cxn modelId="{A55FB635-4619-48D6-A410-060F195DA4DB}" type="presParOf" srcId="{9DEDDE1A-4DF2-4273-BB29-1596E159E305}" destId="{AB4B6BF0-9FC1-4071-9EEF-01C8BEE7B91C}" srcOrd="0" destOrd="0" presId="urn:microsoft.com/office/officeart/2008/layout/PictureStrips"/>
    <dgm:cxn modelId="{8953D3DD-C9D2-413E-94CE-EA9DE6A46161}" type="presParOf" srcId="{9DEDDE1A-4DF2-4273-BB29-1596E159E305}" destId="{F84DA2D3-F54F-46CE-B47B-CC532C06955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6F990A-90EA-415A-B351-096113EC31F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AF30A0-82BB-4EA3-A248-C4D7C529CDFE}">
      <dgm:prSet phldrT="[Текст]"/>
      <dgm:spPr>
        <a:xfrm>
          <a:off x="6877" y="810852"/>
          <a:ext cx="2492925" cy="555630"/>
        </a:xfrm>
        <a:solidFill>
          <a:srgbClr val="FFCCCC"/>
        </a:solidFill>
        <a:ln w="22225" cap="flat" cmpd="sng" algn="ctr">
          <a:solidFill>
            <a:srgbClr val="72A37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b="1" dirty="0">
              <a:solidFill>
                <a:srgbClr val="C00000"/>
              </a:solidFill>
              <a:latin typeface="Times New Roman"/>
              <a:ea typeface="+mn-ea"/>
              <a:cs typeface="+mn-cs"/>
            </a:rPr>
            <a:t>Научные центры</a:t>
          </a:r>
        </a:p>
      </dgm:t>
    </dgm:pt>
    <dgm:pt modelId="{5DC3E216-C588-40CF-8AC8-E696D564D2BC}" type="parTrans" cxnId="{68080F6F-5A08-4765-A062-2A7528BB76E4}">
      <dgm:prSet/>
      <dgm:spPr/>
      <dgm:t>
        <a:bodyPr/>
        <a:lstStyle/>
        <a:p>
          <a:endParaRPr lang="ru-RU"/>
        </a:p>
      </dgm:t>
    </dgm:pt>
    <dgm:pt modelId="{588072E6-2792-401A-9EE5-CEDF35A16859}" type="sibTrans" cxnId="{68080F6F-5A08-4765-A062-2A7528BB76E4}">
      <dgm:prSet/>
      <dgm:spPr/>
      <dgm:t>
        <a:bodyPr/>
        <a:lstStyle/>
        <a:p>
          <a:endParaRPr lang="ru-RU"/>
        </a:p>
      </dgm:t>
    </dgm:pt>
    <dgm:pt modelId="{2C188BF5-0D3E-4881-8960-EEE78F2DEB28}">
      <dgm:prSet phldrT="[Текст]"/>
      <dgm:spPr>
        <a:xfrm>
          <a:off x="6877" y="1366483"/>
          <a:ext cx="2492925" cy="1351054"/>
        </a:xfrm>
        <a:solidFill>
          <a:srgbClr val="72A376">
            <a:alpha val="90000"/>
            <a:tint val="4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dirty="0">
              <a:solidFill>
                <a:srgbClr val="002060"/>
              </a:solidFill>
              <a:latin typeface="Times New Roman"/>
              <a:ea typeface="+mn-ea"/>
              <a:cs typeface="+mn-cs"/>
            </a:rPr>
            <a:t>Вузы</a:t>
          </a:r>
        </a:p>
      </dgm:t>
    </dgm:pt>
    <dgm:pt modelId="{ACBF3432-061F-485A-86EA-E0A4EFF4B222}" type="parTrans" cxnId="{CA519DD6-1418-4774-A103-42E82C1730B3}">
      <dgm:prSet/>
      <dgm:spPr/>
      <dgm:t>
        <a:bodyPr/>
        <a:lstStyle/>
        <a:p>
          <a:endParaRPr lang="ru-RU"/>
        </a:p>
      </dgm:t>
    </dgm:pt>
    <dgm:pt modelId="{3236BBA0-F824-4249-BEE5-EB6AA49CF210}" type="sibTrans" cxnId="{CA519DD6-1418-4774-A103-42E82C1730B3}">
      <dgm:prSet/>
      <dgm:spPr/>
      <dgm:t>
        <a:bodyPr/>
        <a:lstStyle/>
        <a:p>
          <a:endParaRPr lang="ru-RU"/>
        </a:p>
      </dgm:t>
    </dgm:pt>
    <dgm:pt modelId="{64C7AD4A-62B2-4CFF-B5F8-0F4EA11253B9}">
      <dgm:prSet phldrT="[Текст]"/>
      <dgm:spPr>
        <a:xfrm>
          <a:off x="6877" y="1366483"/>
          <a:ext cx="2492925" cy="1351054"/>
        </a:xfrm>
        <a:solidFill>
          <a:srgbClr val="72A376">
            <a:alpha val="90000"/>
            <a:tint val="4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dirty="0">
              <a:solidFill>
                <a:srgbClr val="002060"/>
              </a:solidFill>
              <a:latin typeface="Times New Roman"/>
              <a:ea typeface="+mn-ea"/>
              <a:cs typeface="+mn-cs"/>
            </a:rPr>
            <a:t>Научные лаборатории НИИ</a:t>
          </a:r>
        </a:p>
      </dgm:t>
    </dgm:pt>
    <dgm:pt modelId="{F3ACCDC7-27A5-4132-892B-087C7922047C}" type="parTrans" cxnId="{F49C53B0-4D30-4846-9EAB-174B7AF6D376}">
      <dgm:prSet/>
      <dgm:spPr/>
      <dgm:t>
        <a:bodyPr/>
        <a:lstStyle/>
        <a:p>
          <a:endParaRPr lang="ru-RU"/>
        </a:p>
      </dgm:t>
    </dgm:pt>
    <dgm:pt modelId="{ABE8A56D-33C1-4C3F-8FBC-26038F9C996A}" type="sibTrans" cxnId="{F49C53B0-4D30-4846-9EAB-174B7AF6D376}">
      <dgm:prSet/>
      <dgm:spPr/>
      <dgm:t>
        <a:bodyPr/>
        <a:lstStyle/>
        <a:p>
          <a:endParaRPr lang="ru-RU"/>
        </a:p>
      </dgm:t>
    </dgm:pt>
    <dgm:pt modelId="{1B6F36C8-D25F-452A-AE18-F3FD4C22C4F4}">
      <dgm:prSet phldrT="[Текст]"/>
      <dgm:spPr>
        <a:xfrm>
          <a:off x="2808302" y="821587"/>
          <a:ext cx="2727309" cy="555630"/>
        </a:xfrm>
        <a:solidFill>
          <a:srgbClr val="FFCCCC"/>
        </a:solidFill>
        <a:ln w="22225" cap="flat" cmpd="sng" algn="ctr">
          <a:solidFill>
            <a:srgbClr val="72A37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b="1" dirty="0">
              <a:solidFill>
                <a:srgbClr val="C00000"/>
              </a:solidFill>
              <a:latin typeface="Times New Roman"/>
              <a:ea typeface="+mn-ea"/>
              <a:cs typeface="+mn-cs"/>
            </a:rPr>
            <a:t>Социально-культурные центры</a:t>
          </a:r>
        </a:p>
      </dgm:t>
    </dgm:pt>
    <dgm:pt modelId="{1556E4CF-13D0-478F-8012-E207796A4380}" type="parTrans" cxnId="{8D6E468F-E6CF-44D7-ACB0-BCBCB83D576D}">
      <dgm:prSet/>
      <dgm:spPr/>
      <dgm:t>
        <a:bodyPr/>
        <a:lstStyle/>
        <a:p>
          <a:endParaRPr lang="ru-RU"/>
        </a:p>
      </dgm:t>
    </dgm:pt>
    <dgm:pt modelId="{AC1BF009-A523-4CEF-9005-C1EC468FB42A}" type="sibTrans" cxnId="{8D6E468F-E6CF-44D7-ACB0-BCBCB83D576D}">
      <dgm:prSet/>
      <dgm:spPr/>
      <dgm:t>
        <a:bodyPr/>
        <a:lstStyle/>
        <a:p>
          <a:endParaRPr lang="ru-RU"/>
        </a:p>
      </dgm:t>
    </dgm:pt>
    <dgm:pt modelId="{75E5DC74-957B-4798-8598-2AF1847303CE}">
      <dgm:prSet phldrT="[Текст]"/>
      <dgm:spPr>
        <a:xfrm>
          <a:off x="3002002" y="1404488"/>
          <a:ext cx="2492925" cy="1351054"/>
        </a:xfrm>
        <a:solidFill>
          <a:srgbClr val="72A376">
            <a:alpha val="90000"/>
            <a:tint val="4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>
              <a:solidFill>
                <a:srgbClr val="002060"/>
              </a:solidFill>
              <a:latin typeface="Times New Roman"/>
              <a:ea typeface="+mn-ea"/>
              <a:cs typeface="+mn-cs"/>
            </a:rPr>
            <a:t>Музеи, театры, библиотеки</a:t>
          </a:r>
        </a:p>
      </dgm:t>
    </dgm:pt>
    <dgm:pt modelId="{3E8D4048-7912-4AFD-8AD7-0F6BEF97999E}" type="parTrans" cxnId="{F4B51B08-1E90-4E8E-8211-D4C8AEF0255F}">
      <dgm:prSet/>
      <dgm:spPr/>
      <dgm:t>
        <a:bodyPr/>
        <a:lstStyle/>
        <a:p>
          <a:endParaRPr lang="ru-RU"/>
        </a:p>
      </dgm:t>
    </dgm:pt>
    <dgm:pt modelId="{82AFC96E-F748-420D-B154-6CA9850FA3B3}" type="sibTrans" cxnId="{F4B51B08-1E90-4E8E-8211-D4C8AEF0255F}">
      <dgm:prSet/>
      <dgm:spPr/>
      <dgm:t>
        <a:bodyPr/>
        <a:lstStyle/>
        <a:p>
          <a:endParaRPr lang="ru-RU"/>
        </a:p>
      </dgm:t>
    </dgm:pt>
    <dgm:pt modelId="{4555D8B7-A3FA-4C08-B74D-8FD755553B43}">
      <dgm:prSet phldrT="[Текст]"/>
      <dgm:spPr>
        <a:xfrm>
          <a:off x="5832644" y="792555"/>
          <a:ext cx="2492925" cy="555630"/>
        </a:xfrm>
        <a:solidFill>
          <a:srgbClr val="FFCCCC"/>
        </a:solidFill>
        <a:ln w="22225" cap="flat" cmpd="sng" algn="ctr">
          <a:solidFill>
            <a:srgbClr val="72A37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b="1" dirty="0">
              <a:solidFill>
                <a:srgbClr val="C00000"/>
              </a:solidFill>
              <a:latin typeface="Times New Roman"/>
              <a:ea typeface="+mn-ea"/>
              <a:cs typeface="+mn-cs"/>
            </a:rPr>
            <a:t>Профессиональные организации</a:t>
          </a:r>
        </a:p>
      </dgm:t>
    </dgm:pt>
    <dgm:pt modelId="{B23D86F4-7EA0-445F-B465-8A282507B4E6}" type="parTrans" cxnId="{4AE4A92D-6700-463F-8CB6-8B70927C1E23}">
      <dgm:prSet/>
      <dgm:spPr/>
      <dgm:t>
        <a:bodyPr/>
        <a:lstStyle/>
        <a:p>
          <a:endParaRPr lang="ru-RU"/>
        </a:p>
      </dgm:t>
    </dgm:pt>
    <dgm:pt modelId="{CA048EB8-B369-4C9F-9EF5-5C3BAB7F0410}" type="sibTrans" cxnId="{4AE4A92D-6700-463F-8CB6-8B70927C1E23}">
      <dgm:prSet/>
      <dgm:spPr/>
      <dgm:t>
        <a:bodyPr/>
        <a:lstStyle/>
        <a:p>
          <a:endParaRPr lang="ru-RU"/>
        </a:p>
      </dgm:t>
    </dgm:pt>
    <dgm:pt modelId="{EE51738E-11A7-46E1-A353-FAF7EF51B295}">
      <dgm:prSet phldrT="[Текст]"/>
      <dgm:spPr>
        <a:xfrm>
          <a:off x="5832644" y="1346960"/>
          <a:ext cx="2492925" cy="1351054"/>
        </a:xfrm>
        <a:solidFill>
          <a:srgbClr val="72A376">
            <a:alpha val="90000"/>
            <a:tint val="4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dirty="0">
              <a:solidFill>
                <a:srgbClr val="002060"/>
              </a:solidFill>
              <a:latin typeface="Times New Roman"/>
              <a:ea typeface="+mn-ea"/>
              <a:cs typeface="+mn-cs"/>
            </a:rPr>
            <a:t>Организации различных профессиональных сфер и </a:t>
          </a:r>
          <a:r>
            <a:rPr lang="ru-RU" dirty="0" smtClean="0">
              <a:solidFill>
                <a:srgbClr val="002060"/>
              </a:solidFill>
              <a:latin typeface="Times New Roman"/>
              <a:ea typeface="+mn-ea"/>
              <a:cs typeface="+mn-cs"/>
            </a:rPr>
            <a:t>ведомств.</a:t>
          </a:r>
          <a:endParaRPr lang="ru-RU" dirty="0">
            <a:solidFill>
              <a:srgbClr val="002060"/>
            </a:solidFill>
            <a:latin typeface="Times New Roman"/>
            <a:ea typeface="+mn-ea"/>
            <a:cs typeface="+mn-cs"/>
          </a:endParaRPr>
        </a:p>
      </dgm:t>
    </dgm:pt>
    <dgm:pt modelId="{3A9AECB1-5AA7-45A8-9213-96621FB09793}" type="parTrans" cxnId="{796EAD2D-B7BA-4059-830B-1CE89041719C}">
      <dgm:prSet/>
      <dgm:spPr/>
      <dgm:t>
        <a:bodyPr/>
        <a:lstStyle/>
        <a:p>
          <a:endParaRPr lang="ru-RU"/>
        </a:p>
      </dgm:t>
    </dgm:pt>
    <dgm:pt modelId="{984CB535-776E-4BD4-89E4-C787585763F9}" type="sibTrans" cxnId="{796EAD2D-B7BA-4059-830B-1CE89041719C}">
      <dgm:prSet/>
      <dgm:spPr/>
      <dgm:t>
        <a:bodyPr/>
        <a:lstStyle/>
        <a:p>
          <a:endParaRPr lang="ru-RU"/>
        </a:p>
      </dgm:t>
    </dgm:pt>
    <dgm:pt modelId="{C7C1D4A4-E561-460A-94BB-AB3957534E9D}">
      <dgm:prSet phldrT="[Текст]"/>
      <dgm:spPr>
        <a:xfrm>
          <a:off x="3002002" y="1404488"/>
          <a:ext cx="2492925" cy="1351054"/>
        </a:xfrm>
        <a:solidFill>
          <a:srgbClr val="72A376">
            <a:alpha val="90000"/>
            <a:tint val="4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>
              <a:solidFill>
                <a:srgbClr val="002060"/>
              </a:solidFill>
              <a:latin typeface="Times New Roman"/>
              <a:ea typeface="+mn-ea"/>
              <a:cs typeface="+mn-cs"/>
            </a:rPr>
            <a:t>Общественные организации, </a:t>
          </a:r>
          <a:r>
            <a:rPr lang="ru-RU" dirty="0" smtClean="0">
              <a:solidFill>
                <a:srgbClr val="002060"/>
              </a:solidFill>
              <a:latin typeface="Times New Roman"/>
              <a:ea typeface="+mn-ea"/>
              <a:cs typeface="+mn-cs"/>
            </a:rPr>
            <a:t>Фонды.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+mn-ea"/>
            <a:cs typeface="+mn-cs"/>
          </a:endParaRPr>
        </a:p>
      </dgm:t>
    </dgm:pt>
    <dgm:pt modelId="{609C7B46-5800-4F10-B890-C86F7B65CD98}" type="parTrans" cxnId="{A227C09E-9A22-4537-866F-AE026F804FA2}">
      <dgm:prSet/>
      <dgm:spPr/>
      <dgm:t>
        <a:bodyPr/>
        <a:lstStyle/>
        <a:p>
          <a:endParaRPr lang="ru-RU"/>
        </a:p>
      </dgm:t>
    </dgm:pt>
    <dgm:pt modelId="{68BC16C5-5D19-4B62-A8E7-192825D4A10F}" type="sibTrans" cxnId="{A227C09E-9A22-4537-866F-AE026F804FA2}">
      <dgm:prSet/>
      <dgm:spPr/>
      <dgm:t>
        <a:bodyPr/>
        <a:lstStyle/>
        <a:p>
          <a:endParaRPr lang="ru-RU"/>
        </a:p>
      </dgm:t>
    </dgm:pt>
    <dgm:pt modelId="{B4578BAC-D66F-4553-8819-BF5B6124B0E0}" type="pres">
      <dgm:prSet presAssocID="{8F6F990A-90EA-415A-B351-096113EC31F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E315FE-2E3B-4E41-AD72-70C60368CCFA}" type="pres">
      <dgm:prSet presAssocID="{4FAF30A0-82BB-4EA3-A248-C4D7C529CDFE}" presName="composite" presStyleCnt="0"/>
      <dgm:spPr/>
    </dgm:pt>
    <dgm:pt modelId="{ED2D8720-1B1F-4E0D-A4BF-8212BC004981}" type="pres">
      <dgm:prSet presAssocID="{4FAF30A0-82BB-4EA3-A248-C4D7C529CDFE}" presName="parTx" presStyleLbl="alignNode1" presStyleIdx="0" presStyleCnt="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ACB71FD-96B3-47DE-806C-99B6DEB110AB}" type="pres">
      <dgm:prSet presAssocID="{4FAF30A0-82BB-4EA3-A248-C4D7C529CDFE}" presName="desTx" presStyleLbl="alignAccFollowNode1" presStyleIdx="0" presStyleCnt="3" custLinFactNeighborX="794" custLinFactNeighborY="-578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FF79245-700C-4EB3-BA21-2A1379E5DB19}" type="pres">
      <dgm:prSet presAssocID="{588072E6-2792-401A-9EE5-CEDF35A16859}" presName="space" presStyleCnt="0"/>
      <dgm:spPr/>
    </dgm:pt>
    <dgm:pt modelId="{3B1A4C16-4B5D-4071-B266-97F3C39E7EA1}" type="pres">
      <dgm:prSet presAssocID="{1B6F36C8-D25F-452A-AE18-F3FD4C22C4F4}" presName="composite" presStyleCnt="0"/>
      <dgm:spPr/>
    </dgm:pt>
    <dgm:pt modelId="{DC1153B1-E914-48C9-AFA4-9D3C378DA4C2}" type="pres">
      <dgm:prSet presAssocID="{1B6F36C8-D25F-452A-AE18-F3FD4C22C4F4}" presName="parTx" presStyleLbl="alignNode1" presStyleIdx="1" presStyleCnt="3" custScaleX="109402" custLinFactNeighborX="-1625" custLinFactNeighborY="1932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18D2520-50D8-476B-8640-7F111F8355F6}" type="pres">
      <dgm:prSet presAssocID="{1B6F36C8-D25F-452A-AE18-F3FD4C22C4F4}" presName="desTx" presStyleLbl="alignAccFollowNode1" presStyleIdx="1" presStyleCnt="3" custScaleX="117070" custLinFactNeighborX="-3315" custLinFactNeighborY="-82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292D5A10-6779-4D75-BD04-5B6348842D08}" type="pres">
      <dgm:prSet presAssocID="{AC1BF009-A523-4CEF-9005-C1EC468FB42A}" presName="space" presStyleCnt="0"/>
      <dgm:spPr/>
    </dgm:pt>
    <dgm:pt modelId="{9D39BCAC-A2F1-496D-99E5-F8AE291F838D}" type="pres">
      <dgm:prSet presAssocID="{4555D8B7-A3FA-4C08-B74D-8FD755553B43}" presName="composite" presStyleCnt="0"/>
      <dgm:spPr/>
    </dgm:pt>
    <dgm:pt modelId="{3EE18B11-F67D-4026-A880-06F6D6A874C9}" type="pres">
      <dgm:prSet presAssocID="{4555D8B7-A3FA-4C08-B74D-8FD755553B43}" presName="parTx" presStyleLbl="alignNode1" presStyleIdx="2" presStyleCnt="3" custLinFactNeighborX="-3710" custLinFactNeighborY="-329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13F860B-A086-46EA-BE80-7197544ECF6D}" type="pres">
      <dgm:prSet presAssocID="{4555D8B7-A3FA-4C08-B74D-8FD755553B43}" presName="desTx" presStyleLbl="alignAccFollowNode1" presStyleIdx="2" presStyleCnt="3" custLinFactNeighborX="-3710" custLinFactNeighborY="-144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F4B51B08-1E90-4E8E-8211-D4C8AEF0255F}" srcId="{1B6F36C8-D25F-452A-AE18-F3FD4C22C4F4}" destId="{75E5DC74-957B-4798-8598-2AF1847303CE}" srcOrd="0" destOrd="0" parTransId="{3E8D4048-7912-4AFD-8AD7-0F6BEF97999E}" sibTransId="{82AFC96E-F748-420D-B154-6CA9850FA3B3}"/>
    <dgm:cxn modelId="{796EAD2D-B7BA-4059-830B-1CE89041719C}" srcId="{4555D8B7-A3FA-4C08-B74D-8FD755553B43}" destId="{EE51738E-11A7-46E1-A353-FAF7EF51B295}" srcOrd="0" destOrd="0" parTransId="{3A9AECB1-5AA7-45A8-9213-96621FB09793}" sibTransId="{984CB535-776E-4BD4-89E4-C787585763F9}"/>
    <dgm:cxn modelId="{E4A09DED-ECCC-4ADA-8CD5-043B70BB9224}" type="presOf" srcId="{C7C1D4A4-E561-460A-94BB-AB3957534E9D}" destId="{418D2520-50D8-476B-8640-7F111F8355F6}" srcOrd="0" destOrd="1" presId="urn:microsoft.com/office/officeart/2005/8/layout/hList1"/>
    <dgm:cxn modelId="{68080F6F-5A08-4765-A062-2A7528BB76E4}" srcId="{8F6F990A-90EA-415A-B351-096113EC31FE}" destId="{4FAF30A0-82BB-4EA3-A248-C4D7C529CDFE}" srcOrd="0" destOrd="0" parTransId="{5DC3E216-C588-40CF-8AC8-E696D564D2BC}" sibTransId="{588072E6-2792-401A-9EE5-CEDF35A16859}"/>
    <dgm:cxn modelId="{2EDDBB39-D376-45CD-9F84-4463B8425245}" type="presOf" srcId="{4FAF30A0-82BB-4EA3-A248-C4D7C529CDFE}" destId="{ED2D8720-1B1F-4E0D-A4BF-8212BC004981}" srcOrd="0" destOrd="0" presId="urn:microsoft.com/office/officeart/2005/8/layout/hList1"/>
    <dgm:cxn modelId="{B7A46CAF-BD33-470E-A942-E39262F2F553}" type="presOf" srcId="{75E5DC74-957B-4798-8598-2AF1847303CE}" destId="{418D2520-50D8-476B-8640-7F111F8355F6}" srcOrd="0" destOrd="0" presId="urn:microsoft.com/office/officeart/2005/8/layout/hList1"/>
    <dgm:cxn modelId="{F49C53B0-4D30-4846-9EAB-174B7AF6D376}" srcId="{4FAF30A0-82BB-4EA3-A248-C4D7C529CDFE}" destId="{64C7AD4A-62B2-4CFF-B5F8-0F4EA11253B9}" srcOrd="1" destOrd="0" parTransId="{F3ACCDC7-27A5-4132-892B-087C7922047C}" sibTransId="{ABE8A56D-33C1-4C3F-8FBC-26038F9C996A}"/>
    <dgm:cxn modelId="{8D6E468F-E6CF-44D7-ACB0-BCBCB83D576D}" srcId="{8F6F990A-90EA-415A-B351-096113EC31FE}" destId="{1B6F36C8-D25F-452A-AE18-F3FD4C22C4F4}" srcOrd="1" destOrd="0" parTransId="{1556E4CF-13D0-478F-8012-E207796A4380}" sibTransId="{AC1BF009-A523-4CEF-9005-C1EC468FB42A}"/>
    <dgm:cxn modelId="{562056E1-38DE-4AC4-8E5F-6E8122A52511}" type="presOf" srcId="{1B6F36C8-D25F-452A-AE18-F3FD4C22C4F4}" destId="{DC1153B1-E914-48C9-AFA4-9D3C378DA4C2}" srcOrd="0" destOrd="0" presId="urn:microsoft.com/office/officeart/2005/8/layout/hList1"/>
    <dgm:cxn modelId="{CA519DD6-1418-4774-A103-42E82C1730B3}" srcId="{4FAF30A0-82BB-4EA3-A248-C4D7C529CDFE}" destId="{2C188BF5-0D3E-4881-8960-EEE78F2DEB28}" srcOrd="0" destOrd="0" parTransId="{ACBF3432-061F-485A-86EA-E0A4EFF4B222}" sibTransId="{3236BBA0-F824-4249-BEE5-EB6AA49CF210}"/>
    <dgm:cxn modelId="{A227C09E-9A22-4537-866F-AE026F804FA2}" srcId="{1B6F36C8-D25F-452A-AE18-F3FD4C22C4F4}" destId="{C7C1D4A4-E561-460A-94BB-AB3957534E9D}" srcOrd="1" destOrd="0" parTransId="{609C7B46-5800-4F10-B890-C86F7B65CD98}" sibTransId="{68BC16C5-5D19-4B62-A8E7-192825D4A10F}"/>
    <dgm:cxn modelId="{4AE4A92D-6700-463F-8CB6-8B70927C1E23}" srcId="{8F6F990A-90EA-415A-B351-096113EC31FE}" destId="{4555D8B7-A3FA-4C08-B74D-8FD755553B43}" srcOrd="2" destOrd="0" parTransId="{B23D86F4-7EA0-445F-B465-8A282507B4E6}" sibTransId="{CA048EB8-B369-4C9F-9EF5-5C3BAB7F0410}"/>
    <dgm:cxn modelId="{824897ED-192E-48FD-8E28-D2A1474DFB91}" type="presOf" srcId="{8F6F990A-90EA-415A-B351-096113EC31FE}" destId="{B4578BAC-D66F-4553-8819-BF5B6124B0E0}" srcOrd="0" destOrd="0" presId="urn:microsoft.com/office/officeart/2005/8/layout/hList1"/>
    <dgm:cxn modelId="{4EED2241-94E9-48C8-8154-0466A189C41E}" type="presOf" srcId="{64C7AD4A-62B2-4CFF-B5F8-0F4EA11253B9}" destId="{3ACB71FD-96B3-47DE-806C-99B6DEB110AB}" srcOrd="0" destOrd="1" presId="urn:microsoft.com/office/officeart/2005/8/layout/hList1"/>
    <dgm:cxn modelId="{4F5DEA02-8CDB-42A5-B92C-CE8695EE0274}" type="presOf" srcId="{2C188BF5-0D3E-4881-8960-EEE78F2DEB28}" destId="{3ACB71FD-96B3-47DE-806C-99B6DEB110AB}" srcOrd="0" destOrd="0" presId="urn:microsoft.com/office/officeart/2005/8/layout/hList1"/>
    <dgm:cxn modelId="{3EAE4E6B-176F-4F4E-BAEC-49202C0E14C8}" type="presOf" srcId="{EE51738E-11A7-46E1-A353-FAF7EF51B295}" destId="{413F860B-A086-46EA-BE80-7197544ECF6D}" srcOrd="0" destOrd="0" presId="urn:microsoft.com/office/officeart/2005/8/layout/hList1"/>
    <dgm:cxn modelId="{33156E69-AB85-4BDE-B7AF-0ACB19ED2DEE}" type="presOf" srcId="{4555D8B7-A3FA-4C08-B74D-8FD755553B43}" destId="{3EE18B11-F67D-4026-A880-06F6D6A874C9}" srcOrd="0" destOrd="0" presId="urn:microsoft.com/office/officeart/2005/8/layout/hList1"/>
    <dgm:cxn modelId="{51481FAE-C2DC-4CD1-A504-EBCAEF38AE17}" type="presParOf" srcId="{B4578BAC-D66F-4553-8819-BF5B6124B0E0}" destId="{6CE315FE-2E3B-4E41-AD72-70C60368CCFA}" srcOrd="0" destOrd="0" presId="urn:microsoft.com/office/officeart/2005/8/layout/hList1"/>
    <dgm:cxn modelId="{D2FB2D35-5992-4F17-9818-3AE6E2075531}" type="presParOf" srcId="{6CE315FE-2E3B-4E41-AD72-70C60368CCFA}" destId="{ED2D8720-1B1F-4E0D-A4BF-8212BC004981}" srcOrd="0" destOrd="0" presId="urn:microsoft.com/office/officeart/2005/8/layout/hList1"/>
    <dgm:cxn modelId="{FFCDF86C-2DBE-4F0A-BDA5-501C45B51717}" type="presParOf" srcId="{6CE315FE-2E3B-4E41-AD72-70C60368CCFA}" destId="{3ACB71FD-96B3-47DE-806C-99B6DEB110AB}" srcOrd="1" destOrd="0" presId="urn:microsoft.com/office/officeart/2005/8/layout/hList1"/>
    <dgm:cxn modelId="{BAA15637-0333-4EF5-AE6D-67AEE673F0E7}" type="presParOf" srcId="{B4578BAC-D66F-4553-8819-BF5B6124B0E0}" destId="{DFF79245-700C-4EB3-BA21-2A1379E5DB19}" srcOrd="1" destOrd="0" presId="urn:microsoft.com/office/officeart/2005/8/layout/hList1"/>
    <dgm:cxn modelId="{3D79AD3E-7010-49F5-9509-EAE902BD011D}" type="presParOf" srcId="{B4578BAC-D66F-4553-8819-BF5B6124B0E0}" destId="{3B1A4C16-4B5D-4071-B266-97F3C39E7EA1}" srcOrd="2" destOrd="0" presId="urn:microsoft.com/office/officeart/2005/8/layout/hList1"/>
    <dgm:cxn modelId="{EC3E8215-A701-44DA-8BFF-AF234F30AB92}" type="presParOf" srcId="{3B1A4C16-4B5D-4071-B266-97F3C39E7EA1}" destId="{DC1153B1-E914-48C9-AFA4-9D3C378DA4C2}" srcOrd="0" destOrd="0" presId="urn:microsoft.com/office/officeart/2005/8/layout/hList1"/>
    <dgm:cxn modelId="{78B94E6C-3F92-4B7F-A0F5-9E6594F76642}" type="presParOf" srcId="{3B1A4C16-4B5D-4071-B266-97F3C39E7EA1}" destId="{418D2520-50D8-476B-8640-7F111F8355F6}" srcOrd="1" destOrd="0" presId="urn:microsoft.com/office/officeart/2005/8/layout/hList1"/>
    <dgm:cxn modelId="{2D8C19C3-AE7E-4AF4-A0AB-CF795FD60E27}" type="presParOf" srcId="{B4578BAC-D66F-4553-8819-BF5B6124B0E0}" destId="{292D5A10-6779-4D75-BD04-5B6348842D08}" srcOrd="3" destOrd="0" presId="urn:microsoft.com/office/officeart/2005/8/layout/hList1"/>
    <dgm:cxn modelId="{D3EE411D-7D4E-441B-A1BD-83C27329DDF6}" type="presParOf" srcId="{B4578BAC-D66F-4553-8819-BF5B6124B0E0}" destId="{9D39BCAC-A2F1-496D-99E5-F8AE291F838D}" srcOrd="4" destOrd="0" presId="urn:microsoft.com/office/officeart/2005/8/layout/hList1"/>
    <dgm:cxn modelId="{38C3A00F-5181-472C-B40B-219F9EC73A4A}" type="presParOf" srcId="{9D39BCAC-A2F1-496D-99E5-F8AE291F838D}" destId="{3EE18B11-F67D-4026-A880-06F6D6A874C9}" srcOrd="0" destOrd="0" presId="urn:microsoft.com/office/officeart/2005/8/layout/hList1"/>
    <dgm:cxn modelId="{451E06C8-B24A-4F11-A208-D5513E5A9536}" type="presParOf" srcId="{9D39BCAC-A2F1-496D-99E5-F8AE291F838D}" destId="{413F860B-A086-46EA-BE80-7197544ECF6D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89600-EEC5-4693-80FD-6D47C90C8830}">
      <dsp:nvSpPr>
        <dsp:cNvPr id="0" name=""/>
        <dsp:cNvSpPr/>
      </dsp:nvSpPr>
      <dsp:spPr>
        <a:xfrm>
          <a:off x="540059" y="0"/>
          <a:ext cx="3744416" cy="3744416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C34F58-6BB6-4A54-A0E8-C0F288EB78C7}">
      <dsp:nvSpPr>
        <dsp:cNvPr id="0" name=""/>
        <dsp:cNvSpPr/>
      </dsp:nvSpPr>
      <dsp:spPr>
        <a:xfrm>
          <a:off x="671342" y="539092"/>
          <a:ext cx="1460322" cy="1209847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>
              <a:solidFill>
                <a:schemeClr val="bg2">
                  <a:lumMod val="10000"/>
                </a:schemeClr>
              </a:solidFill>
            </a:rPr>
            <a:t>Основное и Среднее  образование</a:t>
          </a:r>
          <a:endParaRPr lang="ru-RU" sz="1400" b="1" kern="1200" baseline="0" dirty="0">
            <a:solidFill>
              <a:schemeClr val="bg2">
                <a:lumMod val="10000"/>
              </a:schemeClr>
            </a:solidFill>
          </a:endParaRPr>
        </a:p>
      </dsp:txBody>
      <dsp:txXfrm>
        <a:off x="730402" y="598152"/>
        <a:ext cx="1342202" cy="1091727"/>
      </dsp:txXfrm>
    </dsp:sp>
    <dsp:sp modelId="{02753FCD-03D1-410A-A825-9EA743CB5BB4}">
      <dsp:nvSpPr>
        <dsp:cNvPr id="0" name=""/>
        <dsp:cNvSpPr/>
      </dsp:nvSpPr>
      <dsp:spPr>
        <a:xfrm>
          <a:off x="2223202" y="603492"/>
          <a:ext cx="1887408" cy="116364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baseline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Дополнительное </a:t>
          </a:r>
          <a:r>
            <a:rPr lang="ru-RU" sz="1400" b="1" kern="1200" baseline="0" dirty="0" smtClean="0">
              <a:solidFill>
                <a:srgbClr val="C00000"/>
              </a:solidFill>
              <a:cs typeface="Aharoni" panose="02010803020104030203" pitchFamily="2" charset="-79"/>
            </a:rPr>
            <a:t>образование</a:t>
          </a:r>
          <a:endParaRPr lang="ru-RU" sz="1400" b="1" kern="1200" baseline="0" dirty="0">
            <a:solidFill>
              <a:srgbClr val="C00000"/>
            </a:solidFill>
            <a:cs typeface="Aharoni" panose="02010803020104030203" pitchFamily="2" charset="-79"/>
          </a:endParaRPr>
        </a:p>
      </dsp:txBody>
      <dsp:txXfrm>
        <a:off x="2280006" y="660296"/>
        <a:ext cx="1773800" cy="1050035"/>
      </dsp:txXfrm>
    </dsp:sp>
    <dsp:sp modelId="{1B80ED4F-8AD6-48C0-9368-B45F6C358C08}">
      <dsp:nvSpPr>
        <dsp:cNvPr id="0" name=""/>
        <dsp:cNvSpPr/>
      </dsp:nvSpPr>
      <dsp:spPr>
        <a:xfrm>
          <a:off x="727243" y="1944218"/>
          <a:ext cx="1460322" cy="1131968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>
              <a:solidFill>
                <a:schemeClr val="bg2">
                  <a:lumMod val="10000"/>
                </a:schemeClr>
              </a:solidFill>
            </a:rPr>
            <a:t>Внеурочная </a:t>
          </a:r>
          <a:r>
            <a:rPr lang="ru-RU" sz="1300" b="1" kern="1200" baseline="0" dirty="0" smtClean="0">
              <a:solidFill>
                <a:schemeClr val="bg2">
                  <a:lumMod val="10000"/>
                </a:schemeClr>
              </a:solidFill>
            </a:rPr>
            <a:t>деятельность</a:t>
          </a:r>
          <a:endParaRPr lang="ru-RU" sz="1300" b="1" kern="1200" baseline="0" dirty="0">
            <a:solidFill>
              <a:schemeClr val="bg2">
                <a:lumMod val="10000"/>
              </a:schemeClr>
            </a:solidFill>
          </a:endParaRPr>
        </a:p>
      </dsp:txBody>
      <dsp:txXfrm>
        <a:off x="782501" y="1999476"/>
        <a:ext cx="1349806" cy="1021452"/>
      </dsp:txXfrm>
    </dsp:sp>
    <dsp:sp modelId="{0D29A89F-9B30-49B7-B2A1-BA20F4270763}">
      <dsp:nvSpPr>
        <dsp:cNvPr id="0" name=""/>
        <dsp:cNvSpPr/>
      </dsp:nvSpPr>
      <dsp:spPr>
        <a:xfrm>
          <a:off x="2284083" y="1944218"/>
          <a:ext cx="1876484" cy="1175588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>
              <a:solidFill>
                <a:schemeClr val="bg2">
                  <a:lumMod val="10000"/>
                </a:schemeClr>
              </a:solidFill>
            </a:rPr>
            <a:t>Воспитательная деятельность</a:t>
          </a:r>
          <a:endParaRPr lang="ru-RU" sz="1400" b="1" kern="1200" baseline="0" dirty="0">
            <a:solidFill>
              <a:schemeClr val="bg2">
                <a:lumMod val="10000"/>
              </a:schemeClr>
            </a:solidFill>
          </a:endParaRPr>
        </a:p>
      </dsp:txBody>
      <dsp:txXfrm>
        <a:off x="2341470" y="2001605"/>
        <a:ext cx="1761710" cy="10608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F4AB4-D729-4A44-9A9B-42791A2C2B2B}">
      <dsp:nvSpPr>
        <dsp:cNvPr id="0" name=""/>
        <dsp:cNvSpPr/>
      </dsp:nvSpPr>
      <dsp:spPr>
        <a:xfrm>
          <a:off x="113519" y="376930"/>
          <a:ext cx="2673297" cy="835405"/>
        </a:xfrm>
        <a:prstGeom prst="rect">
          <a:avLst/>
        </a:prstGeom>
        <a:solidFill>
          <a:srgbClr val="ABD7AC">
            <a:alpha val="40000"/>
          </a:srgb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584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chemeClr val="tx2">
                  <a:lumMod val="50000"/>
                </a:schemeClr>
              </a:solidFill>
            </a:rPr>
            <a:t>СПОРТ </a:t>
          </a:r>
          <a:endParaRPr lang="ru-RU" sz="1800" b="0" i="0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113519" y="376930"/>
        <a:ext cx="2673297" cy="835405"/>
      </dsp:txXfrm>
    </dsp:sp>
    <dsp:sp modelId="{ED6C026C-D131-4D66-B984-F718E76DB5F7}">
      <dsp:nvSpPr>
        <dsp:cNvPr id="0" name=""/>
        <dsp:cNvSpPr/>
      </dsp:nvSpPr>
      <dsp:spPr>
        <a:xfrm>
          <a:off x="0" y="340715"/>
          <a:ext cx="584783" cy="877175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10CBFED-CCBB-497F-9A38-891B046DC68D}">
      <dsp:nvSpPr>
        <dsp:cNvPr id="0" name=""/>
        <dsp:cNvSpPr/>
      </dsp:nvSpPr>
      <dsp:spPr>
        <a:xfrm>
          <a:off x="2993811" y="376930"/>
          <a:ext cx="2673297" cy="835405"/>
        </a:xfrm>
        <a:prstGeom prst="rect">
          <a:avLst/>
        </a:prstGeom>
        <a:solidFill>
          <a:schemeClr val="tx2">
            <a:lumMod val="20000"/>
            <a:lumOff val="80000"/>
            <a:alpha val="4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584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chemeClr val="tx2">
                  <a:lumMod val="50000"/>
                </a:schemeClr>
              </a:solidFill>
            </a:rPr>
            <a:t>МУЗЫКА</a:t>
          </a:r>
          <a:endParaRPr lang="ru-RU" sz="1800" b="0" i="0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2993811" y="376930"/>
        <a:ext cx="2673297" cy="835405"/>
      </dsp:txXfrm>
    </dsp:sp>
    <dsp:sp modelId="{6F8C9116-2CFA-4887-9F8D-4B288EDEBD81}">
      <dsp:nvSpPr>
        <dsp:cNvPr id="0" name=""/>
        <dsp:cNvSpPr/>
      </dsp:nvSpPr>
      <dsp:spPr>
        <a:xfrm>
          <a:off x="2882424" y="256261"/>
          <a:ext cx="584783" cy="877175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0114BF7-C94E-44B3-9DA8-8D07045006A1}">
      <dsp:nvSpPr>
        <dsp:cNvPr id="0" name=""/>
        <dsp:cNvSpPr/>
      </dsp:nvSpPr>
      <dsp:spPr>
        <a:xfrm>
          <a:off x="5760996" y="399729"/>
          <a:ext cx="2856150" cy="835405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584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</a:rPr>
            <a:t>ЖИВОПИСЬ</a:t>
          </a:r>
          <a:endParaRPr lang="ru-RU" sz="1800" b="0" i="1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5760996" y="399729"/>
        <a:ext cx="2856150" cy="835405"/>
      </dsp:txXfrm>
    </dsp:sp>
    <dsp:sp modelId="{81EB3E50-407A-4C2D-B805-FBB4D8BD3617}">
      <dsp:nvSpPr>
        <dsp:cNvPr id="0" name=""/>
        <dsp:cNvSpPr/>
      </dsp:nvSpPr>
      <dsp:spPr>
        <a:xfrm>
          <a:off x="5688630" y="360039"/>
          <a:ext cx="584783" cy="877175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B4C0C5-5304-4699-AE36-357158312ED4}">
      <dsp:nvSpPr>
        <dsp:cNvPr id="0" name=""/>
        <dsp:cNvSpPr/>
      </dsp:nvSpPr>
      <dsp:spPr>
        <a:xfrm>
          <a:off x="230885" y="1428613"/>
          <a:ext cx="2609485" cy="835405"/>
        </a:xfrm>
        <a:prstGeom prst="rect">
          <a:avLst/>
        </a:prstGeom>
        <a:solidFill>
          <a:srgbClr val="FFFF99">
            <a:alpha val="40000"/>
          </a:srgb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5848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chemeClr val="tx2">
                  <a:lumMod val="50000"/>
                </a:schemeClr>
              </a:solidFill>
            </a:rPr>
            <a:t>ХОРЕОГРАФИЯ</a:t>
          </a:r>
          <a:endParaRPr lang="ru-RU" sz="1700" b="0" i="0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230885" y="1428613"/>
        <a:ext cx="2609485" cy="835405"/>
      </dsp:txXfrm>
    </dsp:sp>
    <dsp:sp modelId="{0FD29A21-94C5-4F8F-8412-D9D377690DFE}">
      <dsp:nvSpPr>
        <dsp:cNvPr id="0" name=""/>
        <dsp:cNvSpPr/>
      </dsp:nvSpPr>
      <dsp:spPr>
        <a:xfrm>
          <a:off x="0" y="1402336"/>
          <a:ext cx="584783" cy="877175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B4B6BF0-9FC1-4071-9EEF-01C8BEE7B91C}">
      <dsp:nvSpPr>
        <dsp:cNvPr id="0" name=""/>
        <dsp:cNvSpPr/>
      </dsp:nvSpPr>
      <dsp:spPr>
        <a:xfrm>
          <a:off x="3066351" y="1467523"/>
          <a:ext cx="2662474" cy="811073"/>
        </a:xfrm>
        <a:prstGeom prst="rect">
          <a:avLst/>
        </a:prstGeom>
        <a:solidFill>
          <a:schemeClr val="accent4">
            <a:lumMod val="20000"/>
            <a:lumOff val="80000"/>
            <a:alpha val="4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49367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</a:rPr>
            <a:t>ТЕАТР</a:t>
          </a:r>
          <a:endParaRPr lang="ru-RU" sz="1800" b="0" i="1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3066351" y="1467523"/>
        <a:ext cx="2662474" cy="811073"/>
      </dsp:txXfrm>
    </dsp:sp>
    <dsp:sp modelId="{F84DA2D3-F54F-46CE-B47B-CC532C069551}">
      <dsp:nvSpPr>
        <dsp:cNvPr id="0" name=""/>
        <dsp:cNvSpPr/>
      </dsp:nvSpPr>
      <dsp:spPr>
        <a:xfrm>
          <a:off x="2952329" y="1368153"/>
          <a:ext cx="567751" cy="851626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CDD3A35-4BD1-43D8-817C-115F8D916B92}">
      <dsp:nvSpPr>
        <dsp:cNvPr id="0" name=""/>
        <dsp:cNvSpPr/>
      </dsp:nvSpPr>
      <dsp:spPr>
        <a:xfrm>
          <a:off x="5967662" y="1440158"/>
          <a:ext cx="2673297" cy="835405"/>
        </a:xfrm>
        <a:prstGeom prst="rect">
          <a:avLst/>
        </a:prstGeom>
        <a:solidFill>
          <a:srgbClr val="FFFF99">
            <a:alpha val="40000"/>
          </a:srgb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584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chemeClr val="tx2">
                  <a:lumMod val="50000"/>
                </a:schemeClr>
              </a:solidFill>
            </a:rPr>
            <a:t>НАУКА</a:t>
          </a:r>
          <a:endParaRPr lang="ru-RU" sz="1800" b="0" i="0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5967662" y="1440158"/>
        <a:ext cx="2673297" cy="835405"/>
      </dsp:txXfrm>
    </dsp:sp>
    <dsp:sp modelId="{FAA34DF7-4613-4637-AE18-205657E97C2B}">
      <dsp:nvSpPr>
        <dsp:cNvPr id="0" name=""/>
        <dsp:cNvSpPr/>
      </dsp:nvSpPr>
      <dsp:spPr>
        <a:xfrm>
          <a:off x="5760642" y="1440160"/>
          <a:ext cx="584783" cy="877175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F4AB4-D729-4A44-9A9B-42791A2C2B2B}">
      <dsp:nvSpPr>
        <dsp:cNvPr id="0" name=""/>
        <dsp:cNvSpPr/>
      </dsp:nvSpPr>
      <dsp:spPr>
        <a:xfrm>
          <a:off x="688373" y="152516"/>
          <a:ext cx="3352555" cy="1047673"/>
        </a:xfrm>
        <a:prstGeom prst="rect">
          <a:avLst/>
        </a:prstGeom>
        <a:solidFill>
          <a:srgbClr val="ABD7AC">
            <a:alpha val="40000"/>
          </a:srgb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24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baseline="0" dirty="0" smtClean="0">
              <a:solidFill>
                <a:schemeClr val="tx2">
                  <a:lumMod val="50000"/>
                </a:schemeClr>
              </a:solidFill>
            </a:rPr>
            <a:t>МУЗЫКА</a:t>
          </a:r>
          <a:endParaRPr lang="ru-RU" sz="1800" b="0" i="0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688373" y="152516"/>
        <a:ext cx="3352555" cy="1047673"/>
      </dsp:txXfrm>
    </dsp:sp>
    <dsp:sp modelId="{ED6C026C-D131-4D66-B984-F718E76DB5F7}">
      <dsp:nvSpPr>
        <dsp:cNvPr id="0" name=""/>
        <dsp:cNvSpPr/>
      </dsp:nvSpPr>
      <dsp:spPr>
        <a:xfrm>
          <a:off x="154078" y="107099"/>
          <a:ext cx="733371" cy="1100057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0114BF7-C94E-44B3-9DA8-8D07045006A1}">
      <dsp:nvSpPr>
        <dsp:cNvPr id="0" name=""/>
        <dsp:cNvSpPr/>
      </dsp:nvSpPr>
      <dsp:spPr>
        <a:xfrm>
          <a:off x="4578211" y="176476"/>
          <a:ext cx="3581869" cy="1047673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24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</a:rPr>
            <a:t>ЖИВОПИСЬ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i="1" kern="1200" baseline="0" dirty="0" smtClean="0">
              <a:solidFill>
                <a:schemeClr val="tx2">
                  <a:lumMod val="50000"/>
                </a:schemeClr>
              </a:solidFill>
            </a:rPr>
            <a:t>Линогравюра. Графика.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i="1" kern="1200" baseline="0" dirty="0" smtClean="0">
              <a:solidFill>
                <a:schemeClr val="tx2">
                  <a:lumMod val="50000"/>
                </a:schemeClr>
              </a:solidFill>
            </a:rPr>
            <a:t>АРТ-проект. Керамика. </a:t>
          </a:r>
          <a:endParaRPr lang="ru-RU" sz="1800" b="0" i="1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4578211" y="176476"/>
        <a:ext cx="3581869" cy="1047673"/>
      </dsp:txXfrm>
    </dsp:sp>
    <dsp:sp modelId="{81EB3E50-407A-4C2D-B805-FBB4D8BD3617}">
      <dsp:nvSpPr>
        <dsp:cNvPr id="0" name=""/>
        <dsp:cNvSpPr/>
      </dsp:nvSpPr>
      <dsp:spPr>
        <a:xfrm>
          <a:off x="4415353" y="176479"/>
          <a:ext cx="733371" cy="1100057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B4C0C5-5304-4699-AE36-357158312ED4}">
      <dsp:nvSpPr>
        <dsp:cNvPr id="0" name=""/>
        <dsp:cNvSpPr/>
      </dsp:nvSpPr>
      <dsp:spPr>
        <a:xfrm>
          <a:off x="835561" y="1471420"/>
          <a:ext cx="3272529" cy="1047673"/>
        </a:xfrm>
        <a:prstGeom prst="rect">
          <a:avLst/>
        </a:prstGeom>
        <a:solidFill>
          <a:srgbClr val="FFFF99">
            <a:alpha val="40000"/>
          </a:srgb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24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chemeClr val="tx2">
                  <a:lumMod val="50000"/>
                </a:schemeClr>
              </a:solidFill>
            </a:rPr>
            <a:t>ХОРЕОГРАФИЯ</a:t>
          </a:r>
          <a:endParaRPr lang="ru-RU" sz="1700" b="0" i="0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835561" y="1471420"/>
        <a:ext cx="3272529" cy="1047673"/>
      </dsp:txXfrm>
    </dsp:sp>
    <dsp:sp modelId="{0FD29A21-94C5-4F8F-8412-D9D377690DFE}">
      <dsp:nvSpPr>
        <dsp:cNvPr id="0" name=""/>
        <dsp:cNvSpPr/>
      </dsp:nvSpPr>
      <dsp:spPr>
        <a:xfrm>
          <a:off x="273948" y="1420222"/>
          <a:ext cx="733371" cy="1100057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B4B6BF0-9FC1-4071-9EEF-01C8BEE7B91C}">
      <dsp:nvSpPr>
        <dsp:cNvPr id="0" name=""/>
        <dsp:cNvSpPr/>
      </dsp:nvSpPr>
      <dsp:spPr>
        <a:xfrm>
          <a:off x="4824523" y="1503121"/>
          <a:ext cx="3338982" cy="1017158"/>
        </a:xfrm>
        <a:prstGeom prst="rect">
          <a:avLst/>
        </a:prstGeom>
        <a:solidFill>
          <a:srgbClr val="ABD7AC">
            <a:alpha val="40000"/>
          </a:srgb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895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</a:rPr>
            <a:t>ТЕАТР.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</a:rPr>
            <a:t>Ораторское  искусство.</a:t>
          </a:r>
          <a:endParaRPr lang="ru-RU" sz="1800" b="0" i="1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4824523" y="1503121"/>
        <a:ext cx="3338982" cy="1017158"/>
      </dsp:txXfrm>
    </dsp:sp>
    <dsp:sp modelId="{F84DA2D3-F54F-46CE-B47B-CC532C069551}">
      <dsp:nvSpPr>
        <dsp:cNvPr id="0" name=""/>
        <dsp:cNvSpPr/>
      </dsp:nvSpPr>
      <dsp:spPr>
        <a:xfrm>
          <a:off x="4392487" y="1440155"/>
          <a:ext cx="712011" cy="1068016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F4AB4-D729-4A44-9A9B-42791A2C2B2B}">
      <dsp:nvSpPr>
        <dsp:cNvPr id="0" name=""/>
        <dsp:cNvSpPr/>
      </dsp:nvSpPr>
      <dsp:spPr>
        <a:xfrm>
          <a:off x="760542" y="145345"/>
          <a:ext cx="2822245" cy="881951"/>
        </a:xfrm>
        <a:prstGeom prst="rect">
          <a:avLst/>
        </a:prstGeom>
        <a:solidFill>
          <a:srgbClr val="ABD7AC">
            <a:alpha val="40000"/>
          </a:srgb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7375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700" b="0" kern="1200" dirty="0" smtClean="0">
              <a:solidFill>
                <a:schemeClr val="tx2">
                  <a:lumMod val="50000"/>
                </a:schemeClr>
              </a:solidFill>
            </a:rPr>
            <a:t>Естественно-научное  образование</a:t>
          </a:r>
          <a:endParaRPr lang="ru-RU" sz="1400" b="0" i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760542" y="145345"/>
        <a:ext cx="2822245" cy="881951"/>
      </dsp:txXfrm>
    </dsp:sp>
    <dsp:sp modelId="{ED6C026C-D131-4D66-B984-F718E76DB5F7}">
      <dsp:nvSpPr>
        <dsp:cNvPr id="0" name=""/>
        <dsp:cNvSpPr/>
      </dsp:nvSpPr>
      <dsp:spPr>
        <a:xfrm>
          <a:off x="431229" y="49707"/>
          <a:ext cx="617366" cy="926049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0114BF7-C94E-44B3-9DA8-8D07045006A1}">
      <dsp:nvSpPr>
        <dsp:cNvPr id="0" name=""/>
        <dsp:cNvSpPr/>
      </dsp:nvSpPr>
      <dsp:spPr>
        <a:xfrm>
          <a:off x="4045123" y="152891"/>
          <a:ext cx="3105745" cy="908410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29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</a:rPr>
            <a:t>Техническое образование</a:t>
          </a:r>
          <a:endParaRPr lang="ru-RU" sz="1200" b="0" i="1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4045123" y="152891"/>
        <a:ext cx="3105745" cy="908410"/>
      </dsp:txXfrm>
    </dsp:sp>
    <dsp:sp modelId="{81EB3E50-407A-4C2D-B805-FBB4D8BD3617}">
      <dsp:nvSpPr>
        <dsp:cNvPr id="0" name=""/>
        <dsp:cNvSpPr/>
      </dsp:nvSpPr>
      <dsp:spPr>
        <a:xfrm>
          <a:off x="3907441" y="156716"/>
          <a:ext cx="635887" cy="953830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B4C0C5-5304-4699-AE36-357158312ED4}">
      <dsp:nvSpPr>
        <dsp:cNvPr id="0" name=""/>
        <dsp:cNvSpPr/>
      </dsp:nvSpPr>
      <dsp:spPr>
        <a:xfrm>
          <a:off x="801186" y="1271882"/>
          <a:ext cx="2837524" cy="908410"/>
        </a:xfrm>
        <a:prstGeom prst="rect">
          <a:avLst/>
        </a:prstGeom>
        <a:solidFill>
          <a:srgbClr val="FFFF99">
            <a:alpha val="40000"/>
          </a:srgb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296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chemeClr val="tx2">
                  <a:lumMod val="50000"/>
                </a:schemeClr>
              </a:solidFill>
            </a:rPr>
            <a:t>Филология</a:t>
          </a:r>
          <a:endParaRPr lang="ru-RU" sz="1200" b="0" i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801186" y="1271882"/>
        <a:ext cx="2837524" cy="908410"/>
      </dsp:txXfrm>
    </dsp:sp>
    <dsp:sp modelId="{0FD29A21-94C5-4F8F-8412-D9D377690DFE}">
      <dsp:nvSpPr>
        <dsp:cNvPr id="0" name=""/>
        <dsp:cNvSpPr/>
      </dsp:nvSpPr>
      <dsp:spPr>
        <a:xfrm>
          <a:off x="317754" y="1231185"/>
          <a:ext cx="635887" cy="953830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B4B6BF0-9FC1-4071-9EEF-01C8BEE7B91C}">
      <dsp:nvSpPr>
        <dsp:cNvPr id="0" name=""/>
        <dsp:cNvSpPr/>
      </dsp:nvSpPr>
      <dsp:spPr>
        <a:xfrm>
          <a:off x="4271900" y="1276605"/>
          <a:ext cx="2981998" cy="908410"/>
        </a:xfrm>
        <a:prstGeom prst="rect">
          <a:avLst/>
        </a:prstGeom>
        <a:solidFill>
          <a:srgbClr val="ABD7AC">
            <a:alpha val="40000"/>
          </a:srgb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529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</a:rPr>
            <a:t>Школы </a:t>
          </a:r>
          <a:r>
            <a:rPr lang="ru-RU" sz="1400" b="0" i="1" kern="1200" dirty="0" smtClean="0">
              <a:solidFill>
                <a:schemeClr val="tx2">
                  <a:lumMod val="50000"/>
                </a:schemeClr>
              </a:solidFill>
            </a:rPr>
            <a:t>(11 видов)</a:t>
          </a:r>
          <a:endParaRPr lang="ru-RU" sz="1400" b="0" i="1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4271900" y="1276605"/>
        <a:ext cx="2981998" cy="908410"/>
      </dsp:txXfrm>
    </dsp:sp>
    <dsp:sp modelId="{F84DA2D3-F54F-46CE-B47B-CC532C069551}">
      <dsp:nvSpPr>
        <dsp:cNvPr id="0" name=""/>
        <dsp:cNvSpPr/>
      </dsp:nvSpPr>
      <dsp:spPr>
        <a:xfrm>
          <a:off x="3889582" y="1231185"/>
          <a:ext cx="635887" cy="953830"/>
        </a:xfrm>
        <a:prstGeom prst="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D8720-1B1F-4E0D-A4BF-8212BC004981}">
      <dsp:nvSpPr>
        <dsp:cNvPr id="0" name=""/>
        <dsp:cNvSpPr/>
      </dsp:nvSpPr>
      <dsp:spPr>
        <a:xfrm>
          <a:off x="2677" y="311317"/>
          <a:ext cx="1830061" cy="485406"/>
        </a:xfrm>
        <a:prstGeom prst="rect">
          <a:avLst/>
        </a:prstGeom>
        <a:solidFill>
          <a:srgbClr val="FFCCCC"/>
        </a:solidFill>
        <a:ln w="22225" cap="flat" cmpd="sng" algn="ctr">
          <a:solidFill>
            <a:srgbClr val="72A37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C00000"/>
              </a:solidFill>
              <a:latin typeface="Times New Roman"/>
              <a:ea typeface="+mn-ea"/>
              <a:cs typeface="+mn-cs"/>
            </a:rPr>
            <a:t>Научные центры</a:t>
          </a:r>
        </a:p>
      </dsp:txBody>
      <dsp:txXfrm>
        <a:off x="2677" y="311317"/>
        <a:ext cx="1830061" cy="485406"/>
      </dsp:txXfrm>
    </dsp:sp>
    <dsp:sp modelId="{3ACB71FD-96B3-47DE-806C-99B6DEB110AB}">
      <dsp:nvSpPr>
        <dsp:cNvPr id="0" name=""/>
        <dsp:cNvSpPr/>
      </dsp:nvSpPr>
      <dsp:spPr>
        <a:xfrm>
          <a:off x="17207" y="732773"/>
          <a:ext cx="1830061" cy="1106206"/>
        </a:xfrm>
        <a:prstGeom prst="rect">
          <a:avLst/>
        </a:prstGeom>
        <a:solidFill>
          <a:srgbClr val="72A376">
            <a:alpha val="90000"/>
            <a:tint val="4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rgbClr val="002060"/>
              </a:solidFill>
              <a:latin typeface="Times New Roman"/>
              <a:ea typeface="+mn-ea"/>
              <a:cs typeface="+mn-cs"/>
            </a:rPr>
            <a:t>Вузы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rgbClr val="002060"/>
              </a:solidFill>
              <a:latin typeface="Times New Roman"/>
              <a:ea typeface="+mn-ea"/>
              <a:cs typeface="+mn-cs"/>
            </a:rPr>
            <a:t>Научные лаборатории НИИ</a:t>
          </a:r>
        </a:p>
      </dsp:txBody>
      <dsp:txXfrm>
        <a:off x="17207" y="732773"/>
        <a:ext cx="1830061" cy="1106206"/>
      </dsp:txXfrm>
    </dsp:sp>
    <dsp:sp modelId="{DC1153B1-E914-48C9-AFA4-9D3C378DA4C2}">
      <dsp:nvSpPr>
        <dsp:cNvPr id="0" name=""/>
        <dsp:cNvSpPr/>
      </dsp:nvSpPr>
      <dsp:spPr>
        <a:xfrm>
          <a:off x="2129373" y="320695"/>
          <a:ext cx="2002123" cy="485406"/>
        </a:xfrm>
        <a:prstGeom prst="rect">
          <a:avLst/>
        </a:prstGeom>
        <a:solidFill>
          <a:srgbClr val="FFCCCC"/>
        </a:solidFill>
        <a:ln w="22225" cap="flat" cmpd="sng" algn="ctr">
          <a:solidFill>
            <a:srgbClr val="72A37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C00000"/>
              </a:solidFill>
              <a:latin typeface="Times New Roman"/>
              <a:ea typeface="+mn-ea"/>
              <a:cs typeface="+mn-cs"/>
            </a:rPr>
            <a:t>Социально-культурные центры</a:t>
          </a:r>
        </a:p>
      </dsp:txBody>
      <dsp:txXfrm>
        <a:off x="2129373" y="320695"/>
        <a:ext cx="2002123" cy="485406"/>
      </dsp:txXfrm>
    </dsp:sp>
    <dsp:sp modelId="{418D2520-50D8-476B-8640-7F111F8355F6}">
      <dsp:nvSpPr>
        <dsp:cNvPr id="0" name=""/>
        <dsp:cNvSpPr/>
      </dsp:nvSpPr>
      <dsp:spPr>
        <a:xfrm>
          <a:off x="2028280" y="787619"/>
          <a:ext cx="2142452" cy="1106206"/>
        </a:xfrm>
        <a:prstGeom prst="rect">
          <a:avLst/>
        </a:prstGeom>
        <a:solidFill>
          <a:srgbClr val="72A376">
            <a:alpha val="90000"/>
            <a:tint val="4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>
              <a:solidFill>
                <a:srgbClr val="002060"/>
              </a:solidFill>
              <a:latin typeface="Times New Roman"/>
              <a:ea typeface="+mn-ea"/>
              <a:cs typeface="+mn-cs"/>
            </a:rPr>
            <a:t>Музеи, театры, библиотеки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>
              <a:solidFill>
                <a:srgbClr val="002060"/>
              </a:solidFill>
              <a:latin typeface="Times New Roman"/>
              <a:ea typeface="+mn-ea"/>
              <a:cs typeface="+mn-cs"/>
            </a:rPr>
            <a:t>Общественные организации, </a:t>
          </a:r>
          <a:r>
            <a:rPr lang="ru-RU" sz="1400" kern="1200" dirty="0" smtClean="0">
              <a:solidFill>
                <a:srgbClr val="002060"/>
              </a:solidFill>
              <a:latin typeface="Times New Roman"/>
              <a:ea typeface="+mn-ea"/>
              <a:cs typeface="+mn-cs"/>
            </a:rPr>
            <a:t>Фонды.</a:t>
          </a:r>
          <a:endParaRPr lang="ru-RU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+mn-ea"/>
            <a:cs typeface="+mn-cs"/>
          </a:endParaRPr>
        </a:p>
      </dsp:txBody>
      <dsp:txXfrm>
        <a:off x="2028280" y="787619"/>
        <a:ext cx="2142452" cy="1106206"/>
      </dsp:txXfrm>
    </dsp:sp>
    <dsp:sp modelId="{3EE18B11-F67D-4026-A880-06F6D6A874C9}">
      <dsp:nvSpPr>
        <dsp:cNvPr id="0" name=""/>
        <dsp:cNvSpPr/>
      </dsp:nvSpPr>
      <dsp:spPr>
        <a:xfrm>
          <a:off x="4419713" y="295332"/>
          <a:ext cx="1830061" cy="485406"/>
        </a:xfrm>
        <a:prstGeom prst="rect">
          <a:avLst/>
        </a:prstGeom>
        <a:solidFill>
          <a:srgbClr val="FFCCCC"/>
        </a:solidFill>
        <a:ln w="22225" cap="flat" cmpd="sng" algn="ctr">
          <a:solidFill>
            <a:srgbClr val="72A37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C00000"/>
              </a:solidFill>
              <a:latin typeface="Times New Roman"/>
              <a:ea typeface="+mn-ea"/>
              <a:cs typeface="+mn-cs"/>
            </a:rPr>
            <a:t>Профессиональные организации</a:t>
          </a:r>
        </a:p>
      </dsp:txBody>
      <dsp:txXfrm>
        <a:off x="4419713" y="295332"/>
        <a:ext cx="1830061" cy="485406"/>
      </dsp:txXfrm>
    </dsp:sp>
    <dsp:sp modelId="{413F860B-A086-46EA-BE80-7197544ECF6D}">
      <dsp:nvSpPr>
        <dsp:cNvPr id="0" name=""/>
        <dsp:cNvSpPr/>
      </dsp:nvSpPr>
      <dsp:spPr>
        <a:xfrm>
          <a:off x="4419713" y="780738"/>
          <a:ext cx="1830061" cy="1106206"/>
        </a:xfrm>
        <a:prstGeom prst="rect">
          <a:avLst/>
        </a:prstGeom>
        <a:solidFill>
          <a:srgbClr val="72A376">
            <a:alpha val="90000"/>
            <a:tint val="4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rgbClr val="72A37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rgbClr val="002060"/>
              </a:solidFill>
              <a:latin typeface="Times New Roman"/>
              <a:ea typeface="+mn-ea"/>
              <a:cs typeface="+mn-cs"/>
            </a:rPr>
            <a:t>Организации различных профессиональных сфер и </a:t>
          </a:r>
          <a:r>
            <a:rPr lang="ru-RU" sz="1400" kern="1200" dirty="0" smtClean="0">
              <a:solidFill>
                <a:srgbClr val="002060"/>
              </a:solidFill>
              <a:latin typeface="Times New Roman"/>
              <a:ea typeface="+mn-ea"/>
              <a:cs typeface="+mn-cs"/>
            </a:rPr>
            <a:t>ведомств.</a:t>
          </a:r>
          <a:endParaRPr lang="ru-RU" sz="1400" kern="1200" dirty="0">
            <a:solidFill>
              <a:srgbClr val="002060"/>
            </a:solidFill>
            <a:latin typeface="Times New Roman"/>
            <a:ea typeface="+mn-ea"/>
            <a:cs typeface="+mn-cs"/>
          </a:endParaRPr>
        </a:p>
      </dsp:txBody>
      <dsp:txXfrm>
        <a:off x="4419713" y="780738"/>
        <a:ext cx="1830061" cy="110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2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AA9A07A-467A-4903-8DC1-2F1EB172E6E8}" type="datetimeFigureOut">
              <a:rPr lang="ru-RU"/>
              <a:pPr>
                <a:defRPr/>
              </a:pPr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6A0AB13-D6D8-4A66-92BF-36E86BA95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962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2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28" tIns="45214" rIns="90428" bIns="45214" numCol="1" anchor="t" anchorCtr="0" compatLnSpc="1">
            <a:prstTxWarp prst="textNoShape">
              <a:avLst/>
            </a:prstTxWarp>
          </a:bodyPr>
          <a:lstStyle>
            <a:lvl1pPr defTabSz="909638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2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28" tIns="45214" rIns="90428" bIns="45214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/>
            </a:lvl1pPr>
          </a:lstStyle>
          <a:p>
            <a:pPr>
              <a:defRPr/>
            </a:pPr>
            <a:fld id="{CE3E1E31-1040-49FF-A19F-62F88450063F}" type="datetimeFigureOut">
              <a:rPr lang="ru-RU"/>
              <a:pPr>
                <a:defRPr/>
              </a:pPr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73" tIns="45437" rIns="90873" bIns="45437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28" tIns="45214" rIns="90428" bIns="452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5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28" tIns="45214" rIns="90428" bIns="45214" numCol="1" anchor="b" anchorCtr="0" compatLnSpc="1">
            <a:prstTxWarp prst="textNoShape">
              <a:avLst/>
            </a:prstTxWarp>
          </a:bodyPr>
          <a:lstStyle>
            <a:lvl1pPr defTabSz="909638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165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28" tIns="45214" rIns="90428" bIns="45214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/>
            </a:lvl1pPr>
          </a:lstStyle>
          <a:p>
            <a:pPr>
              <a:defRPr/>
            </a:pPr>
            <a:fld id="{2AECE5A6-6E6A-440D-93DB-4ADE6F9FA3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295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40" tIns="45720" rIns="91440" bIns="45720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3849688" y="9428166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463F913-8424-4BB7-9A9F-B131B3626F52}" type="slidenum">
              <a:rPr lang="en-GB" sz="1200">
                <a:solidFill>
                  <a:srgbClr val="000000"/>
                </a:solidFill>
              </a:rPr>
              <a:pPr algn="r"/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B8F999-0D76-4852-A4B6-FD1746D2BEE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326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0"/>
              </a:spcBef>
              <a:buClr>
                <a:srgbClr val="990000"/>
              </a:buClr>
              <a:buFont typeface="Wingdings" panose="05000000000000000000" pitchFamily="2" charset="2"/>
              <a:buChar char="Ø"/>
            </a:pPr>
            <a:r>
              <a:rPr lang="ru-RU" sz="1200" b="1" u="sng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спортивные залы:</a:t>
            </a:r>
            <a:endParaRPr lang="ru-RU" sz="1200" dirty="0" smtClean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marL="360000">
              <a:lnSpc>
                <a:spcPct val="114000"/>
              </a:lnSpc>
              <a:spcBef>
                <a:spcPts val="0"/>
              </a:spcBef>
              <a:buClr>
                <a:srgbClr val="990000"/>
              </a:buClr>
            </a:pPr>
            <a:r>
              <a:rPr lang="ru-RU" sz="12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волейбол, мини-футбол, баскетбол, теннис, </a:t>
            </a:r>
            <a:r>
              <a:rPr lang="ru-RU" sz="1200" dirty="0" err="1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стритбол</a:t>
            </a:r>
            <a:r>
              <a:rPr lang="ru-RU" sz="12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; </a:t>
            </a: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buClr>
                <a:srgbClr val="990000"/>
              </a:buCl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гимнастический зал;  тренажерный зал;</a:t>
            </a: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buClr>
                <a:srgbClr val="990000"/>
              </a:buCl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зал шейпинга и аэробики; </a:t>
            </a: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buClr>
                <a:srgbClr val="990000"/>
              </a:buClr>
              <a:buFont typeface="Wingdings" panose="05000000000000000000" pitchFamily="2" charset="2"/>
              <a:buChar char="Ø"/>
            </a:pPr>
            <a:r>
              <a:rPr lang="ru-RU" sz="1200" b="1" u="sng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открытые площадки: </a:t>
            </a:r>
            <a:r>
              <a:rPr lang="ru-RU" sz="12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волейбольная, баскетбольная, бадминтонная; </a:t>
            </a:r>
          </a:p>
          <a:p>
            <a:pPr marL="360000">
              <a:lnSpc>
                <a:spcPct val="114000"/>
              </a:lnSpc>
              <a:spcBef>
                <a:spcPts val="0"/>
              </a:spcBef>
              <a:buClr>
                <a:srgbClr val="990000"/>
              </a:buClr>
            </a:pPr>
            <a:r>
              <a:rPr lang="ru-RU" sz="12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теннисные площадки - 2; </a:t>
            </a:r>
          </a:p>
          <a:p>
            <a:pPr marL="360000">
              <a:lnSpc>
                <a:spcPct val="114000"/>
              </a:lnSpc>
              <a:spcBef>
                <a:spcPts val="0"/>
              </a:spcBef>
              <a:buClr>
                <a:srgbClr val="990000"/>
              </a:buClr>
            </a:pPr>
            <a:r>
              <a:rPr lang="ru-RU" sz="12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место для занятий лёгкой атлетикой.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C7A333-4928-4BD9-AFD2-B0B0481E1A5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25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5E352-A686-4603-9D27-8CDFD8A5AA7F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5E352-A686-4603-9D27-8CDFD8A5AA7F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576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87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765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EBA5BD7-F043-4D1B-AA17-CD412FC534D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30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5B4C5-7E9B-4AF2-A23F-7227A003D13E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11A2A-56B0-446D-AABE-8AA6CA6B68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B99A7-6726-4ED4-911F-A95E83C45E32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13AA2-491B-4EC2-BCF9-172F48781A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9DBF7-F876-43C7-96FC-A7026082C599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69B44-46CB-4992-8CE9-1B1B13244E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90A3-A390-473F-ADE3-12A1C3F35ED1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96E39-44DE-46B4-A0AC-ACCC4CB0C6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E59FA-1144-42F8-A409-1BEB1174F043}" type="datetimeFigureOut">
              <a:rPr lang="ru-RU"/>
              <a:pPr>
                <a:defRPr/>
              </a:pPr>
              <a:t>04.12.2019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FDB73-0ADC-42C7-AFB2-7F2F598FF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43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398AD-E315-4E3E-873C-2858F5984644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5BD1A-8D89-4CB6-88AF-CCD72F1B82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2943225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2943225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4" y="2943225"/>
            <a:ext cx="84137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AEC63-8DDD-499F-9C04-800B2625810B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1EA98-8B90-42B9-819F-DA70B98EE8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9CFAA-9129-4117-957F-159538FB873E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A6AA-993F-4C49-9699-4ACE54D147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A49E2-DCC1-408F-9E75-B746703F38F9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1203A-1F67-4D69-B982-361EC172A3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B0E51-A865-428E-BA34-76B6B03F7F5B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95C60-BE52-4145-98A8-61B10655C4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C8CC5-0CAF-4F17-BD8C-51C7F5E0E509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2CC0-43F1-4021-A7A9-610654A6E9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6D4DF-5900-4BAB-9F4E-29FEB1FB9598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B2475-64A8-46A8-B6AC-F728AE94FF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9ECC6-EE40-4214-B090-C3BB2B7329EA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355F4-221C-42CF-82F8-1C909ED802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1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0C7279A8-F440-46E6-BD85-0AA9840730B7}" type="datetime1">
              <a:rPr lang="ru-RU"/>
              <a:pPr>
                <a:defRPr/>
              </a:pPr>
              <a:t>04.12.2019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6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5E65A837-D853-45A2-B330-753F6F61FF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8200" y="4874419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4" y="4874419"/>
            <a:ext cx="84137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88" r:id="rId13"/>
  </p:sldLayoutIdLst>
  <p:hf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0175\Desktop\&#1053;&#1086;&#1074;&#1072;&#1103;%20&#1087;&#1072;&#1087;&#1082;&#1072;%20(2)\&#1090;&#1072;&#1085;&#1094;&#1099;.mp4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" Type="http://schemas.openxmlformats.org/officeDocument/2006/relationships/diagramData" Target="../diagrams/data5.xml"/><Relationship Id="rId21" Type="http://schemas.openxmlformats.org/officeDocument/2006/relationships/image" Target="../media/image120.png"/><Relationship Id="rId7" Type="http://schemas.microsoft.com/office/2007/relationships/diagramDrawing" Target="../diagrams/drawing5.xml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114.png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4.png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43.jpeg"/><Relationship Id="rId7" Type="http://schemas.openxmlformats.org/officeDocument/2006/relationships/image" Target="../media/image147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4.jpe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Relationship Id="rId9" Type="http://schemas.openxmlformats.org/officeDocument/2006/relationships/image" Target="../media/image1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5.png"/><Relationship Id="rId5" Type="http://schemas.openxmlformats.org/officeDocument/2006/relationships/image" Target="../media/image194.jpeg"/><Relationship Id="rId4" Type="http://schemas.openxmlformats.org/officeDocument/2006/relationships/image" Target="../media/image1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1.png"/><Relationship Id="rId7" Type="http://schemas.openxmlformats.org/officeDocument/2006/relationships/image" Target="../media/image146.jpeg"/><Relationship Id="rId12" Type="http://schemas.openxmlformats.org/officeDocument/2006/relationships/image" Target="../media/image208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11" Type="http://schemas.openxmlformats.org/officeDocument/2006/relationships/image" Target="../media/image207.jpeg"/><Relationship Id="rId5" Type="http://schemas.openxmlformats.org/officeDocument/2006/relationships/image" Target="../media/image203.jpeg"/><Relationship Id="rId10" Type="http://schemas.openxmlformats.org/officeDocument/2006/relationships/image" Target="../media/image143.jpeg"/><Relationship Id="rId4" Type="http://schemas.openxmlformats.org/officeDocument/2006/relationships/image" Target="../media/image202.jpeg"/><Relationship Id="rId9" Type="http://schemas.openxmlformats.org/officeDocument/2006/relationships/image" Target="../media/image20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User\Desktop\ДОКУМЕНТЫ\ОЛИМПИАДА\ФОТО Олимп 2018\9 кл Селькина красотка IMG_027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3409" y="3873815"/>
            <a:ext cx="1973813" cy="142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-40511" y="1438137"/>
            <a:ext cx="918947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Интеграция общего и дополнительного образования по направлению: </a:t>
            </a:r>
            <a:endParaRPr lang="ru-RU" sz="3200" dirty="0" smtClean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  <a:p>
            <a:pPr algn="ctr"/>
            <a:r>
              <a:rPr lang="ru-RU" sz="3200" i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Спорт</a:t>
            </a:r>
            <a:r>
              <a:rPr lang="ru-RU" sz="3200" i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. Наука. </a:t>
            </a:r>
            <a:r>
              <a:rPr lang="ru-RU" sz="3200" i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Искусство.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 </a:t>
            </a:r>
            <a:endParaRPr lang="ru-RU" sz="32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-45790" y="3764824"/>
            <a:ext cx="2176141" cy="1408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SC_01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0"/>
          <a:stretch>
            <a:fillRect/>
          </a:stretch>
        </p:blipFill>
        <p:spPr bwMode="auto">
          <a:xfrm>
            <a:off x="1907704" y="3910623"/>
            <a:ext cx="1944316" cy="119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82" y="3678011"/>
            <a:ext cx="1614686" cy="16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3635896" y="3947671"/>
            <a:ext cx="2285467" cy="119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/>
        </p:spPr>
      </p:pic>
      <p:sp>
        <p:nvSpPr>
          <p:cNvPr id="12" name="Подзаголовок 4"/>
          <p:cNvSpPr txBox="1">
            <a:spLocks/>
          </p:cNvSpPr>
          <p:nvPr/>
        </p:nvSpPr>
        <p:spPr>
          <a:xfrm>
            <a:off x="883898" y="3062746"/>
            <a:ext cx="8265070" cy="702078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 defTabSz="685891">
              <a:buNone/>
            </a:pPr>
            <a:r>
              <a:rPr lang="ru-RU" sz="1600" i="1" smtClean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Максимова Л.Ю., Заслуженный учитель Российской Федерации,</a:t>
            </a:r>
          </a:p>
          <a:p>
            <a:pPr marL="0" indent="0" algn="r" defTabSz="685891">
              <a:buNone/>
            </a:pPr>
            <a:r>
              <a:rPr lang="ru-RU" sz="1600" i="1" smtClean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начальник Пансиона воспитанниц Министерства обороны РФ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998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81782" y="1354896"/>
            <a:ext cx="640195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800000"/>
              </a:buClr>
              <a:buSzPts val="2400"/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1C1C1C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Плавание (5-11 классы).</a:t>
            </a:r>
          </a:p>
          <a:p>
            <a:pPr>
              <a:lnSpc>
                <a:spcPct val="130000"/>
              </a:lnSpc>
              <a:buClr>
                <a:srgbClr val="800000"/>
              </a:buClr>
              <a:buSzPts val="2400"/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1C1C1C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Верховая  езда (7-8 классы).</a:t>
            </a:r>
            <a:endParaRPr lang="ru-RU" sz="2000" dirty="0">
              <a:solidFill>
                <a:srgbClr val="1C1C1C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rgbClr val="800000"/>
              </a:buClr>
              <a:buSzPts val="2400"/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1C1C1C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Фигурное катание (5-7 классы). </a:t>
            </a:r>
          </a:p>
          <a:p>
            <a:pPr>
              <a:lnSpc>
                <a:spcPct val="130000"/>
              </a:lnSpc>
              <a:buClr>
                <a:srgbClr val="800000"/>
              </a:buClr>
              <a:buSzPts val="2400"/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1C1C1C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Хореография(5-8 классы). </a:t>
            </a:r>
            <a:endParaRPr lang="ru-RU" sz="2000" dirty="0">
              <a:solidFill>
                <a:srgbClr val="1C1C1C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танцы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33264" y="3291830"/>
            <a:ext cx="2770053" cy="1830154"/>
          </a:xfrm>
          <a:prstGeom prst="rect">
            <a:avLst/>
          </a:prstGeom>
          <a:ln w="12700">
            <a:solidFill>
              <a:srgbClr val="C00000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  <a:extLst/>
        </p:spPr>
      </p:pic>
      <p:sp>
        <p:nvSpPr>
          <p:cNvPr id="10" name="Rectangle 2"/>
          <p:cNvSpPr txBox="1">
            <a:spLocks/>
          </p:cNvSpPr>
          <p:nvPr/>
        </p:nvSpPr>
        <p:spPr bwMode="auto">
          <a:xfrm>
            <a:off x="273298" y="20864"/>
            <a:ext cx="8856985" cy="133390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40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Обязательное дополнительное </a:t>
            </a:r>
            <a:r>
              <a:rPr lang="ru-RU" sz="40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образование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7" y="44612"/>
            <a:ext cx="773888" cy="66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3047667"/>
            <a:ext cx="1993140" cy="203719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3" descr="J:\Учитель года\Boarding Schools\фото воспитанниц\DSC_03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83909" y="1115368"/>
            <a:ext cx="2592288" cy="190970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SC_305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724" y="3259042"/>
            <a:ext cx="2934436" cy="173106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847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772" y="51470"/>
            <a:ext cx="8532440" cy="872020"/>
          </a:xfrm>
        </p:spPr>
        <p:txBody>
          <a:bodyPr/>
          <a:lstStyle/>
          <a:p>
            <a:r>
              <a:rPr lang="ru-RU" dirty="0" smtClean="0"/>
              <a:t>Спорт </a:t>
            </a:r>
            <a:r>
              <a:rPr lang="ru-RU" sz="3200" dirty="0" smtClean="0"/>
              <a:t>(</a:t>
            </a:r>
            <a:r>
              <a:rPr lang="ru-RU" sz="3200" u="sng" dirty="0" smtClean="0"/>
              <a:t>20 видов спорта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10" name="Picture 2" descr="\\moskads.local\fs1\ПОДРАЗДЕЛЕНИЯ\ТСО\#__Ермолаев\книжка\17 razv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6965" r="4371" b="7607"/>
          <a:stretch/>
        </p:blipFill>
        <p:spPr bwMode="auto">
          <a:xfrm>
            <a:off x="251520" y="2563699"/>
            <a:ext cx="8496944" cy="26694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8836" y="1151278"/>
            <a:ext cx="259228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Баскетбол.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Легкая атлетика.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Гимнастика.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Шахматы.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Настольный теннис.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163316"/>
            <a:ext cx="309634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Сумо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ru-RU" sz="170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Тхеквондо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.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Фехтование.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Волейбол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Мини-футбол.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Полиатлон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.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Лыжный спорт.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522" y="1177186"/>
            <a:ext cx="313147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Городошный спорт.</a:t>
            </a: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Фитнес. Плавание. </a:t>
            </a: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Фигурное катание. </a:t>
            </a: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Аквааэробика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. Аэробика.</a:t>
            </a: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Бадминтон. Бильярд.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46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525" y="123478"/>
            <a:ext cx="8465892" cy="1152129"/>
          </a:xfrm>
        </p:spPr>
        <p:txBody>
          <a:bodyPr/>
          <a:lstStyle/>
          <a:p>
            <a:pPr lvl="0" eaLnBrk="1" hangingPunct="1">
              <a:lnSpc>
                <a:spcPct val="100000"/>
              </a:lnSpc>
            </a:pPr>
            <a:r>
              <a:rPr lang="ru-RU" sz="4400" dirty="0"/>
              <a:t>Спортивное отделение ЦСКА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им</a:t>
            </a:r>
            <a:r>
              <a:rPr lang="ru-RU" sz="3600" dirty="0"/>
              <a:t>. </a:t>
            </a:r>
            <a:r>
              <a:rPr lang="ru-RU" sz="3600" dirty="0" err="1" smtClean="0"/>
              <a:t>С.Н.Тараканова</a:t>
            </a:r>
            <a:r>
              <a:rPr lang="ru-RU" sz="3600" dirty="0" smtClean="0"/>
              <a:t> </a:t>
            </a:r>
            <a:r>
              <a:rPr lang="ru-RU" sz="3600" u="sng" dirty="0" smtClean="0"/>
              <a:t>(5-8 классы)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47614"/>
            <a:ext cx="2142702" cy="2173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17787"/>
            <a:ext cx="3456384" cy="230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22226" y="3364107"/>
            <a:ext cx="623585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классы открыты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договора о сотрудничестве с профессиональным </a:t>
            </a: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баскетбольным клубом ЦСКА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январе 2019 года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спортивному отделению Пансиона воспитанниц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легендарного спортсмена, олимпийского чемпиона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4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</a:t>
            </a: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Николаевича </a:t>
            </a:r>
            <a:r>
              <a:rPr lang="ru-RU" sz="14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Тараканова.</a:t>
            </a:r>
            <a:endParaRPr lang="ru-RU" sz="14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User\Desktop\Новая папка\20170511_073211_resized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113173"/>
            <a:ext cx="1622402" cy="2045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3"/>
          <p:cNvSpPr txBox="1">
            <a:spLocks/>
          </p:cNvSpPr>
          <p:nvPr/>
        </p:nvSpPr>
        <p:spPr>
          <a:xfrm>
            <a:off x="-9872" y="3004800"/>
            <a:ext cx="2832098" cy="20674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82296" indent="0" algn="ctr">
              <a:lnSpc>
                <a:spcPct val="150000"/>
              </a:lnSpc>
              <a:buFont typeface="Arial" charset="0"/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трижды становились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победителями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школьной баскетбольной лиги </a:t>
            </a:r>
            <a:r>
              <a:rPr lang="ru-RU" sz="1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«Победный мяч» </a:t>
            </a:r>
          </a:p>
          <a:p>
            <a:pPr marL="82296" indent="0" algn="ctr">
              <a:lnSpc>
                <a:spcPct val="150000"/>
              </a:lnSpc>
              <a:buFont typeface="Arial" charset="0"/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Москва.</a:t>
            </a:r>
          </a:p>
        </p:txBody>
      </p:sp>
    </p:spTree>
    <p:extLst>
      <p:ext uri="{BB962C8B-B14F-4D97-AF65-F5344CB8AC3E}">
        <p14:creationId xmlns:p14="http://schemas.microsoft.com/office/powerpoint/2010/main" val="13995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533" y="0"/>
            <a:ext cx="8229600" cy="717156"/>
          </a:xfrm>
        </p:spPr>
        <p:txBody>
          <a:bodyPr/>
          <a:lstStyle/>
          <a:p>
            <a:r>
              <a:rPr lang="ru-RU" sz="4600" dirty="0"/>
              <a:t>Спортивный режим</a:t>
            </a:r>
          </a:p>
        </p:txBody>
      </p:sp>
      <p:pic>
        <p:nvPicPr>
          <p:cNvPr id="1026" name="Picture 2" descr="C:\Users\a0416\Desktop\ЦСКА СДЮШОР\Презентация спортивного класса\ФОТО\1480416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3" y="3288433"/>
            <a:ext cx="2547354" cy="1742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80681"/>
              </p:ext>
            </p:extLst>
          </p:nvPr>
        </p:nvGraphicFramePr>
        <p:xfrm>
          <a:off x="60182" y="675927"/>
          <a:ext cx="9071568" cy="2502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065"/>
                <a:gridCol w="1383910"/>
                <a:gridCol w="1037253"/>
                <a:gridCol w="1086692"/>
                <a:gridCol w="1197512"/>
                <a:gridCol w="1139060"/>
                <a:gridCol w="1096478"/>
                <a:gridCol w="1158598"/>
              </a:tblGrid>
              <a:tr h="349253">
                <a:tc gridSpan="8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КЛАССЫ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253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 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Суббота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Воскресенье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27432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Утренняя</a:t>
                      </a:r>
                      <a:r>
                        <a:rPr lang="ru-RU" sz="1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тренировка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69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поток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8.30-10.00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8.30-10.00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8.30-10.00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8.30-10.00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8.30-10.00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8.30-10.00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31731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поток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10.10-11.45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10.10-11.45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10.10-11.45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10.10-11.45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10.10-11.45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10.10-11.45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27432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Вечерняя тренировка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поток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15-30-17-00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15-30-17-00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15-30-17-00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поток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17.15-18.45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17.15-18.45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17.15-18.45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 descr="C:\Users\a0416\Desktop\ЦСКА СДЮШОР\Презентация спортивного класса\ФОТО\1488953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08" y="3299152"/>
            <a:ext cx="2716826" cy="1742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0416\Desktop\ЦСКА СДЮШОР\Презентация спортивного класса\ФОТО\1521111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56" y="3291830"/>
            <a:ext cx="2547354" cy="173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5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11"/>
          <p:cNvSpPr>
            <a:spLocks noChangeArrowheads="1"/>
          </p:cNvSpPr>
          <p:nvPr/>
        </p:nvSpPr>
        <p:spPr bwMode="auto">
          <a:xfrm>
            <a:off x="899592" y="-23817"/>
            <a:ext cx="7920880" cy="168046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36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Спортивный класс: </a:t>
            </a:r>
          </a:p>
          <a:p>
            <a:pPr algn="ctr">
              <a:spcBef>
                <a:spcPct val="20000"/>
              </a:spcBef>
            </a:pPr>
            <a:r>
              <a:rPr lang="ru-RU" altLang="ru-RU" sz="3600" u="sng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СПОРТ + КАЧЕСТВО ОБУЧЕНИЯ</a:t>
            </a:r>
            <a:endParaRPr lang="ru-RU" altLang="ru-RU" sz="3600" u="sng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  <a:p>
            <a:pPr algn="ctr">
              <a:spcBef>
                <a:spcPct val="20000"/>
              </a:spcBef>
            </a:pPr>
            <a:endParaRPr lang="ru-RU" altLang="ru-RU" sz="2000" b="1" dirty="0">
              <a:solidFill>
                <a:srgbClr val="396499"/>
              </a:solidFill>
              <a:latin typeface="Arial" charset="0"/>
            </a:endParaRPr>
          </a:p>
        </p:txBody>
      </p:sp>
      <p:graphicFrame>
        <p:nvGraphicFramePr>
          <p:cNvPr id="4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1324379"/>
              </p:ext>
            </p:extLst>
          </p:nvPr>
        </p:nvGraphicFramePr>
        <p:xfrm>
          <a:off x="3923928" y="1402403"/>
          <a:ext cx="5112568" cy="355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 descr="C:\Users\a0434\Desktop\ОБл НАСТЯ\-- 3.6. Конкурсы\фото СПОРТ класс Гжимало А.О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7614"/>
            <a:ext cx="3423628" cy="36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5487"/>
            <a:ext cx="8229600" cy="648072"/>
          </a:xfrm>
        </p:spPr>
        <p:txBody>
          <a:bodyPr/>
          <a:lstStyle/>
          <a:p>
            <a:r>
              <a:rPr lang="ru-RU" sz="4400" dirty="0" smtClean="0"/>
              <a:t>Баскетбол</a:t>
            </a:r>
            <a:endParaRPr lang="ru-RU" sz="4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4" name="Рисунок 3" descr="http://pansion-mil.ru/images/01/000_avgust/00000000000000000000000_8888888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1147"/>
            <a:ext cx="3093712" cy="20619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" y="521172"/>
            <a:ext cx="3319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«КЭС-</a:t>
            </a:r>
            <a:r>
              <a:rPr lang="ru-RU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баскет</a:t>
            </a:r>
            <a:r>
              <a:rPr lang="ru-RU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3" name="Picture 2" descr="C:\Users\User\Desktop\СОЗВЕЗДИЕ 2016\ФОТО для фильма\11 Баскет 6 DSC_7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502"/>
            <a:ext cx="3577747" cy="178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0416\Desktop\ФОТО\Победный мяч СПОРТКЛАСС\6zqW3mpQqZ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847" y="3314788"/>
            <a:ext cx="3050002" cy="171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Users\a0170\Desktop\Фотографии для отчета 2018\IMG-20180419-WA00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89" y="3388700"/>
            <a:ext cx="2512349" cy="17664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846443" y="496372"/>
            <a:ext cx="3554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«Победный мяч» </a:t>
            </a:r>
            <a:endParaRPr lang="ru-RU" sz="3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2" name="Рисунок 6">
            <a:extLst>
              <a:ext uri="{FF2B5EF4-FFF2-40B4-BE49-F238E27FC236}">
                <a16:creationId xmlns="" xmlns:a16="http://schemas.microsoft.com/office/drawing/2014/main" id="{4CB8381C-62A2-40A4-BED3-97D855CDA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356" y="1084089"/>
            <a:ext cx="2752282" cy="206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-132492" y="2742968"/>
            <a:ext cx="3226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Чемпионы Москвы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7" name="Picture 2" descr="https://pp.userapi.com/c847221/v847221506/1ade1b/PGmWt2tEr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12669"/>
            <a:ext cx="3010981" cy="20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527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pansion-mil.ru/images/000000_Kartinki/E19678E0-D3C6-4916-AD30-06FDDB63D10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33" y="2908924"/>
            <a:ext cx="1556765" cy="207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224"/>
            <a:ext cx="8424936" cy="936104"/>
          </a:xfrm>
        </p:spPr>
        <p:txBody>
          <a:bodyPr>
            <a:noAutofit/>
          </a:bodyPr>
          <a:lstStyle/>
          <a:p>
            <a:r>
              <a:rPr lang="ru-RU" dirty="0" smtClean="0"/>
              <a:t>Шахматный клуб</a:t>
            </a:r>
            <a:endParaRPr lang="ru-RU" dirty="0"/>
          </a:p>
        </p:txBody>
      </p:sp>
      <p:pic>
        <p:nvPicPr>
          <p:cNvPr id="1026" name="Picture 2" descr="C:\Users\a0733\Desktop\10 пансион\4sq8vwgEsvU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92507"/>
            <a:ext cx="2808312" cy="157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sz="half" idx="4294967295"/>
          </p:nvPr>
        </p:nvSpPr>
        <p:spPr>
          <a:xfrm>
            <a:off x="6599598" y="3061781"/>
            <a:ext cx="2652922" cy="19228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82296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«Московский гамбит»-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2018/19   </a:t>
            </a:r>
            <a:endParaRPr lang="ru-RU" sz="1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</a:t>
            </a:r>
            <a:r>
              <a:rPr lang="ru-RU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Ермакова </a:t>
            </a:r>
            <a:r>
              <a:rPr lang="ru-RU" sz="11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Л., Астахова В.</a:t>
            </a:r>
          </a:p>
          <a:p>
            <a:pPr marL="82296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Шахматный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«Янтарная ладья-2019» </a:t>
            </a:r>
            <a:endParaRPr lang="ru-RU" sz="1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Кондрашина</a:t>
            </a:r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 descr="https://pansion.mil.ru/upload/site65/document_news/DwpgLv5Ks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5" y="1192507"/>
            <a:ext cx="2324550" cy="1743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ansion-mil.ru/images/000000_Kartini_2019/IMG_53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74" y="1087893"/>
            <a:ext cx="2661882" cy="1773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946" y="3170730"/>
            <a:ext cx="50080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Москвы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- воспитанница Пансиона (Черепанова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Эвита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ctr"/>
            <a:endParaRPr lang="ru-RU" sz="1400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</a:t>
            </a:r>
            <a: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 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швейцарской системе в 9 туров с контролем времени во всех группах: 90 минут на партию + 30 сек на каждый ход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-108520" y="2772182"/>
            <a:ext cx="5436096" cy="53022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82296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 -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гроссмейстер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Ковалевская Е.В.</a:t>
            </a:r>
          </a:p>
        </p:txBody>
      </p:sp>
    </p:spTree>
    <p:extLst>
      <p:ext uri="{BB962C8B-B14F-4D97-AF65-F5344CB8AC3E}">
        <p14:creationId xmlns:p14="http://schemas.microsoft.com/office/powerpoint/2010/main" val="18305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12566" y="195486"/>
            <a:ext cx="31550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Полиатлон</a:t>
            </a:r>
            <a:endParaRPr lang="ru-RU" sz="44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387" y="195486"/>
            <a:ext cx="39997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Мини-футбол</a:t>
            </a:r>
          </a:p>
        </p:txBody>
      </p:sp>
      <p:pic>
        <p:nvPicPr>
          <p:cNvPr id="16" name="Picture 15" descr="C:\Users\a0434\Desktop\Лучший препод  2016\Козаков\M68I4qPhCAU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96" y="1286621"/>
            <a:ext cx="2824628" cy="185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Левинский Сергей\AppData\Local\Temp\Rar$DIa0.347\IMG_04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4114" y="2943642"/>
            <a:ext cx="1779663" cy="242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63195" y="3263621"/>
            <a:ext cx="3040652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Москвы 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командный зачет):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2016/17 уч. г.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2017/18 </a:t>
            </a: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2018/19 </a:t>
            </a: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 </a:t>
            </a:r>
          </a:p>
          <a:p>
            <a:pPr>
              <a:lnSpc>
                <a:spcPct val="13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возрастные группы).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24128" y="3336112"/>
            <a:ext cx="3331909" cy="1572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зачет: </a:t>
            </a:r>
            <a:endParaRPr lang="ru-RU" sz="1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2016/17 уч. г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2017/18 </a:t>
            </a: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2018/19 </a:t>
            </a: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2019/20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44734" y="1089879"/>
            <a:ext cx="3148840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ru-RU" sz="3200" b="1" u="sng" dirty="0" smtClean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ЧЕМПИОНАТ России-2019 </a:t>
            </a:r>
          </a:p>
          <a:p>
            <a:pPr algn="ctr">
              <a:lnSpc>
                <a:spcPct val="130000"/>
              </a:lnSpc>
              <a:buClr>
                <a:srgbClr val="C00000"/>
              </a:buClr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ПОЛИАТЛОН</a:t>
            </a:r>
          </a:p>
          <a:p>
            <a:pPr>
              <a:lnSpc>
                <a:spcPct val="130000"/>
              </a:lnSpc>
              <a:buClr>
                <a:srgbClr val="C00000"/>
              </a:buClr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личный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зачет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buClr>
                <a:srgbClr val="C00000"/>
              </a:buClr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серебряный 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  <a:endParaRPr lang="ru-RU" sz="2400" dirty="0">
              <a:solidFill>
                <a:srgbClr val="E4E9E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pansion.mil.ru/upload/site65/document_news/yPZL5JsOl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02" y="1232953"/>
            <a:ext cx="2812974" cy="210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172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540675"/>
            <a:ext cx="4608512" cy="1330909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3600" dirty="0" smtClean="0">
                <a:solidFill>
                  <a:srgbClr val="A50021"/>
                </a:solidFill>
              </a:rPr>
              <a:t/>
            </a:r>
            <a:br>
              <a:rPr lang="ru-RU" sz="3600" dirty="0" smtClean="0">
                <a:solidFill>
                  <a:srgbClr val="A50021"/>
                </a:solidFill>
              </a:rPr>
            </a:br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-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2016/17 (две возрастные группы),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-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2017/18 </a:t>
            </a:r>
            <a:r>
              <a:rPr lang="ru-RU" sz="1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(три возрастные группы),</a:t>
            </a:r>
            <a:b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-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2017/18 </a:t>
            </a:r>
            <a:r>
              <a:rPr lang="ru-RU" sz="1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(три возрастные группы),</a:t>
            </a:r>
            <a:b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зачет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победителя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призеров</a:t>
            </a:r>
          </a:p>
        </p:txBody>
      </p:sp>
      <p:sp>
        <p:nvSpPr>
          <p:cNvPr id="3075" name="Заголовок 1"/>
          <p:cNvSpPr>
            <a:spLocks/>
          </p:cNvSpPr>
          <p:nvPr/>
        </p:nvSpPr>
        <p:spPr bwMode="auto">
          <a:xfrm>
            <a:off x="888007" y="-3214"/>
            <a:ext cx="7561262" cy="8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Легкая атлетика</a:t>
            </a:r>
          </a:p>
        </p:txBody>
      </p:sp>
      <p:pic>
        <p:nvPicPr>
          <p:cNvPr id="2054" name="Picture 13" descr="C:\Users\a0669\Desktop\ПВ МО РФ\Фото\2017-2018 уч. год\14.05.2018г. Городской этап ШСЛ\IMG-20180514-WA00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943230"/>
            <a:ext cx="3770622" cy="172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C:\Users\a0669\Desktop\IMG-20180514-WA004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003798"/>
            <a:ext cx="3882984" cy="1953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0434\Desktop\Созвоздие ФОТО\IMG_754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17" y="959555"/>
            <a:ext cx="2952557" cy="196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79" y="0"/>
            <a:ext cx="774470" cy="86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9433" y="2922429"/>
            <a:ext cx="376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A50021"/>
                </a:solidFill>
              </a:rPr>
              <a:t> </a:t>
            </a:r>
            <a:r>
              <a:rPr lang="ru-RU" sz="2800" b="1" dirty="0" smtClean="0">
                <a:solidFill>
                  <a:srgbClr val="A50021"/>
                </a:solidFill>
              </a:rPr>
              <a:t>Чемпионат </a:t>
            </a:r>
            <a:r>
              <a:rPr lang="ru-RU" sz="2800" b="1" dirty="0">
                <a:solidFill>
                  <a:srgbClr val="A50021"/>
                </a:solidFill>
              </a:rPr>
              <a:t>Москвы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013987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\\moskads.local\fs1\ПРЕДМЕТНЫЕ ЦИКЛЫ\ФИЗИЧЕСКАЯ КУЛЬТУРА\2017-2018 учебный год\греков А.Б\Новая папка\IMG_8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41" y="1243567"/>
            <a:ext cx="2600639" cy="1666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79464" y="220159"/>
            <a:ext cx="5647394" cy="7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Городошный спорт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3"/>
          <a:srcRect l="16506" t="11972" r="21795" b="19043"/>
          <a:stretch/>
        </p:blipFill>
        <p:spPr bwMode="auto">
          <a:xfrm>
            <a:off x="0" y="3484668"/>
            <a:ext cx="3117843" cy="1566480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Заголовок 1"/>
          <p:cNvSpPr>
            <a:spLocks/>
          </p:cNvSpPr>
          <p:nvPr/>
        </p:nvSpPr>
        <p:spPr bwMode="auto">
          <a:xfrm>
            <a:off x="321382" y="2796695"/>
            <a:ext cx="337732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Фехтование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/>
          <a:srcRect l="63413" t="66556" r="649"/>
          <a:stretch/>
        </p:blipFill>
        <p:spPr bwMode="auto">
          <a:xfrm>
            <a:off x="3117843" y="3390999"/>
            <a:ext cx="3220014" cy="169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79464" y="933047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Москвы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2018/19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9-11 классы,</a:t>
            </a:r>
          </a:p>
          <a:p>
            <a:pPr>
              <a:lnSpc>
                <a:spcPct val="150000"/>
              </a:lnSpc>
            </a:pP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7-8 классы,</a:t>
            </a:r>
          </a:p>
          <a:p>
            <a:pPr>
              <a:lnSpc>
                <a:spcPct val="150000"/>
              </a:lnSpc>
            </a:pP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5-6 классы.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7677" y="184086"/>
            <a:ext cx="29338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Тхэквондо</a:t>
            </a:r>
          </a:p>
        </p:txBody>
      </p:sp>
      <p:pic>
        <p:nvPicPr>
          <p:cNvPr id="15" name="Рисунок 14" descr="C:\Users\Левинский Сергей\Documents\АРХИВ\ФОТО по видам спорта\Таеквондо\16 06 2014 квалиф испытания таеквондо\2238587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83" y="1073383"/>
            <a:ext cx="2210198" cy="146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4393152" y="943979"/>
            <a:ext cx="288032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Москвы-2018</a:t>
            </a:r>
          </a:p>
          <a:p>
            <a:pPr algn="ctr">
              <a:lnSpc>
                <a:spcPct val="13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тхэквондо ИТФ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командный зачет, </a:t>
            </a:r>
          </a:p>
          <a:p>
            <a:pPr algn="ctr">
              <a:lnSpc>
                <a:spcPct val="13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призеров - </a:t>
            </a:r>
            <a:r>
              <a:rPr lang="ru-RU" sz="1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зачет</a:t>
            </a:r>
            <a:endParaRPr lang="ru-RU" sz="1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10680" y="2316662"/>
            <a:ext cx="453332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22.11.2019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воспитанница Пансиона -победитель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Первенства ЮАО г. Москвы по тхэквондо ИТФ. </a:t>
            </a:r>
          </a:p>
        </p:txBody>
      </p:sp>
      <p:pic>
        <p:nvPicPr>
          <p:cNvPr id="1026" name="Picture 2" descr="https://pansion.mil.ru/upload/site65/document_news/MShEeIu1m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69" y="3130134"/>
            <a:ext cx="2560269" cy="1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0300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 txBox="1">
            <a:spLocks noGrp="1"/>
          </p:cNvSpPr>
          <p:nvPr/>
        </p:nvSpPr>
        <p:spPr bwMode="auto">
          <a:xfrm>
            <a:off x="6553200" y="486132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900297E-778C-4B4E-900A-400C1389DE39}" type="slidenum">
              <a:rPr lang="ru-RU" sz="1400">
                <a:latin typeface="Arial" charset="0"/>
              </a:rPr>
              <a:pPr algn="r"/>
              <a:t>2</a:t>
            </a:fld>
            <a:endParaRPr lang="ru-RU" sz="1400" dirty="0">
              <a:latin typeface="Arial" charset="0"/>
            </a:endParaRPr>
          </a:p>
        </p:txBody>
      </p:sp>
      <p:pic>
        <p:nvPicPr>
          <p:cNvPr id="191494" name="Picture 6" descr="begovaya-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721" y="3421846"/>
            <a:ext cx="2867472" cy="1491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1512" name="Text Box 13"/>
          <p:cNvSpPr txBox="1">
            <a:spLocks noChangeArrowheads="1"/>
          </p:cNvSpPr>
          <p:nvPr/>
        </p:nvSpPr>
        <p:spPr bwMode="auto">
          <a:xfrm>
            <a:off x="203126" y="1059582"/>
            <a:ext cx="8640960" cy="2129814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5600" algn="ctr">
              <a:buClr>
                <a:srgbClr val="990000"/>
              </a:buClr>
              <a:buFont typeface="Wingdings" pitchFamily="2" charset="2"/>
              <a:buNone/>
            </a:pPr>
            <a:endParaRPr lang="ru-RU" sz="1000" b="1" dirty="0">
              <a:solidFill>
                <a:srgbClr val="1C1C1C"/>
              </a:solidFill>
              <a:latin typeface="+mn-lt"/>
              <a:cs typeface="Times New Roman" pitchFamily="18" charset="0"/>
            </a:endParaRPr>
          </a:p>
          <a:p>
            <a:pPr indent="355600" algn="ctr">
              <a:spcBef>
                <a:spcPct val="55000"/>
              </a:spcBef>
              <a:buClr>
                <a:srgbClr val="990000"/>
              </a:buClr>
              <a:buFont typeface="Wingdings" pitchFamily="2" charset="2"/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Пансион воспитанниц Минобороны РФ создан по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распоряжению Правительства Российской Федерации </a:t>
            </a:r>
          </a:p>
          <a:p>
            <a:pPr indent="355600" algn="ctr">
              <a:spcBef>
                <a:spcPct val="55000"/>
              </a:spcBef>
              <a:buClr>
                <a:srgbClr val="990000"/>
              </a:buClr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21 июля 2008 г. №1043 р.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приказом Министра обороны РФ от 29 июля 2008 г. № 3415.</a:t>
            </a:r>
          </a:p>
        </p:txBody>
      </p:sp>
      <p:pic>
        <p:nvPicPr>
          <p:cNvPr id="215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1"/>
            <a:ext cx="9145588" cy="122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_MG_002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78" y="3485035"/>
            <a:ext cx="2677519" cy="1452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11" descr="_MG_018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0775" y="3465996"/>
            <a:ext cx="2705965" cy="144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296633" y="4744640"/>
            <a:ext cx="2808288" cy="233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ru-RU" u="sng" dirty="0" smtClean="0">
                <a:solidFill>
                  <a:schemeClr val="bg1"/>
                </a:solidFill>
              </a:rPr>
              <a:t>http://www.pansion-mil.ru</a:t>
            </a:r>
            <a:endParaRPr lang="en-US" altLang="ru-RU" sz="1800" u="sng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97" y="67191"/>
            <a:ext cx="9072500" cy="915566"/>
          </a:xfrm>
        </p:spPr>
        <p:txBody>
          <a:bodyPr/>
          <a:lstStyle/>
          <a:p>
            <a:r>
              <a:rPr lang="ru-RU" u="sng" dirty="0">
                <a:solidFill>
                  <a:srgbClr val="C00000"/>
                </a:solidFill>
              </a:rPr>
              <a:t>СПОРТ</a:t>
            </a:r>
            <a:r>
              <a:rPr lang="ru-RU" u="sng" dirty="0" smtClean="0">
                <a:solidFill>
                  <a:srgbClr val="C00000"/>
                </a:solidFill>
              </a:rPr>
              <a:t>: </a:t>
            </a:r>
            <a:r>
              <a:rPr lang="ru-RU" sz="4400" dirty="0" smtClean="0"/>
              <a:t>ЧЕМПИОНАТ МИРА</a:t>
            </a:r>
            <a:endParaRPr lang="ru-RU" sz="4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52" name="Picture 4" descr="http://pansion-mil.ru/images/000000_NOVII_GOD/IMG_6539-22-04-19-08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27468"/>
            <a:ext cx="2039682" cy="145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48796" y="2788990"/>
            <a:ext cx="401553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C00000"/>
              </a:buClr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МИРА </a:t>
            </a:r>
          </a:p>
          <a:p>
            <a:pPr>
              <a:lnSpc>
                <a:spcPct val="130000"/>
              </a:lnSpc>
              <a:buClr>
                <a:srgbClr val="C00000"/>
              </a:buClr>
            </a:pPr>
            <a:r>
              <a:rPr lang="ru-RU" sz="1300" dirty="0" smtClean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сумо  </a:t>
            </a:r>
            <a:r>
              <a:rPr lang="ru-RU" sz="1300" dirty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</a:t>
            </a:r>
            <a:r>
              <a:rPr lang="ru-RU" sz="1300" dirty="0" smtClean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(</a:t>
            </a:r>
            <a:r>
              <a:rPr lang="ru-RU" sz="1300" dirty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2016, 2017, 2018, 2019 годы</a:t>
            </a:r>
            <a:r>
              <a:rPr lang="ru-RU" sz="1300" dirty="0" smtClean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3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r>
              <a:rPr lang="ru-RU" sz="1300" dirty="0" smtClean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Моисеева </a:t>
            </a:r>
            <a:r>
              <a:rPr lang="ru-RU" sz="1300" dirty="0" smtClean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</a:t>
            </a:r>
            <a:r>
              <a:rPr lang="ru-RU" sz="1300" dirty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серебряный призер.</a:t>
            </a:r>
          </a:p>
        </p:txBody>
      </p:sp>
      <p:pic>
        <p:nvPicPr>
          <p:cNvPr id="10" name="Picture 2" descr="http://pansion-mil.ru/images/0000_july/000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879191"/>
            <a:ext cx="1848110" cy="185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73960" y="949179"/>
            <a:ext cx="2832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ЕВРОПЫ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70" y="3967319"/>
            <a:ext cx="4606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восточные боевые единоборства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сетокан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-карате), </a:t>
            </a:r>
            <a:r>
              <a:rPr lang="ru-RU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Сумо (1 победитель, 3 призера)-2019 г.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1227468"/>
            <a:ext cx="2016224" cy="145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661516" y="3732048"/>
            <a:ext cx="4423166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rgbClr val="C00000"/>
              </a:buClr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РОССИИ</a:t>
            </a:r>
          </a:p>
          <a:p>
            <a:pPr algn="ctr">
              <a:lnSpc>
                <a:spcPct val="130000"/>
              </a:lnSpc>
              <a:buClr>
                <a:srgbClr val="C00000"/>
              </a:buClr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ПОЛИАТЛОН</a:t>
            </a:r>
            <a:r>
              <a:rPr lang="ru-RU" sz="1300" dirty="0" smtClean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30000"/>
              </a:lnSpc>
              <a:buClr>
                <a:srgbClr val="C00000"/>
              </a:buClr>
            </a:pPr>
            <a:r>
              <a:rPr lang="ru-RU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r>
              <a:rPr lang="ru-RU" dirty="0" smtClean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E4E9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серебряный призер.</a:t>
            </a:r>
          </a:p>
        </p:txBody>
      </p:sp>
      <p:pic>
        <p:nvPicPr>
          <p:cNvPr id="16" name="Рисунок 15" descr="C:\Users\Левинский Сергей\AppData\Local\Temp\Rar$DIa0.272\FullSizeRender-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075501"/>
            <a:ext cx="1440160" cy="166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8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4BF4E-FB5C-439A-B064-A5F1CA992170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964488" cy="1440159"/>
          </a:xfrm>
        </p:spPr>
        <p:txBody>
          <a:bodyPr/>
          <a:lstStyle/>
          <a:p>
            <a:r>
              <a:rPr lang="ru-RU" sz="4800" dirty="0" smtClean="0"/>
              <a:t>Подготовлено спортсменов-разрядников (816 чел.)</a:t>
            </a:r>
            <a:endParaRPr lang="ru-RU" sz="48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7689299"/>
              </p:ext>
            </p:extLst>
          </p:nvPr>
        </p:nvGraphicFramePr>
        <p:xfrm>
          <a:off x="1367136" y="1513441"/>
          <a:ext cx="7776864" cy="3630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7611" y="1923677"/>
            <a:ext cx="288032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спорта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3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разряд – 72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2-й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разряд – 72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3-й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разряд –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040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7179"/>
            <a:ext cx="8532440" cy="828387"/>
          </a:xfrm>
        </p:spPr>
        <p:txBody>
          <a:bodyPr/>
          <a:lstStyle/>
          <a:p>
            <a:r>
              <a:rPr lang="ru-RU" dirty="0" smtClean="0"/>
              <a:t>Искусство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56743518"/>
              </p:ext>
            </p:extLst>
          </p:nvPr>
        </p:nvGraphicFramePr>
        <p:xfrm>
          <a:off x="683568" y="1491630"/>
          <a:ext cx="8316416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99592" y="915566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творческих коллективов, студий, ансамблей)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097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0434\Desktop\Доп Образ 6.12.2019\IMG_6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0" y="3580403"/>
            <a:ext cx="2372727" cy="1581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AutoShape 27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56534" y="672616"/>
            <a:ext cx="464400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C00000"/>
                </a:solidFill>
              </a:rPr>
              <a:t>Маршевый оркестр «АКАДЕМИЯ ДЖАЗА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6962" y="3671541"/>
            <a:ext cx="3911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духовых инструментах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классах Школы обучаются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воспитанницы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80 -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контингент, 22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статусе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кандидатов).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1091" y="3488761"/>
            <a:ext cx="2480054" cy="1654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0434\Desktop\Доп Образ 6.12.2019\IMG_66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0" y="640342"/>
            <a:ext cx="4361680" cy="290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9112" y="2211710"/>
            <a:ext cx="4135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+mn-lt"/>
              </a:rPr>
              <a:t>на основе договора с ГБПОУ </a:t>
            </a:r>
            <a:r>
              <a:rPr lang="ru-RU" i="1" dirty="0" err="1" smtClean="0">
                <a:latin typeface="+mn-lt"/>
              </a:rPr>
              <a:t>г.Москвы</a:t>
            </a:r>
            <a:r>
              <a:rPr lang="ru-RU" i="1" dirty="0" smtClean="0">
                <a:latin typeface="+mn-lt"/>
              </a:rPr>
              <a:t> «Академия Джаза»</a:t>
            </a:r>
            <a:endParaRPr lang="ru-RU" i="1" dirty="0">
              <a:latin typeface="+mn-lt"/>
            </a:endParaRPr>
          </a:p>
        </p:txBody>
      </p:sp>
      <p:sp>
        <p:nvSpPr>
          <p:cNvPr id="225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60040" y="139429"/>
            <a:ext cx="9144000" cy="642938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dirty="0"/>
              <a:t>Музыкальное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9180474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AutoShape 27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070" y="123478"/>
            <a:ext cx="9144000" cy="642938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dirty="0"/>
              <a:t>Музыкальное образование</a:t>
            </a:r>
          </a:p>
        </p:txBody>
      </p:sp>
      <p:sp>
        <p:nvSpPr>
          <p:cNvPr id="23563" name="AutoShape 6"/>
          <p:cNvSpPr>
            <a:spLocks noChangeArrowheads="1"/>
          </p:cNvSpPr>
          <p:nvPr/>
        </p:nvSpPr>
        <p:spPr bwMode="auto">
          <a:xfrm>
            <a:off x="1763688" y="655348"/>
            <a:ext cx="2596306" cy="594122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Ансамбли. Студии. </a:t>
            </a:r>
            <a:endParaRPr lang="ru-RU" sz="20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565" name="Line 9"/>
          <p:cNvSpPr>
            <a:spLocks noChangeShapeType="1"/>
          </p:cNvSpPr>
          <p:nvPr/>
        </p:nvSpPr>
        <p:spPr bwMode="auto">
          <a:xfrm>
            <a:off x="1846993" y="1293590"/>
            <a:ext cx="0" cy="2159794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4" name="Text Box 16"/>
          <p:cNvSpPr txBox="1">
            <a:spLocks noChangeArrowheads="1"/>
          </p:cNvSpPr>
          <p:nvPr/>
        </p:nvSpPr>
        <p:spPr bwMode="auto">
          <a:xfrm>
            <a:off x="2173785" y="1622698"/>
            <a:ext cx="3627402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Вокальный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ансамбль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(3 коллектива).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Хор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(3 коллектива)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Эстрадно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-джазовый ансамбль.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sz="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Ансамбль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барабанщиц.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Вокально-инструментальный ансамбль.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73" name="Line 17"/>
          <p:cNvSpPr>
            <a:spLocks noChangeShapeType="1"/>
          </p:cNvSpPr>
          <p:nvPr/>
        </p:nvSpPr>
        <p:spPr bwMode="auto">
          <a:xfrm>
            <a:off x="1846993" y="1508410"/>
            <a:ext cx="2159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75" name="Line 20"/>
          <p:cNvSpPr>
            <a:spLocks noChangeShapeType="1"/>
          </p:cNvSpPr>
          <p:nvPr/>
        </p:nvSpPr>
        <p:spPr bwMode="auto">
          <a:xfrm>
            <a:off x="1878077" y="3294905"/>
            <a:ext cx="2159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76" name="Line 21"/>
          <p:cNvSpPr>
            <a:spLocks noChangeShapeType="1"/>
          </p:cNvSpPr>
          <p:nvPr/>
        </p:nvSpPr>
        <p:spPr bwMode="auto">
          <a:xfrm>
            <a:off x="1846993" y="1806214"/>
            <a:ext cx="2159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77" name="Line 22"/>
          <p:cNvSpPr>
            <a:spLocks noChangeShapeType="1"/>
          </p:cNvSpPr>
          <p:nvPr/>
        </p:nvSpPr>
        <p:spPr bwMode="auto">
          <a:xfrm>
            <a:off x="1894090" y="3003798"/>
            <a:ext cx="2159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78" name="Line 23"/>
          <p:cNvSpPr>
            <a:spLocks noChangeShapeType="1"/>
          </p:cNvSpPr>
          <p:nvPr/>
        </p:nvSpPr>
        <p:spPr bwMode="auto">
          <a:xfrm>
            <a:off x="1894090" y="2093185"/>
            <a:ext cx="2159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23864" r="32500" b="1818"/>
          <a:stretch/>
        </p:blipFill>
        <p:spPr bwMode="auto">
          <a:xfrm>
            <a:off x="17087" y="762901"/>
            <a:ext cx="1840287" cy="29790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93399" y="1244931"/>
            <a:ext cx="2805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Академический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вокал.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1894090" y="2373487"/>
            <a:ext cx="2159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>
            <a:off x="1857224" y="2696215"/>
            <a:ext cx="2159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User\Desktop\ФОТО ссылка\Барабаны DSC_790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694" y="3294905"/>
            <a:ext cx="3233604" cy="175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8501" y="4728424"/>
            <a:ext cx="5472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Международный фестиваль-конкурс </a:t>
            </a:r>
            <a:r>
              <a:rPr lang="ru-RU" sz="1600" i="1" dirty="0" smtClean="0">
                <a:solidFill>
                  <a:srgbClr val="C00000"/>
                </a:solidFill>
              </a:rPr>
              <a:t>«</a:t>
            </a:r>
            <a:r>
              <a:rPr lang="ru-RU" sz="1600" i="1" dirty="0">
                <a:solidFill>
                  <a:srgbClr val="C00000"/>
                </a:solidFill>
              </a:rPr>
              <a:t>Москва Детям»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692" y="3428872"/>
            <a:ext cx="214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u="sng" dirty="0" err="1" smtClean="0">
                <a:solidFill>
                  <a:srgbClr val="C00000"/>
                </a:solidFill>
              </a:rPr>
              <a:t>ГранПри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40903" y="4389870"/>
            <a:ext cx="59023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Международный фестиваль-конкурс </a:t>
            </a:r>
            <a:r>
              <a:rPr lang="ru-RU" sz="1600" i="1" dirty="0">
                <a:solidFill>
                  <a:srgbClr val="C00000"/>
                </a:solidFill>
              </a:rPr>
              <a:t>«Серебряная звезда» 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802" y="4051316"/>
            <a:ext cx="58028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Международный фестиваль </a:t>
            </a:r>
            <a:r>
              <a:rPr lang="ru-RU" sz="1600" i="1" dirty="0" smtClean="0">
                <a:solidFill>
                  <a:srgbClr val="C00000"/>
                </a:solidFill>
              </a:rPr>
              <a:t>«Спасская башня»</a:t>
            </a:r>
            <a:endParaRPr lang="ru-RU" sz="1600" i="1" dirty="0">
              <a:solidFill>
                <a:srgbClr val="C00000"/>
              </a:solidFill>
            </a:endParaRPr>
          </a:p>
        </p:txBody>
      </p:sp>
      <p:pic>
        <p:nvPicPr>
          <p:cNvPr id="21" name="Picture 2" descr="https://pansion.mil.ru/upload/site65/document_images/SpbPansion_-_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31" y="625784"/>
            <a:ext cx="3541291" cy="2360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822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12067"/>
            <a:ext cx="4572000" cy="808210"/>
          </a:xfrm>
        </p:spPr>
        <p:txBody>
          <a:bodyPr/>
          <a:lstStyle/>
          <a:p>
            <a:pPr algn="l"/>
            <a:r>
              <a:rPr lang="ru-RU" sz="3600" b="1" u="sng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Хор «</a:t>
            </a:r>
            <a:r>
              <a:rPr lang="ru-RU" sz="3600" b="1" u="sng" dirty="0" err="1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Примавера</a:t>
            </a:r>
            <a:r>
              <a:rPr lang="ru-RU" sz="3600" b="1" u="sng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676667"/>
              </p:ext>
            </p:extLst>
          </p:nvPr>
        </p:nvGraphicFramePr>
        <p:xfrm>
          <a:off x="144820" y="1635646"/>
          <a:ext cx="6373654" cy="3075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5737"/>
                <a:gridCol w="3427917"/>
              </a:tblGrid>
              <a:tr h="3075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Выступление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 Зале Славы </a:t>
                      </a:r>
                      <a:endParaRPr lang="ru-RU" sz="1200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музея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Великой Отечественной войны на </a:t>
                      </a: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Поклонной </a:t>
                      </a:r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мая)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Концерты, посвященные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Дню </a:t>
                      </a: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славянской письменности и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культуры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2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6"/>
          <a:stretch>
            <a:fillRect/>
          </a:stretch>
        </p:blipFill>
        <p:spPr bwMode="auto">
          <a:xfrm>
            <a:off x="3521646" y="2702498"/>
            <a:ext cx="2979964" cy="20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2" descr="Хор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9" y="2776416"/>
            <a:ext cx="26384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40423" y="796206"/>
            <a:ext cx="229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</a:rPr>
              <a:t>Гран-При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99993" y="3939902"/>
            <a:ext cx="26886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</a:rPr>
              <a:t>Международный фестиваль-конкурс </a:t>
            </a:r>
            <a:r>
              <a:rPr lang="ru-RU" i="1" dirty="0">
                <a:solidFill>
                  <a:srgbClr val="C00000"/>
                </a:solidFill>
              </a:rPr>
              <a:t>«Серебряная звезда</a:t>
            </a:r>
            <a:r>
              <a:rPr lang="ru-RU" i="1" dirty="0" smtClean="0">
                <a:solidFill>
                  <a:srgbClr val="C00000"/>
                </a:solidFill>
              </a:rPr>
              <a:t>» </a:t>
            </a:r>
            <a:endParaRPr lang="ru-RU" dirty="0"/>
          </a:p>
        </p:txBody>
      </p:sp>
      <p:pic>
        <p:nvPicPr>
          <p:cNvPr id="11" name="Picture 2" descr="C:\Users\User\Desktop\СОЗВЕЗДИЕ 2016\ФОТО для фильма\Гран При Кубок IMG_539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700932" y="1694053"/>
            <a:ext cx="2269000" cy="2016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123478"/>
            <a:ext cx="9144000" cy="642938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dirty="0" smtClean="0"/>
              <a:t>Музыкальное образование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522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3"/>
          <p:cNvSpPr txBox="1">
            <a:spLocks noGrp="1"/>
          </p:cNvSpPr>
          <p:nvPr/>
        </p:nvSpPr>
        <p:spPr bwMode="auto">
          <a:xfrm>
            <a:off x="6591300" y="4585097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73232AE-C80E-4B07-AC8F-E490672A3AAD}" type="slidenum">
              <a:rPr lang="ru-RU" sz="1400"/>
              <a:pPr algn="r"/>
              <a:t>26</a:t>
            </a:fld>
            <a:endParaRPr lang="ru-RU" sz="1400"/>
          </a:p>
        </p:txBody>
      </p:sp>
      <p:sp>
        <p:nvSpPr>
          <p:cNvPr id="498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2688" y="195486"/>
            <a:ext cx="8627871" cy="6286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dirty="0" smtClean="0"/>
              <a:t>ХОРЕОГРАФИЯ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творческих </a:t>
            </a:r>
            <a:r>
              <a:rPr lang="ru-RU" sz="1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коллективов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dirty="0"/>
          </a:p>
        </p:txBody>
      </p:sp>
      <p:pic>
        <p:nvPicPr>
          <p:cNvPr id="59397" name="Picture 9" descr="Image_Bi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851920" y="3519868"/>
            <a:ext cx="2524132" cy="139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537454" y="1597641"/>
            <a:ext cx="2509349" cy="125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8686" name="Rectangle 4"/>
          <p:cNvSpPr txBox="1">
            <a:spLocks noChangeArrowheads="1"/>
          </p:cNvSpPr>
          <p:nvPr/>
        </p:nvSpPr>
        <p:spPr bwMode="auto">
          <a:xfrm>
            <a:off x="3779912" y="746438"/>
            <a:ext cx="3647347" cy="17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0" indent="-444500">
              <a:lnSpc>
                <a:spcPct val="130000"/>
              </a:lnSpc>
              <a:spcAft>
                <a:spcPts val="0"/>
              </a:spcAft>
              <a:buClr>
                <a:srgbClr val="800000"/>
              </a:buClr>
              <a:buSzPts val="2400"/>
              <a:buFont typeface="Wingdings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Классическая хореография.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130000"/>
              </a:lnSpc>
              <a:spcAft>
                <a:spcPts val="0"/>
              </a:spcAft>
              <a:buClr>
                <a:srgbClr val="800000"/>
              </a:buClr>
              <a:buSzPts val="2400"/>
              <a:buFont typeface="Wingdings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Бальные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танцы.</a:t>
            </a:r>
          </a:p>
          <a:p>
            <a:pPr marL="444500" indent="-444500">
              <a:lnSpc>
                <a:spcPct val="130000"/>
              </a:lnSpc>
              <a:spcAft>
                <a:spcPts val="0"/>
              </a:spcAft>
              <a:buClr>
                <a:srgbClr val="800000"/>
              </a:buClr>
              <a:buSzPts val="2400"/>
              <a:buFont typeface="Wingdings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Степ-танец.</a:t>
            </a:r>
          </a:p>
          <a:p>
            <a:pPr marL="444500" indent="-444500">
              <a:lnSpc>
                <a:spcPct val="130000"/>
              </a:lnSpc>
              <a:spcAft>
                <a:spcPts val="0"/>
              </a:spcAft>
              <a:buClr>
                <a:srgbClr val="800000"/>
              </a:buClr>
              <a:buSzPts val="2400"/>
              <a:buFont typeface="Wingdings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Ирландский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танец.</a:t>
            </a:r>
          </a:p>
          <a:p>
            <a:pPr marL="444500" indent="-444500">
              <a:lnSpc>
                <a:spcPct val="130000"/>
              </a:lnSpc>
              <a:spcAft>
                <a:spcPts val="0"/>
              </a:spcAft>
              <a:buClr>
                <a:srgbClr val="800000"/>
              </a:buClr>
              <a:buSzPts val="2400"/>
              <a:buFont typeface="Wingdings" pitchFamily="2" charset="2"/>
              <a:buChar char="q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http://pansion-mil.ru/images/1/8_marta/DSC_39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26" y="3375482"/>
            <a:ext cx="2472368" cy="146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 descr="Image_Big1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25003" y="3223402"/>
            <a:ext cx="3563671" cy="176930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3779912" y="2448844"/>
            <a:ext cx="3099420" cy="112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0" indent="-444500">
              <a:lnSpc>
                <a:spcPct val="150000"/>
              </a:lnSpc>
              <a:spcAft>
                <a:spcPts val="0"/>
              </a:spcAft>
              <a:buClr>
                <a:srgbClr val="800000"/>
              </a:buClr>
              <a:buSzPts val="2400"/>
              <a:buFont typeface="Wingdings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танец.</a:t>
            </a:r>
          </a:p>
          <a:p>
            <a:pPr marL="444500" indent="-444500">
              <a:lnSpc>
                <a:spcPct val="150000"/>
              </a:lnSpc>
              <a:spcAft>
                <a:spcPts val="0"/>
              </a:spcAft>
              <a:buClr>
                <a:srgbClr val="800000"/>
              </a:buClr>
              <a:buSzPts val="2400"/>
              <a:buFont typeface="Wingdings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\\moskads.local\fs1\ПОДРАЗДЕЛЕНИЯ\ТСО\Фото 2017-2018\ДЕРЬМОВСЯКОЕ_НЕ_ТРОГАТЬ\КАЛЕНДАРЬ_2017_РАСКЛАДУШКА\2_разделительный_сектор\DSC_775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69"/>
          <a:stretch/>
        </p:blipFill>
        <p:spPr bwMode="auto">
          <a:xfrm>
            <a:off x="-99377" y="657345"/>
            <a:ext cx="415476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87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454" y="52101"/>
            <a:ext cx="8229600" cy="936104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Театральная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студия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709" y="3291830"/>
            <a:ext cx="3030537" cy="16680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10" descr="DSC_236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-26318" y="1469314"/>
            <a:ext cx="3036196" cy="16064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2" descr="C:\Users\User\Desktop\СОЗВЕЗДИЕ 2016\ФОТО для фильма\14 КВН Кубок IMG_538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050667" y="1213394"/>
            <a:ext cx="2568707" cy="211833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User\Desktop\СОЗВЕЗДИЕ 2016\ФОТО для фильма\14 КВН DSC_6553 (9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5121" y="1469314"/>
            <a:ext cx="3169169" cy="1586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СОЗВЕЗДИЕ 2016\ФОТО для фильма\14 КВН DSC_6553 (6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99" y="3219822"/>
            <a:ext cx="3344911" cy="1783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Фрагмент-фильма-7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6008849" y="3266741"/>
            <a:ext cx="3035397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42630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Номер слайда 3"/>
          <p:cNvSpPr txBox="1">
            <a:spLocks noGrp="1"/>
          </p:cNvSpPr>
          <p:nvPr/>
        </p:nvSpPr>
        <p:spPr bwMode="auto">
          <a:xfrm>
            <a:off x="6408738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3B05C6B-6477-420B-8AF4-B22F6221E4A0}" type="slidenum">
              <a:rPr lang="ru-RU" sz="1400"/>
              <a:pPr algn="r"/>
              <a:t>28</a:t>
            </a:fld>
            <a:endParaRPr lang="ru-RU" sz="1400"/>
          </a:p>
        </p:txBody>
      </p:sp>
      <p:pic>
        <p:nvPicPr>
          <p:cNvPr id="15" name="Picture 6" descr="111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2891" y="2903973"/>
            <a:ext cx="2861918" cy="1674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9" descr="DSC_2841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10904"/>
          <a:stretch/>
        </p:blipFill>
        <p:spPr bwMode="auto">
          <a:xfrm>
            <a:off x="6070916" y="2841192"/>
            <a:ext cx="296358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" y="48800"/>
            <a:ext cx="3537717" cy="198996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 rot="20894875">
            <a:off x="260264" y="504478"/>
            <a:ext cx="3730989" cy="127732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Пленэрные</a:t>
            </a:r>
          </a:p>
          <a:p>
            <a:pPr>
              <a:lnSpc>
                <a:spcPct val="100000"/>
              </a:lnSpc>
            </a:pP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 занятия 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169287" y="2069828"/>
            <a:ext cx="7632848" cy="7513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r>
              <a:rPr lang="ru-RU" sz="4400" dirty="0" smtClean="0"/>
              <a:t>ЖИВОПИСЬ</a:t>
            </a:r>
            <a:endParaRPr lang="ru-RU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02245" y="2903973"/>
            <a:ext cx="31686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художественного и изобразительного творчества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 fontAlgn="auto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ЛАУРЕТАТЫ - </a:t>
            </a:r>
            <a:r>
              <a:rPr lang="ru-RU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</a:t>
            </a:r>
            <a:r>
              <a:rPr lang="ru-RU" b="1" i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Изображение 6" descr="25488828_1599213870136748_1245511320_n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1"/>
          <a:stretch/>
        </p:blipFill>
        <p:spPr>
          <a:xfrm>
            <a:off x="3704970" y="142864"/>
            <a:ext cx="2217991" cy="195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997903" y="377773"/>
            <a:ext cx="3078395" cy="1660992"/>
          </a:xfrm>
          <a:prstGeom prst="rect">
            <a:avLst/>
          </a:prstGeom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967195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958" y="-52899"/>
            <a:ext cx="9158958" cy="968465"/>
          </a:xfrm>
        </p:spPr>
        <p:txBody>
          <a:bodyPr/>
          <a:lstStyle/>
          <a:p>
            <a:r>
              <a:rPr lang="ru-RU" b="1" dirty="0" smtClean="0"/>
              <a:t>ЖИВОПИСЬ.ГРАФИКА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3702" y="828676"/>
            <a:ext cx="3174999" cy="150495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В ЗАДАЧЕ – ОВЛАДЕНИЕ НАВЫКАМИ КОМПОНОВКИ ЛИСТА И ШТРИХОВАНИЯ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84" y="2211710"/>
            <a:ext cx="2198950" cy="123691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Изображение 7" descr="25519890_1599213613470107_289932900_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84" y="3625218"/>
            <a:ext cx="2253124" cy="1267382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4" b="9591"/>
          <a:stretch/>
        </p:blipFill>
        <p:spPr bwMode="auto">
          <a:xfrm>
            <a:off x="65473" y="818707"/>
            <a:ext cx="2860478" cy="171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27062"/>
            <a:ext cx="2792714" cy="39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65473" y="2211710"/>
            <a:ext cx="3930463" cy="2827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3124" y="1077173"/>
            <a:ext cx="3121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n-lt"/>
              </a:rPr>
              <a:t>Благотворительный проект «Российских железных дорог»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80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Номер слайда 5"/>
          <p:cNvSpPr txBox="1">
            <a:spLocks noGrp="1"/>
          </p:cNvSpPr>
          <p:nvPr/>
        </p:nvSpPr>
        <p:spPr bwMode="auto">
          <a:xfrm>
            <a:off x="6588224" y="4623978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36512" y="2608635"/>
            <a:ext cx="6403400" cy="553998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Территория Пансиона </a:t>
            </a:r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парки,  пруды</a:t>
            </a:r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\\moskads.local\fs1\ПОДРАЗДЕЛЕНИЯ\ТСО\Фото 2017-2018\ДЕРЬМОВСЯКОЕ_НЕ_ТРОГАТЬ\фото_2008_2018\ТЕРРИТОРИЯ\ИЮНЬ\DSC_04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847" y="533385"/>
            <a:ext cx="2716886" cy="409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moskads.local\fs1\ПОДРАЗДЕЛЕНИЯ\ТСО\Фото 2017-2018\ДЕРЬМОВСЯКОЕ_НЕ_ТРОГАТЬ\фото_2008_2018\ТЕРРИТОРИЯ\МАЙ\DSC_41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58" y="3325362"/>
            <a:ext cx="3079868" cy="17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\\moskads.local\fs1\ПОДРАЗДЕЛЕНИЯ\ТСО\Фото 2017-2018\ДЕРЬМОВСЯКОЕ_НЕ_ТРОГАТЬ\фото_2008_2018\ТЕРРИТОРИЯ\ИЮЛЬ\DSC_016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603" y="3257316"/>
            <a:ext cx="2693147" cy="179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moskads.local\fs1\ПОДРАЗДЕЛЕНИЯ\ТСО\Фото 2017-2018\ДЕРЬМОВСЯКОЕ_НЕ_ТРОГАТЬ\фото_2008_2018\ТЕРРИТОРИЯ\СЕНТЯБРЬ\DSC_855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72" y="498479"/>
            <a:ext cx="3160928" cy="209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\\moskads.local\fs1\ПОДРАЗДЕЛЕНИЯ\ТСО\Фото 2017-2018\ДЕРЬМОВСЯКОЕ_НЕ_ТРОГАТЬ\фото_2008_2018\ТЕРРИТОРИЯ\_MG_016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426" y="498479"/>
            <a:ext cx="3157421" cy="21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366888" y="4747803"/>
            <a:ext cx="2808288" cy="233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ru-RU" u="sng" dirty="0" smtClean="0"/>
              <a:t>http://www.pansion-mil.ru</a:t>
            </a:r>
            <a:endParaRPr lang="en-US" altLang="ru-RU" sz="1800" u="sng" dirty="0" smtClean="0"/>
          </a:p>
        </p:txBody>
      </p:sp>
      <p:pic>
        <p:nvPicPr>
          <p:cNvPr id="11" name="Рисунок 10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90" y="3150443"/>
            <a:ext cx="3180805" cy="1877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837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97" y="67191"/>
            <a:ext cx="9072500" cy="915566"/>
          </a:xfrm>
        </p:spPr>
        <p:txBody>
          <a:bodyPr/>
          <a:lstStyle/>
          <a:p>
            <a:r>
              <a:rPr lang="ru-RU" b="1" u="sng" dirty="0">
                <a:solidFill>
                  <a:srgbClr val="C00000"/>
                </a:solidFill>
              </a:rPr>
              <a:t/>
            </a:r>
            <a:br>
              <a:rPr lang="ru-RU" b="1" u="sng" dirty="0">
                <a:solidFill>
                  <a:srgbClr val="C00000"/>
                </a:solidFill>
              </a:rPr>
            </a:br>
            <a:r>
              <a:rPr lang="ru-RU" u="sng" dirty="0" smtClean="0">
                <a:solidFill>
                  <a:srgbClr val="C00000"/>
                </a:solidFill>
              </a:rPr>
              <a:t>ИСКУССТВО: </a:t>
            </a:r>
            <a:r>
              <a:rPr lang="ru" sz="3600" dirty="0"/>
              <a:t>ДОСТИЖЕНИЯ</a:t>
            </a:r>
            <a:endParaRPr lang="ru-R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12" name="Picture 2" descr="C:\Users\User\Desktop\СОЗВЕЗДИЕ 2016\ФОТО для фильма\Гран При Кубок IMG_539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01582" y="1691041"/>
            <a:ext cx="1828475" cy="162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СОЗВЕЗДИЕ 2016\ФОТО для фильма\14 КВН Кубок IMG_538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225628" y="1581430"/>
            <a:ext cx="2075097" cy="184453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0434\Desktop\20190613_1520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2" b="4448"/>
          <a:stretch/>
        </p:blipFill>
        <p:spPr bwMode="auto">
          <a:xfrm>
            <a:off x="1625311" y="1772170"/>
            <a:ext cx="2882226" cy="1591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589" y="3363838"/>
            <a:ext cx="5920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/>
              <a:t>Международный </a:t>
            </a:r>
            <a:r>
              <a:rPr lang="ru-RU" sz="1600" dirty="0"/>
              <a:t>фестиваль-конкурс </a:t>
            </a:r>
            <a:r>
              <a:rPr lang="ru-RU" sz="1600" i="1" dirty="0">
                <a:solidFill>
                  <a:srgbClr val="C00000"/>
                </a:solidFill>
              </a:rPr>
              <a:t>«Серебряная звезда </a:t>
            </a:r>
            <a:r>
              <a:rPr lang="ru-RU" sz="1600" dirty="0" smtClean="0"/>
              <a:t>Международный фестиваль </a:t>
            </a:r>
            <a:r>
              <a:rPr lang="ru-RU" sz="1600" i="1" dirty="0" smtClean="0">
                <a:solidFill>
                  <a:srgbClr val="C00000"/>
                </a:solidFill>
              </a:rPr>
              <a:t>«Спасская башня»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Международный фестиваль-конкурс </a:t>
            </a:r>
            <a:r>
              <a:rPr lang="ru-RU" sz="1600" i="1" dirty="0">
                <a:solidFill>
                  <a:srgbClr val="C00000"/>
                </a:solidFill>
              </a:rPr>
              <a:t>«Москва Детям»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Международный фестиваль </a:t>
            </a:r>
            <a:r>
              <a:rPr lang="ru-RU" sz="1600" i="1" dirty="0" smtClean="0">
                <a:solidFill>
                  <a:srgbClr val="C00000"/>
                </a:solidFill>
              </a:rPr>
              <a:t>«Лучезарный ангел»</a:t>
            </a:r>
            <a:endParaRPr lang="ru-RU" sz="1600" i="1" dirty="0">
              <a:solidFill>
                <a:srgbClr val="C00000"/>
              </a:solidFill>
            </a:endParaRPr>
          </a:p>
        </p:txBody>
      </p:sp>
      <p:pic>
        <p:nvPicPr>
          <p:cNvPr id="20" name="Изображение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9"/>
          <a:stretch/>
        </p:blipFill>
        <p:spPr bwMode="auto">
          <a:xfrm>
            <a:off x="5940338" y="2037766"/>
            <a:ext cx="3272698" cy="2760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61230" y="1050649"/>
            <a:ext cx="3019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i="1" dirty="0">
                <a:solidFill>
                  <a:srgbClr val="C00000"/>
                </a:solidFill>
              </a:rPr>
              <a:t>Чемпионат России </a:t>
            </a:r>
            <a:endParaRPr lang="ru-RU" sz="1600" b="1" i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600" b="1" i="1" dirty="0" smtClean="0">
                <a:solidFill>
                  <a:schemeClr val="bg2">
                    <a:lumMod val="10000"/>
                  </a:schemeClr>
                </a:solidFill>
              </a:rPr>
              <a:t>по </a:t>
            </a: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</a:rPr>
              <a:t>ирландским танцам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819" y="1096816"/>
            <a:ext cx="3448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ЛАУРЕАТЫ и ПОБЕДИТЕЛИ: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0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86449"/>
            <a:ext cx="8229600" cy="864096"/>
          </a:xfrm>
        </p:spPr>
        <p:txBody>
          <a:bodyPr/>
          <a:lstStyle/>
          <a:p>
            <a:r>
              <a:rPr lang="ru-RU" sz="3600" dirty="0" smtClean="0"/>
              <a:t>Дополнительное образование </a:t>
            </a:r>
            <a:endParaRPr lang="ru-R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185167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r>
              <a:rPr lang="ru-RU" dirty="0" smtClean="0">
                <a:solidFill>
                  <a:srgbClr val="C00000"/>
                </a:solidFill>
              </a:rPr>
              <a:t>направление: НАУКА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1"/>
            <a:ext cx="9145588" cy="122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64749610"/>
              </p:ext>
            </p:extLst>
          </p:nvPr>
        </p:nvGraphicFramePr>
        <p:xfrm>
          <a:off x="1547664" y="2787774"/>
          <a:ext cx="7453622" cy="218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5" descr="j0428227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" y="2211710"/>
            <a:ext cx="1731300" cy="293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55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81398665"/>
              </p:ext>
            </p:extLst>
          </p:nvPr>
        </p:nvGraphicFramePr>
        <p:xfrm>
          <a:off x="1406203" y="983506"/>
          <a:ext cx="6320347" cy="2214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" y="1367860"/>
            <a:ext cx="956321" cy="93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" y="-69578"/>
            <a:ext cx="1065887" cy="106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87" y="3433858"/>
            <a:ext cx="1179821" cy="9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10178" r="10658" b="10911"/>
          <a:stretch/>
        </p:blipFill>
        <p:spPr bwMode="auto">
          <a:xfrm>
            <a:off x="1423410" y="2253932"/>
            <a:ext cx="2155932" cy="947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22027" r="3961" b="24026"/>
          <a:stretch/>
        </p:blipFill>
        <p:spPr bwMode="auto">
          <a:xfrm>
            <a:off x="2717916" y="4310759"/>
            <a:ext cx="1782076" cy="712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02" y="3070212"/>
            <a:ext cx="851688" cy="898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16905" r="18670" b="29403"/>
          <a:stretch/>
        </p:blipFill>
        <p:spPr bwMode="auto">
          <a:xfrm>
            <a:off x="5541116" y="3413509"/>
            <a:ext cx="1882702" cy="617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334" y="198550"/>
            <a:ext cx="1350027" cy="1020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19977"/>
          <a:stretch/>
        </p:blipFill>
        <p:spPr bwMode="auto">
          <a:xfrm>
            <a:off x="7662369" y="1198041"/>
            <a:ext cx="1487682" cy="962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42" y="3959440"/>
            <a:ext cx="1422370" cy="101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80" y="3159927"/>
            <a:ext cx="741502" cy="66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66" y="2709407"/>
            <a:ext cx="1104214" cy="98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83" y="2474707"/>
            <a:ext cx="1013978" cy="95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931" r="5470" b="880"/>
          <a:stretch/>
        </p:blipFill>
        <p:spPr bwMode="auto">
          <a:xfrm>
            <a:off x="7794764" y="2142450"/>
            <a:ext cx="1225753" cy="1037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81" y="3797086"/>
            <a:ext cx="1523206" cy="40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t="4533" r="5671" b="11977"/>
          <a:stretch/>
        </p:blipFill>
        <p:spPr bwMode="auto">
          <a:xfrm>
            <a:off x="7309272" y="3050742"/>
            <a:ext cx="1255988" cy="1022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3" t="27924" r="4243" b="23206"/>
          <a:stretch/>
        </p:blipFill>
        <p:spPr bwMode="auto">
          <a:xfrm>
            <a:off x="4990770" y="4445515"/>
            <a:ext cx="1151980" cy="577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t="3797" r="5350" b="5864"/>
          <a:stretch/>
        </p:blipFill>
        <p:spPr bwMode="auto">
          <a:xfrm>
            <a:off x="6291796" y="4031388"/>
            <a:ext cx="948140" cy="968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36" y="4134674"/>
            <a:ext cx="1581275" cy="1664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99" y="2474707"/>
            <a:ext cx="1275902" cy="1030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921" y="-1736"/>
            <a:ext cx="8874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Интеграция 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в </a:t>
            </a:r>
            <a:r>
              <a:rPr lang="ru-RU" sz="32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реализации </a:t>
            </a:r>
            <a:endParaRPr lang="ru-RU" sz="3200" dirty="0" smtClean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  <a:p>
            <a:pPr algn="ctr"/>
            <a:r>
              <a:rPr lang="ru-RU" sz="3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образовательной </a:t>
            </a:r>
            <a:r>
              <a:rPr lang="ru-RU" sz="32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программы</a:t>
            </a:r>
          </a:p>
        </p:txBody>
      </p:sp>
      <p:pic>
        <p:nvPicPr>
          <p:cNvPr id="24" name="Рисунок 23"/>
          <p:cNvPicPr/>
          <p:nvPr/>
        </p:nvPicPr>
        <p:blipFill rotWithShape="1">
          <a:blip r:embed="rId28"/>
          <a:srcRect l="24849" t="54108" r="65692" b="32465"/>
          <a:stretch/>
        </p:blipFill>
        <p:spPr bwMode="auto">
          <a:xfrm>
            <a:off x="134802" y="3719452"/>
            <a:ext cx="893966" cy="915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29"/>
          <a:srcRect l="61722" t="8417" r="27857" b="79359"/>
          <a:stretch/>
        </p:blipFill>
        <p:spPr bwMode="auto">
          <a:xfrm>
            <a:off x="60267" y="2300119"/>
            <a:ext cx="1082687" cy="962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461" y="4692517"/>
            <a:ext cx="788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ВУМО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174462" y="3307750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ВИФК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0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518502"/>
            <a:ext cx="2880320" cy="192021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Picture 5" descr="C:\Users\a0366\Desktop\фото ПМО\IMG-20181218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25420"/>
            <a:ext cx="3023588" cy="1920213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3014" y="3401880"/>
            <a:ext cx="85179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класс открыт </a:t>
            </a:r>
            <a:r>
              <a:rPr lang="ru-RU" altLang="ru-RU" sz="2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 основе договора с </a:t>
            </a:r>
          </a:p>
          <a:p>
            <a:pPr lvl="0" algn="ctr">
              <a:lnSpc>
                <a:spcPct val="130000"/>
              </a:lnSpc>
            </a:pPr>
            <a:r>
              <a:rPr lang="ru-RU" alt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Первым Московским государственным </a:t>
            </a:r>
            <a:r>
              <a:rPr lang="ru-RU" altLang="ru-RU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медуниверситетом</a:t>
            </a:r>
            <a:r>
              <a:rPr lang="ru-RU" alt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им. И.М. Сеченова </a:t>
            </a:r>
            <a:r>
              <a:rPr lang="ru-RU" altLang="ru-RU" sz="2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 Межотраслевым научно-техническим </a:t>
            </a:r>
            <a:r>
              <a:rPr lang="ru-RU" altLang="ru-RU" sz="20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комплексом </a:t>
            </a:r>
            <a:r>
              <a:rPr lang="ru-RU" alt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«Микрохирургия глаза»</a:t>
            </a:r>
            <a:endParaRPr lang="ru-RU" sz="20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07" y="1509867"/>
            <a:ext cx="3189992" cy="2007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-54260" y="53188"/>
            <a:ext cx="9252520" cy="823359"/>
          </a:xfrm>
        </p:spPr>
        <p:txBody>
          <a:bodyPr/>
          <a:lstStyle/>
          <a:p>
            <a:r>
              <a:rPr lang="ru-RU" sz="4000" dirty="0" smtClean="0"/>
              <a:t>Медицинский класс </a:t>
            </a:r>
            <a:r>
              <a:rPr lang="ru-RU" sz="4000" dirty="0" err="1" smtClean="0"/>
              <a:t>им.С.Н.Федорова</a:t>
            </a:r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78" y="78016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 smtClean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(основное + дополнительное образование + внеурочная деятельность)</a:t>
            </a:r>
            <a:endParaRPr lang="ru-RU" sz="2200" i="1" dirty="0">
              <a:solidFill>
                <a:srgbClr val="C0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16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176" y="1203541"/>
            <a:ext cx="3406137" cy="2705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24128" y="4081686"/>
            <a:ext cx="2871022" cy="7766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в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МГМУ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им.И.М.Сеченова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3883684"/>
            <a:ext cx="3600400" cy="11726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в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симуляционном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центре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Боткинской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0674"/>
            <a:ext cx="3744416" cy="28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0144" y="1"/>
            <a:ext cx="8827761" cy="13476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400" dirty="0" smtClean="0"/>
              <a:t>Практические занятия медицинского класса</a:t>
            </a:r>
            <a:endParaRPr lang="ru-RU" sz="4400" dirty="0"/>
          </a:p>
        </p:txBody>
      </p:sp>
      <p:pic>
        <p:nvPicPr>
          <p:cNvPr id="17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19977"/>
          <a:stretch/>
        </p:blipFill>
        <p:spPr bwMode="auto">
          <a:xfrm>
            <a:off x="3820975" y="1373400"/>
            <a:ext cx="1608602" cy="1225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740056"/>
            <a:ext cx="1584176" cy="1267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6"/>
          <a:srcRect l="33845" t="11539" r="33246" b="77424"/>
          <a:stretch/>
        </p:blipFill>
        <p:spPr bwMode="auto">
          <a:xfrm>
            <a:off x="3527885" y="4118156"/>
            <a:ext cx="2232247" cy="776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47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A3BA0-0DA6-4500-837A-616AC91AD838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pic>
        <p:nvPicPr>
          <p:cNvPr id="11" name="Picture 2" descr="C:\Users\User\Desktop\СОЗВЕЗДИЕ 2018\Фото Созв ездие\Дипломы медиц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7905" y="2751954"/>
            <a:ext cx="4171081" cy="2442963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pansion-mil.ru/images/000_march/0_799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107" y="3236566"/>
            <a:ext cx="3014658" cy="168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22" y="733083"/>
            <a:ext cx="3104628" cy="2361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3" b="19977"/>
          <a:stretch/>
        </p:blipFill>
        <p:spPr bwMode="auto">
          <a:xfrm>
            <a:off x="0" y="483518"/>
            <a:ext cx="1608602" cy="1225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0434\Desktop\ДОКУМЕНТЫ\ФОТо сайт Ермолаев\Книга 10 лет\7 razvo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8669" r="27442" b="7849"/>
          <a:stretch/>
        </p:blipFill>
        <p:spPr bwMode="auto">
          <a:xfrm>
            <a:off x="0" y="2751954"/>
            <a:ext cx="3569077" cy="23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491630"/>
            <a:ext cx="6048672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конкурс проектных и исследовательских работ школьников и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«СТАРТ В МЕДИЦИНУ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МГМУ имени И. М. Сеченова)</a:t>
            </a:r>
            <a:endParaRPr lang="ru-RU" sz="1600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0144" y="1"/>
            <a:ext cx="8827761" cy="13476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400" dirty="0" smtClean="0"/>
              <a:t>Исследовательская деятельность медицинского класса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645322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3"/>
          <a:stretch/>
        </p:blipFill>
        <p:spPr bwMode="auto">
          <a:xfrm>
            <a:off x="2208998" y="2689021"/>
            <a:ext cx="6827498" cy="2632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28" y="627534"/>
            <a:ext cx="8974168" cy="12205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C00000"/>
                </a:solidFill>
                <a:effectLst/>
              </a:rPr>
              <a:t>С 2016 года </a:t>
            </a:r>
            <a:r>
              <a:rPr lang="ru-RU" sz="2400" dirty="0"/>
              <a:t>-  взаимодействие с Институтом новых углеродных материалов и технологий при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МГУ </a:t>
            </a:r>
            <a:r>
              <a:rPr lang="ru-RU" sz="2400" dirty="0"/>
              <a:t>им. М. В. Ломоносова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2134" y="1563638"/>
            <a:ext cx="8856984" cy="1454254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endParaRPr lang="ru-RU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algn="just"/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сентябре 2019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 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- в рамках соглашения о взаимодействии в сфере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инноваций в Пансионе реализуется практико-ориентированная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программа дополнительного образования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по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обучению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воспитанниц,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отобранных на основе контрольных заданий и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опросов в «Школу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перспективных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материалов»</a:t>
            </a:r>
          </a:p>
        </p:txBody>
      </p:sp>
      <p:pic>
        <p:nvPicPr>
          <p:cNvPr id="6147" name="Picture 3" descr="C:\Users\a0658\Pictures\logo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7854"/>
            <a:ext cx="1872584" cy="994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8231" y="19058"/>
            <a:ext cx="8925769" cy="64422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sz="3600" u="sng" dirty="0" smtClean="0"/>
              <a:t/>
            </a:r>
            <a:br>
              <a:rPr lang="ru-RU" sz="3600" u="sng" dirty="0" smtClean="0"/>
            </a:br>
            <a:r>
              <a:rPr lang="ru-RU" sz="3600" u="sng" dirty="0" smtClean="0"/>
              <a:t>Химико-биологическое направление</a:t>
            </a:r>
            <a:r>
              <a:rPr lang="ru-RU" sz="3200" u="sng" dirty="0" smtClean="0"/>
              <a:t> </a:t>
            </a:r>
            <a:endParaRPr lang="ru-RU" sz="3200" u="sng" dirty="0"/>
          </a:p>
        </p:txBody>
      </p:sp>
    </p:spTree>
    <p:extLst>
      <p:ext uri="{BB962C8B-B14F-4D97-AF65-F5344CB8AC3E}">
        <p14:creationId xmlns:p14="http://schemas.microsoft.com/office/powerpoint/2010/main" val="11533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0043\Desktop\Новая папка\IMG_3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56489"/>
            <a:ext cx="2053044" cy="118700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967584" y="3918555"/>
            <a:ext cx="2144375" cy="11508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7" descr="Слайд2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611799" y="3956491"/>
            <a:ext cx="1854564" cy="1098736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60" y="3918555"/>
            <a:ext cx="2036075" cy="11843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2" descr="C:\Users\a0043\Desktop\фото_летняя_шк_2012\Ольга_Леонидовна\IMG_4016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3966231"/>
            <a:ext cx="1663820" cy="1136672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8136904" cy="625429"/>
          </a:xfrm>
          <a:ln>
            <a:noFill/>
          </a:ln>
        </p:spPr>
        <p:txBody>
          <a:bodyPr/>
          <a:lstStyle/>
          <a:p>
            <a:pPr lvl="0" eaLnBrk="1" hangingPunct="1">
              <a:lnSpc>
                <a:spcPct val="100000"/>
              </a:lnSpc>
            </a:pPr>
            <a:r>
              <a:rPr lang="ru-RU" sz="3600" dirty="0"/>
              <a:t/>
            </a:r>
            <a:br>
              <a:rPr lang="ru-RU" sz="3600" dirty="0"/>
            </a:br>
            <a:r>
              <a:rPr lang="ru-RU" sz="3600" u="sng" dirty="0" smtClean="0"/>
              <a:t>Эколого-г</a:t>
            </a:r>
            <a:r>
              <a:rPr lang="ru-RU" sz="3200" u="sng" dirty="0" smtClean="0"/>
              <a:t>еографическое направление</a:t>
            </a:r>
            <a:endParaRPr lang="ru-RU" sz="32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-77971" y="1239247"/>
            <a:ext cx="3988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Экспериментальная площадка МГПУ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126" y="775643"/>
            <a:ext cx="3299237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«Горизонт»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и исследования: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Картография»;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«Вода и мы»;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«Рельеф и недра»;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«Родник «Царевна Лебедь»;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Реки России-свидетели Победы.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7"/>
          <a:stretch>
            <a:fillRect/>
          </a:stretch>
        </p:blipFill>
        <p:spPr>
          <a:xfrm>
            <a:off x="4647092" y="1036345"/>
            <a:ext cx="4464867" cy="2571750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50" y="1662795"/>
            <a:ext cx="1661968" cy="157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1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 txBox="1">
            <a:spLocks/>
          </p:cNvSpPr>
          <p:nvPr/>
        </p:nvSpPr>
        <p:spPr bwMode="auto">
          <a:xfrm>
            <a:off x="6897" y="123478"/>
            <a:ext cx="9155394" cy="64807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Инженерный класс им. </a:t>
            </a:r>
            <a:r>
              <a:rPr lang="ru-RU" sz="3600" dirty="0" err="1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С.П.Королева</a:t>
            </a:r>
            <a:endParaRPr lang="ru-RU" sz="36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6FE2D-C6DA-4492-B8B7-4764C8565A6B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24319" r="36330" b="-75"/>
          <a:stretch>
            <a:fillRect/>
          </a:stretch>
        </p:blipFill>
        <p:spPr bwMode="auto">
          <a:xfrm>
            <a:off x="5751566" y="2122907"/>
            <a:ext cx="3356269" cy="30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517" y="2355726"/>
            <a:ext cx="5370315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инженерного класса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51566" y="1413399"/>
            <a:ext cx="334237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Объединенный институт ядерных исследований (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г.Дубна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79" y="3075806"/>
            <a:ext cx="493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МГУ им. М.В. Ломоносова (физический ф-т)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МГТУ им. Н. Баумана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Объединенный институт ядерных исследований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г.Дубна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 descr="J:\TRANSCEND\Конференция1\НПК 2012-2013\ВЫСТУПЛЕНИЕ\post-113652-1228804473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607786"/>
            <a:ext cx="1422876" cy="1216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-36165" y="754115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 smtClean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(основное + дополнительное образование + внеурочная деятельность)</a:t>
            </a:r>
            <a:endParaRPr lang="ru-RU" sz="2200" i="1" dirty="0">
              <a:solidFill>
                <a:srgbClr val="C0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1055" y="1259511"/>
            <a:ext cx="51085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класс открыт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 основе договора с </a:t>
            </a:r>
          </a:p>
          <a:p>
            <a:pPr lvl="0" algn="ctr">
              <a:lnSpc>
                <a:spcPct val="130000"/>
              </a:lnSpc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МГТУ 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им.Н.Баумана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83568" y="234092"/>
            <a:ext cx="7721632" cy="1024788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effectLst/>
              </a:rPr>
              <a:t>Исследовательская  школа </a:t>
            </a:r>
            <a:r>
              <a:rPr lang="ru-RU" sz="2800" dirty="0" smtClean="0">
                <a:effectLst/>
              </a:rPr>
              <a:t>«Научные </a:t>
            </a:r>
            <a:r>
              <a:rPr lang="ru-RU" sz="2800" dirty="0">
                <a:effectLst/>
              </a:rPr>
              <a:t>кадры будущего» </a:t>
            </a:r>
            <a:r>
              <a:rPr lang="ru-RU" sz="2800" dirty="0" smtClean="0">
                <a:effectLst/>
              </a:rPr>
              <a:t>(</a:t>
            </a:r>
            <a:r>
              <a:rPr lang="ru-RU" sz="2800" dirty="0">
                <a:effectLst/>
              </a:rPr>
              <a:t>при МГТУ им. Баумана)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51520" y="1491630"/>
            <a:ext cx="8211050" cy="3346704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ru" sz="2700" b="1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Факультеты: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Биомедицинская техника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Специальное машиностроение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Ракето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-космическая техника</a:t>
            </a:r>
            <a:endParaRPr lang="ru" i="1" dirty="0" smtClean="0"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ru" sz="2700" b="1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Кафедры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Космические аппараты и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ракеты-носители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Специальная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робототехника и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мехатроника</a:t>
            </a:r>
            <a:endParaRPr lang="ru" i="1" dirty="0"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/>
          <a:stretch/>
        </p:blipFill>
        <p:spPr bwMode="auto">
          <a:xfrm>
            <a:off x="5921217" y="1275606"/>
            <a:ext cx="3043970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44" y="3291830"/>
            <a:ext cx="1143298" cy="13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5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074043" y="2280923"/>
            <a:ext cx="4608512" cy="491738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Учебные кабинеты</a:t>
            </a:r>
            <a:endParaRPr lang="ru-RU" sz="20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C:\Users\a0434\Desktop\КАБИНЕТЫ\кабинет хими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"/>
          <a:stretch/>
        </p:blipFill>
        <p:spPr bwMode="auto">
          <a:xfrm>
            <a:off x="4533394" y="-12221"/>
            <a:ext cx="4574078" cy="222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0434\Desktop\КАБИНЕТЫ\кабинет физик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/>
          <a:stretch/>
        </p:blipFill>
        <p:spPr bwMode="auto">
          <a:xfrm>
            <a:off x="13911" y="-19791"/>
            <a:ext cx="4593569" cy="22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611762" y="1947287"/>
            <a:ext cx="2070793" cy="307777"/>
          </a:xfrm>
          <a:prstGeom prst="rect">
            <a:avLst/>
          </a:prstGeom>
          <a:ln>
            <a:noFill/>
            <a:headEnd/>
            <a:tailEnd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Кабинет химии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3911" y="1940592"/>
            <a:ext cx="2070793" cy="307777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Кабинет физики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E:\КАБИНЕТЫ\7 Каб фото_Психология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80" y="2859782"/>
            <a:ext cx="4499992" cy="210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607480" y="4799449"/>
            <a:ext cx="2212953" cy="307777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Кабинет психологии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a0434\Desktop\КАБИНЕТЫ\кабинет биологи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7"/>
          <a:stretch/>
        </p:blipFill>
        <p:spPr bwMode="auto">
          <a:xfrm>
            <a:off x="61932" y="2785984"/>
            <a:ext cx="4316367" cy="210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1931" y="4835723"/>
            <a:ext cx="4316367" cy="307777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Кабинет  биологии (лаборатория) 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0601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664" y="123478"/>
            <a:ext cx="8731546" cy="9179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C00000"/>
                </a:solidFill>
                <a:effectLst/>
              </a:rPr>
              <a:t>С 2016 года </a:t>
            </a:r>
            <a:r>
              <a:rPr lang="ru-RU" sz="3200" dirty="0"/>
              <a:t>-  IT Школа </a:t>
            </a:r>
            <a:r>
              <a:rPr lang="ru-RU" sz="3200" dirty="0" err="1"/>
              <a:t>Samsung</a:t>
            </a:r>
            <a:r>
              <a:rPr lang="ru-RU" sz="3200" dirty="0"/>
              <a:t>: разработка мобильных приложений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6375" y="1051477"/>
            <a:ext cx="8633131" cy="1609682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Воспитанницы Пансиона прошли образовательный курс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программирования на языке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Java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Android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приложений, который разработали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Специалисты Московского Исследовательского Центра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Samsung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совместно с МФТИ</a:t>
            </a:r>
          </a:p>
          <a:p>
            <a:pPr>
              <a:lnSpc>
                <a:spcPct val="130000"/>
              </a:lnSpc>
            </a:pPr>
            <a:endParaRPr lang="ru-RU" sz="23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11217"/>
          <a:stretch/>
        </p:blipFill>
        <p:spPr bwMode="auto">
          <a:xfrm>
            <a:off x="4865332" y="2331265"/>
            <a:ext cx="4053339" cy="2503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3" y="2408250"/>
            <a:ext cx="3758900" cy="2503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6789"/>
            <a:ext cx="923533" cy="92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578" y="1986789"/>
            <a:ext cx="1406564" cy="774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8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6" y="31158"/>
            <a:ext cx="8839586" cy="1261698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/>
              </a:rPr>
              <a:t>С 2016 года </a:t>
            </a:r>
            <a:r>
              <a:rPr lang="ru-RU" sz="320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– новые технические направления в системе дополнительного образования</a:t>
            </a:r>
            <a:endParaRPr lang="ru" sz="3200" dirty="0"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9512" y="1635646"/>
            <a:ext cx="3835425" cy="2916324"/>
          </a:xfrm>
        </p:spPr>
        <p:txBody>
          <a:bodyPr rtlCol="0"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Робототехника</a:t>
            </a: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: </a:t>
            </a:r>
          </a:p>
          <a:p>
            <a:pPr>
              <a:lnSpc>
                <a:spcPct val="140000"/>
              </a:lnSpc>
            </a:pP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57209" indent="-257209" algn="l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ru-RU" sz="23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конструирование</a:t>
            </a:r>
          </a:p>
          <a:p>
            <a:pPr marL="257209" indent="-257209" algn="l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ru-RU" sz="23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программирование</a:t>
            </a:r>
          </a:p>
          <a:p>
            <a:pPr marL="257209" indent="-257209" algn="l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ru-RU" sz="2300" i="1" dirty="0" err="1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схемотехника</a:t>
            </a:r>
            <a:r>
              <a:rPr lang="ru-RU" sz="23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257209" indent="-257209" algn="l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ru-RU" sz="23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Электроника</a:t>
            </a:r>
          </a:p>
          <a:p>
            <a:pPr>
              <a:lnSpc>
                <a:spcPct val="140000"/>
              </a:lnSpc>
            </a:pPr>
            <a:r>
              <a:rPr lang="ru-RU" sz="18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1800" i="1" dirty="0" err="1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Лего</a:t>
            </a:r>
            <a:r>
              <a:rPr lang="ru-RU" sz="18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8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Mindstorms EV3», «</a:t>
            </a:r>
            <a:r>
              <a:rPr lang="ru-RU" sz="1800" i="1" dirty="0" err="1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Амперка</a:t>
            </a:r>
            <a:r>
              <a:rPr lang="ru-RU" sz="18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», «</a:t>
            </a:r>
            <a:r>
              <a:rPr lang="en-US" sz="1800" i="1" dirty="0" err="1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Tetrix</a:t>
            </a:r>
            <a:r>
              <a:rPr lang="en-US" sz="18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 </a:t>
            </a:r>
            <a:r>
              <a:rPr lang="ru-RU" sz="18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«</a:t>
            </a:r>
            <a:r>
              <a:rPr lang="en-US" sz="18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VEX»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60" y="1545636"/>
            <a:ext cx="4574230" cy="3048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025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712968" cy="120018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100" b="1" dirty="0">
                <a:solidFill>
                  <a:srgbClr val="C00000"/>
                </a:solidFill>
                <a:effectLst/>
              </a:rPr>
              <a:t>С 2016 года </a:t>
            </a:r>
            <a:r>
              <a:rPr lang="ru-RU" sz="3600" dirty="0"/>
              <a:t>– новые технические направления в системе дополнительного образования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19" y="1799508"/>
            <a:ext cx="4397894" cy="261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3706" y="1707654"/>
            <a:ext cx="4073739" cy="2694594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+mn-cs"/>
              </a:rPr>
              <a:t>3D-моделирование </a:t>
            </a:r>
            <a:r>
              <a:rPr lang="ru-RU" sz="2200" b="1" dirty="0">
                <a:solidFill>
                  <a:srgbClr val="C00000"/>
                </a:solidFill>
                <a:latin typeface="Arial Black" panose="020B0A04020102020204" pitchFamily="34" charset="0"/>
                <a:cs typeface="+mn-cs"/>
              </a:rPr>
              <a:t>и печать:</a:t>
            </a:r>
          </a:p>
          <a:p>
            <a:pPr marL="257209" indent="-257209" eaLnBrk="0" hangingPunct="0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ru-RU" sz="21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Компьютерное моделирование в среде:</a:t>
            </a:r>
          </a:p>
          <a:p>
            <a:pPr>
              <a:lnSpc>
                <a:spcPct val="130000"/>
              </a:lnSpc>
            </a:pPr>
            <a:r>
              <a:rPr lang="ru-RU" sz="2100" i="1" dirty="0">
                <a:solidFill>
                  <a:schemeClr val="accent3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1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«Компас-3D» ,</a:t>
            </a:r>
          </a:p>
          <a:p>
            <a:pPr>
              <a:lnSpc>
                <a:spcPct val="130000"/>
              </a:lnSpc>
            </a:pPr>
            <a:r>
              <a:rPr lang="ru-RU" sz="21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«</a:t>
            </a:r>
            <a:r>
              <a:rPr lang="ru-RU" sz="2100" i="1" dirty="0" err="1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TinkerCAD</a:t>
            </a:r>
            <a:r>
              <a:rPr lang="ru-RU" sz="21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 и </a:t>
            </a:r>
            <a:r>
              <a:rPr lang="ru-RU" sz="2100" i="1" dirty="0" smtClean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2100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Fusion360»</a:t>
            </a:r>
          </a:p>
        </p:txBody>
      </p:sp>
    </p:spTree>
    <p:extLst>
      <p:ext uri="{BB962C8B-B14F-4D97-AF65-F5344CB8AC3E}">
        <p14:creationId xmlns:p14="http://schemas.microsoft.com/office/powerpoint/2010/main" val="1484893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3783" y="1070446"/>
            <a:ext cx="2705100" cy="2028825"/>
          </a:xfrm>
          <a:prstGeom prst="rect">
            <a:avLst/>
          </a:prstGeom>
        </p:spPr>
      </p:pic>
      <p:pic>
        <p:nvPicPr>
          <p:cNvPr id="11" name="Picture 3" descr="C:\Users\a0240\Desktop\в отчет\ежик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1238"/>
          <a:stretch/>
        </p:blipFill>
        <p:spPr bwMode="auto">
          <a:xfrm>
            <a:off x="6261011" y="3261069"/>
            <a:ext cx="2711759" cy="17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a0240\Desktop\в отчет\мульт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8" y="1030933"/>
            <a:ext cx="1969722" cy="20584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0240\Desktop\в отчет\мулт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694" y="1226786"/>
            <a:ext cx="1872634" cy="187248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-180528" y="0"/>
            <a:ext cx="8856984" cy="12001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3100" b="1" dirty="0" smtClean="0">
                <a:solidFill>
                  <a:srgbClr val="C00000"/>
                </a:solidFill>
                <a:effectLst/>
              </a:rPr>
              <a:t>С 2016 года </a:t>
            </a:r>
            <a:r>
              <a:rPr lang="ru-RU" sz="3600" dirty="0" smtClean="0"/>
              <a:t>– новое направление: </a:t>
            </a:r>
          </a:p>
          <a:p>
            <a:pPr>
              <a:lnSpc>
                <a:spcPct val="100000"/>
              </a:lnSpc>
            </a:pPr>
            <a:r>
              <a:rPr lang="ru-RU" sz="4900" b="1" dirty="0" smtClean="0">
                <a:solidFill>
                  <a:srgbClr val="C00000"/>
                </a:solidFill>
                <a:effectLst/>
              </a:rPr>
              <a:t>студия </a:t>
            </a:r>
            <a:r>
              <a:rPr lang="ru-RU" sz="4900" b="1" dirty="0">
                <a:solidFill>
                  <a:srgbClr val="C00000"/>
                </a:solidFill>
                <a:effectLst/>
              </a:rPr>
              <a:t>анимации</a:t>
            </a:r>
          </a:p>
        </p:txBody>
      </p:sp>
      <p:pic>
        <p:nvPicPr>
          <p:cNvPr id="15" name="Изображение 8" descr="25497081_1598736243517844_2081898007_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308" y="3059758"/>
            <a:ext cx="1821372" cy="1836677"/>
          </a:xfrm>
          <a:prstGeom prst="rect">
            <a:avLst/>
          </a:prstGeom>
        </p:spPr>
      </p:pic>
      <p:pic>
        <p:nvPicPr>
          <p:cNvPr id="19" name="Изображение 9" descr="25520168_1598736323517836_1386466541_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" y="3261069"/>
            <a:ext cx="2669080" cy="17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Изображение 7" descr="25497450_1598736240184511_1449890371_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87" y="3239302"/>
            <a:ext cx="1865321" cy="18809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3888" y="1206029"/>
            <a:ext cx="2677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u="sng" dirty="0" smtClean="0">
                <a:solidFill>
                  <a:srgbClr val="C00000"/>
                </a:solidFill>
                <a:latin typeface="+mn-lt"/>
              </a:rPr>
              <a:t>ЛАУРЕАТЫ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+mn-lt"/>
              </a:rPr>
              <a:t>Международного фестиваля </a:t>
            </a:r>
            <a:r>
              <a:rPr lang="ru-RU" b="1" u="sng" dirty="0" smtClean="0">
                <a:solidFill>
                  <a:srgbClr val="C00000"/>
                </a:solidFill>
                <a:latin typeface="+mn-lt"/>
              </a:rPr>
              <a:t>«Лучезарный ангел»</a:t>
            </a:r>
            <a:endParaRPr lang="ru-RU" b="1" u="sng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06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8097" r="23623" b="11830"/>
          <a:stretch/>
        </p:blipFill>
        <p:spPr bwMode="auto">
          <a:xfrm>
            <a:off x="7742258" y="470882"/>
            <a:ext cx="1305530" cy="964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26919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b="1" dirty="0">
                <a:solidFill>
                  <a:srgbClr val="C00000"/>
                </a:solidFill>
                <a:effectLst/>
              </a:rPr>
              <a:t>С 2018 года </a:t>
            </a:r>
            <a:r>
              <a:rPr lang="ru-RU" sz="3600" dirty="0"/>
              <a:t>– новое техническое </a:t>
            </a:r>
            <a:r>
              <a:rPr lang="ru-RU" sz="3600" dirty="0" smtClean="0"/>
              <a:t>направление</a:t>
            </a:r>
            <a:br>
              <a:rPr lang="ru-RU" sz="3600" dirty="0" smtClean="0"/>
            </a:br>
            <a:r>
              <a:rPr lang="ru-RU" sz="3600" dirty="0" smtClean="0"/>
              <a:t>«</a:t>
            </a:r>
            <a:r>
              <a:rPr lang="en-US" sz="3600" dirty="0" smtClean="0"/>
              <a:t>SKYRIS </a:t>
            </a:r>
            <a:r>
              <a:rPr lang="en-US" sz="3600" dirty="0" err="1" smtClean="0"/>
              <a:t>DronSchool</a:t>
            </a:r>
            <a:r>
              <a:rPr lang="ru-RU" sz="3600" dirty="0" smtClean="0"/>
              <a:t>» </a:t>
            </a:r>
            <a:br>
              <a:rPr lang="ru-RU" sz="3600" dirty="0" smtClean="0"/>
            </a:br>
            <a:r>
              <a:rPr lang="ru-RU" sz="2000" dirty="0" smtClean="0"/>
              <a:t>(Школа </a:t>
            </a:r>
            <a:r>
              <a:rPr lang="ru-RU" sz="2000" dirty="0" err="1" smtClean="0"/>
              <a:t>дронов</a:t>
            </a:r>
            <a:r>
              <a:rPr lang="ru-RU" sz="2000" dirty="0" smtClean="0"/>
              <a:t> «</a:t>
            </a:r>
            <a:r>
              <a:rPr lang="en-US" sz="2000" dirty="0" smtClean="0"/>
              <a:t>SKYRIS</a:t>
            </a:r>
            <a:r>
              <a:rPr lang="ru-RU" sz="2000" dirty="0" smtClean="0"/>
              <a:t>»)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447590"/>
            <a:ext cx="6604620" cy="1509654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Обучение </a:t>
            </a:r>
            <a:r>
              <a:rPr lang="ru-RU" i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навыкам управления пилотированием беспилотных летательных аппаратов </a:t>
            </a:r>
            <a:endParaRPr lang="ru-RU" i="1" dirty="0" smtClean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130000"/>
              </a:lnSpc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базе  Национального исследовательского ядерного университета «МИФИ»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54"/>
          <a:stretch/>
        </p:blipFill>
        <p:spPr bwMode="auto">
          <a:xfrm>
            <a:off x="0" y="1273826"/>
            <a:ext cx="2186557" cy="1942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396906" y="3147705"/>
            <a:ext cx="2191321" cy="1835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248" r="-948" b="50593"/>
          <a:stretch/>
        </p:blipFill>
        <p:spPr bwMode="auto">
          <a:xfrm>
            <a:off x="4567581" y="3098499"/>
            <a:ext cx="2341209" cy="1818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893126" y="3098499"/>
            <a:ext cx="2172266" cy="1785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4" y="3216589"/>
            <a:ext cx="2296692" cy="1759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3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319"/>
            <a:ext cx="9036496" cy="12379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u="sng" dirty="0">
                <a:solidFill>
                  <a:srgbClr val="C00000"/>
                </a:solidFill>
              </a:rPr>
              <a:t>Перспективы развития </a:t>
            </a:r>
            <a:r>
              <a:rPr lang="ru-RU" sz="3200" dirty="0" smtClean="0"/>
              <a:t>технического </a:t>
            </a:r>
            <a:r>
              <a:rPr lang="ru-RU" sz="3200" dirty="0"/>
              <a:t>направления в Пансионе воспитанниц МО РФ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44615" y="1071544"/>
            <a:ext cx="8176736" cy="900247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endParaRPr lang="ru-RU" b="1" cap="all" spc="150" dirty="0">
              <a:solidFill>
                <a:schemeClr val="accent6">
                  <a:lumMod val="20000"/>
                  <a:lumOff val="8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cap="all" spc="150" dirty="0">
              <a:solidFill>
                <a:schemeClr val="accent6">
                  <a:lumMod val="20000"/>
                  <a:lumOff val="8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cap="all" spc="150" dirty="0">
              <a:solidFill>
                <a:schemeClr val="accent6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980" y="1445776"/>
            <a:ext cx="6768752" cy="2377584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sz="21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технопарка : </a:t>
            </a:r>
          </a:p>
          <a:p>
            <a:pPr marL="342946" indent="-342946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Станки с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числовым программным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управлением</a:t>
            </a:r>
          </a:p>
          <a:p>
            <a:pPr marL="342946" indent="-342946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Квадрокоптеры</a:t>
            </a:r>
            <a:endParaRPr lang="ru-RU" i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46" indent="-342946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Роботрек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marL="342946" indent="-342946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3-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принтеры</a:t>
            </a:r>
          </a:p>
          <a:p>
            <a:pPr marL="342946" indent="-342946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Очки дополненной реальности</a:t>
            </a:r>
          </a:p>
          <a:p>
            <a:pPr marL="342946" indent="-342946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Конструкторы  «</a:t>
            </a:r>
            <a:r>
              <a:rPr lang="ru-RU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Лего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Mindstorms EV3», «</a:t>
            </a:r>
            <a:r>
              <a:rPr lang="ru-RU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Амперка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», «</a:t>
            </a:r>
            <a:r>
              <a:rPr lang="en-US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Tetrix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 «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VEX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  <a:endParaRPr lang="ru-RU" sz="21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t="3206" r="14796" b="7805"/>
          <a:stretch/>
        </p:blipFill>
        <p:spPr bwMode="auto">
          <a:xfrm>
            <a:off x="7187985" y="1250299"/>
            <a:ext cx="1956015" cy="1730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89" y="1971791"/>
            <a:ext cx="1894207" cy="106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7894"/>
            <a:ext cx="1939343" cy="1178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23360"/>
            <a:ext cx="1320484" cy="1320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r="11197"/>
          <a:stretch/>
        </p:blipFill>
        <p:spPr bwMode="auto">
          <a:xfrm>
            <a:off x="7236296" y="3363838"/>
            <a:ext cx="1619459" cy="1534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525" y="3704688"/>
            <a:ext cx="1276275" cy="1504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7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0658\Desktop\Профильные классы и Направления\техническое направление в Пансионе\SKM_C227190621174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28" y="4112088"/>
            <a:ext cx="1458911" cy="1031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51470"/>
            <a:ext cx="8964488" cy="1131562"/>
          </a:xfrm>
        </p:spPr>
        <p:txBody>
          <a:bodyPr rtlCol="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ru" u="sng" dirty="0" smtClean="0">
                <a:solidFill>
                  <a:srgbClr val="C00000"/>
                </a:solidFill>
              </a:rPr>
              <a:t>НАУКА:</a:t>
            </a:r>
            <a:r>
              <a:rPr lang="ru" sz="4000" dirty="0" smtClean="0"/>
              <a:t> ДОСТИЖЕНИЯ </a:t>
            </a:r>
            <a:br>
              <a:rPr lang="ru" sz="4000" dirty="0" smtClean="0"/>
            </a:br>
            <a:r>
              <a:rPr lang="ru" sz="2800" dirty="0" smtClean="0"/>
              <a:t>в исследовательской и проектной деятельности</a:t>
            </a:r>
            <a:endParaRPr lang="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1125934"/>
            <a:ext cx="3529271" cy="1306522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+mn-lt"/>
              </a:rPr>
              <a:t>Всеармейские</a:t>
            </a:r>
            <a:r>
              <a:rPr lang="ru-RU" u="sng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конкурсы :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«Юный </a:t>
            </a:r>
            <a:r>
              <a:rPr lang="ru-RU" sz="1600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робототехник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»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«Инженеры и изобретатели»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Фестиваль 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«IT-штурм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». 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9012" y="1125934"/>
            <a:ext cx="3010558" cy="623258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b="1" u="sng" dirty="0">
                <a:solidFill>
                  <a:srgbClr val="C00000"/>
                </a:solidFill>
                <a:latin typeface="+mn-lt"/>
              </a:rPr>
              <a:t>Всероссийский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фестиваль 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>«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РобоФест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»</a:t>
            </a:r>
          </a:p>
        </p:txBody>
      </p:sp>
      <p:pic>
        <p:nvPicPr>
          <p:cNvPr id="5122" name="Picture 2" descr="C:\Users\a0658\Pictures\IT-штурм, Дроны\IMG-20190128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94" y="3994802"/>
            <a:ext cx="1605034" cy="1099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0658\Pictures\IT-штурм, Дроны\IMG-20181114-WA0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6" r="15288" b="7596"/>
          <a:stretch/>
        </p:blipFill>
        <p:spPr bwMode="auto">
          <a:xfrm>
            <a:off x="3287294" y="1749192"/>
            <a:ext cx="2192276" cy="1555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0658\Pictures\Робототехника-Пансион_МО\DEMCH-958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0"/>
          <a:stretch/>
        </p:blipFill>
        <p:spPr bwMode="auto">
          <a:xfrm>
            <a:off x="6008139" y="2643758"/>
            <a:ext cx="2702251" cy="1651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0658\Pictures\IT-штурм, Дроны\IMG-20190208-WA0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93" y="3305005"/>
            <a:ext cx="2146243" cy="1532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a0658\Desktop\Профильные классы и Направления\техническое направление в Пансионе\SKM_C2271906211759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4143" r="6951" b="8838"/>
          <a:stretch/>
        </p:blipFill>
        <p:spPr bwMode="auto">
          <a:xfrm>
            <a:off x="8100392" y="3994802"/>
            <a:ext cx="902411" cy="1148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t="9295" r="51841" b="33427"/>
          <a:stretch/>
        </p:blipFill>
        <p:spPr bwMode="auto">
          <a:xfrm>
            <a:off x="112207" y="1020669"/>
            <a:ext cx="2035240" cy="1973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8692" y="2882318"/>
            <a:ext cx="4198276" cy="2285251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+mn-lt"/>
              </a:rPr>
              <a:t>Всероссийские НПК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(на базе вузов)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МГУ.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Высшая школа экономики.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РУДН.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МФТИ.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МГТУ им. Баумана.</a:t>
            </a:r>
          </a:p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Медуниверситет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им.Сеченова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Институт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нефти и газа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им.Губкина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02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A3BA0-0DA6-4500-837A-616AC91AD838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689" y="0"/>
            <a:ext cx="9144000" cy="10554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/>
              <a:t>Международный </a:t>
            </a:r>
            <a:r>
              <a:rPr lang="ru-RU" sz="2400" dirty="0"/>
              <a:t>фестиваль инновационных научных </a:t>
            </a:r>
            <a:r>
              <a:rPr lang="ru-RU" sz="2400" dirty="0" smtClean="0"/>
              <a:t>идей </a:t>
            </a:r>
            <a:r>
              <a:rPr lang="ru-RU" sz="3600" dirty="0" smtClean="0">
                <a:solidFill>
                  <a:srgbClr val="C00000"/>
                </a:solidFill>
              </a:rPr>
              <a:t>«Старт </a:t>
            </a:r>
            <a:r>
              <a:rPr lang="ru-RU" sz="3600" dirty="0">
                <a:solidFill>
                  <a:srgbClr val="C00000"/>
                </a:solidFill>
              </a:rPr>
              <a:t>в </a:t>
            </a:r>
            <a:r>
              <a:rPr lang="ru-RU" sz="3600" dirty="0" smtClean="0">
                <a:solidFill>
                  <a:srgbClr val="C00000"/>
                </a:solidFill>
              </a:rPr>
              <a:t>науку»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User\Desktop\СОЗВЕЗДИЕ 2016\ФОТО для фильма\6 Старт Кубок IMG_537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850371" y="1411491"/>
            <a:ext cx="2027822" cy="135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СОЗВЕЗДИЕ 2016\ФОТО для фильма\8 Физика Самолет DSC059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633" y="3114528"/>
            <a:ext cx="2920909" cy="1861689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0434\Desktop\ДОКУМЕНТЫ\ФОТо сайт Ермолаев\Книга 10 лет\17 razvo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8" t="8584" r="28023" b="9047"/>
          <a:stretch/>
        </p:blipFill>
        <p:spPr bwMode="auto">
          <a:xfrm>
            <a:off x="6100293" y="1078122"/>
            <a:ext cx="2928129" cy="189451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105568"/>
            <a:ext cx="3371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–командное место</a:t>
            </a:r>
            <a:endParaRPr lang="ru-RU" sz="2800" dirty="0"/>
          </a:p>
        </p:txBody>
      </p:sp>
      <p:pic>
        <p:nvPicPr>
          <p:cNvPr id="14" name="Picture 3" descr="C:\Users\a0658\Pictures\Лего\DSC_04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207" y="3114527"/>
            <a:ext cx="2761776" cy="186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6388" y="2390874"/>
            <a:ext cx="4354286" cy="2629961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marL="342900" indent="-342900">
              <a:lnSpc>
                <a:spcPct val="130000"/>
              </a:lnSpc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Транспортное средство повышенной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проходимости.</a:t>
            </a:r>
          </a:p>
          <a:p>
            <a:pPr marL="342900" indent="-342900">
              <a:lnSpc>
                <a:spcPct val="130000"/>
              </a:lnSpc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Судно на воздушной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подушке.</a:t>
            </a:r>
          </a:p>
          <a:p>
            <a:pPr marL="342900" indent="-342900">
              <a:lnSpc>
                <a:spcPct val="130000"/>
              </a:lnSpc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Управление роботом посредством электромиографии.</a:t>
            </a:r>
          </a:p>
          <a:p>
            <a:pPr marL="342900" indent="-342900">
              <a:lnSpc>
                <a:spcPct val="130000"/>
              </a:lnSpc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Зооморфный робот 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bg2">
                  <a:lumMod val="10000"/>
                </a:schemeClr>
              </a:buClr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(собака–подрывник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Дина)</a:t>
            </a:r>
          </a:p>
          <a:p>
            <a:pPr marL="342900" indent="-342900">
              <a:lnSpc>
                <a:spcPct val="130000"/>
              </a:lnSpc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Робот-санитар.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88" y="1795043"/>
            <a:ext cx="5453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Проекты-победители</a:t>
            </a:r>
            <a:endParaRPr lang="ru-RU" sz="32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909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838" y="3055649"/>
            <a:ext cx="3063871" cy="2054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AutoShape 4" descr="https://apf.mail.ru/cgi-bin/readmsg/SAVE_20190625_182436.jpeg?id=15614763090787264472%3B0%3B1&amp;x-email=tanya.arhangelsk%40mail.ru&amp;exif=1"/>
          <p:cNvSpPr>
            <a:spLocks noChangeAspect="1" noChangeArrowheads="1"/>
          </p:cNvSpPr>
          <p:nvPr/>
        </p:nvSpPr>
        <p:spPr bwMode="auto">
          <a:xfrm>
            <a:off x="116711" y="-108347"/>
            <a:ext cx="22866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993" y="1153375"/>
            <a:ext cx="3063871" cy="1822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 descr="C:\Users\a0658\Downloads\IMG_20190625_183430_H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1" y="1275606"/>
            <a:ext cx="5013760" cy="37593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6711" y="39703"/>
            <a:ext cx="8856983" cy="1118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3200" dirty="0" smtClean="0"/>
              <a:t>Международный военно-технический форум </a:t>
            </a:r>
            <a:r>
              <a:rPr lang="ru-RU" sz="3200" dirty="0" smtClean="0">
                <a:solidFill>
                  <a:srgbClr val="C00000"/>
                </a:solidFill>
              </a:rPr>
              <a:t>«АРМИЯ-2019»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912057" y="1544218"/>
            <a:ext cx="3393777" cy="172819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b="16433"/>
          <a:stretch/>
        </p:blipFill>
        <p:spPr>
          <a:xfrm>
            <a:off x="3096777" y="3389742"/>
            <a:ext cx="3024336" cy="154697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6372200" y="3389742"/>
            <a:ext cx="2646937" cy="1546979"/>
          </a:xfrm>
          <a:prstGeom prst="rect">
            <a:avLst/>
          </a:prstGeom>
        </p:spPr>
      </p:pic>
      <p:pic>
        <p:nvPicPr>
          <p:cNvPr id="10" name="Picture 7" descr="C:\Users\a0366\Desktop\фото ПМО\2016 НПК в облако\00 фото НПК 2016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004"/>
          <a:stretch/>
        </p:blipFill>
        <p:spPr bwMode="auto">
          <a:xfrm>
            <a:off x="0" y="1325990"/>
            <a:ext cx="2759653" cy="38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79512" y="15199"/>
            <a:ext cx="8964488" cy="972375"/>
          </a:xfrm>
        </p:spPr>
        <p:txBody>
          <a:bodyPr rtlCol="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ru" sz="4400" u="sng" dirty="0" smtClean="0">
                <a:solidFill>
                  <a:srgbClr val="C00000"/>
                </a:solidFill>
              </a:rPr>
              <a:t>НАУКА:</a:t>
            </a:r>
            <a:r>
              <a:rPr lang="ru" sz="4400" dirty="0" smtClean="0"/>
              <a:t> </a:t>
            </a:r>
            <a:r>
              <a:rPr lang="ru" sz="4000" dirty="0" smtClean="0"/>
              <a:t>РЕЗУЛЬТАТЫ </a:t>
            </a:r>
            <a:br>
              <a:rPr lang="ru" sz="4000" dirty="0" smtClean="0"/>
            </a:br>
            <a:r>
              <a:rPr lang="ru" sz="2000" dirty="0" smtClean="0"/>
              <a:t>(учебная деятельность)</a:t>
            </a:r>
            <a:endParaRPr lang="ru" sz="2000" dirty="0"/>
          </a:p>
        </p:txBody>
      </p:sp>
      <p:pic>
        <p:nvPicPr>
          <p:cNvPr id="11" name="Picture 4" descr="149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54" y="1635646"/>
            <a:ext cx="1691680" cy="120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4" t="12356" r="34890" b="17004"/>
          <a:stretch/>
        </p:blipFill>
        <p:spPr bwMode="auto">
          <a:xfrm>
            <a:off x="7093539" y="626111"/>
            <a:ext cx="1894503" cy="2558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43998"/>
            <a:ext cx="42780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НПК «Взгляд в будущее-2019»</a:t>
            </a:r>
          </a:p>
          <a:p>
            <a:r>
              <a:rPr lang="ru-RU" sz="1400" dirty="0" smtClean="0">
                <a:latin typeface="+mn-lt"/>
              </a:rPr>
              <a:t>(более 200-сот проектов </a:t>
            </a:r>
            <a:r>
              <a:rPr lang="ru-RU" sz="1600" dirty="0" smtClean="0">
                <a:latin typeface="+mn-lt"/>
              </a:rPr>
              <a:t>)</a:t>
            </a:r>
            <a:endParaRPr lang="ru-RU" sz="16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54242" y="1051775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НОУ им. </a:t>
            </a:r>
            <a:r>
              <a:rPr lang="ru-RU" dirty="0" err="1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П.Капицы</a:t>
            </a:r>
            <a:endParaRPr lang="ru-RU" dirty="0">
              <a:solidFill>
                <a:srgbClr val="C0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945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0434\Desktop\ДОКУМЕНТЫ\Фото кабинетов\IMG_Хол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" y="165205"/>
            <a:ext cx="4472012" cy="22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4449" y="2005652"/>
            <a:ext cx="3744416" cy="417422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 Cyr" panose="02020603050405020304" pitchFamily="18" charset="0"/>
                <a:ea typeface="Verdana" pitchFamily="34" charset="0"/>
                <a:cs typeface="Times New Roman Cyr" panose="02020603050405020304" pitchFamily="18" charset="0"/>
              </a:rPr>
              <a:t>Холл в учебном корпусе</a:t>
            </a:r>
            <a:endParaRPr lang="ru-RU" sz="1600" b="1" dirty="0">
              <a:solidFill>
                <a:schemeClr val="bg1"/>
              </a:solidFill>
              <a:latin typeface="Times New Roman Cyr" panose="02020603050405020304" pitchFamily="18" charset="0"/>
              <a:ea typeface="Verdana" pitchFamily="34" charset="0"/>
              <a:cs typeface="Times New Roman Cyr" panose="02020603050405020304" pitchFamily="18" charset="0"/>
            </a:endParaRPr>
          </a:p>
        </p:txBody>
      </p:sp>
      <p:pic>
        <p:nvPicPr>
          <p:cNvPr id="1032" name="Picture 2" descr="\\moskads.local\fs\ПОДРАЗДЕЛЕНИЯ\ТСО новая\Фото 2011-2012\Виды Пансиона для фотоальбома 10Х15\print Pansion\фото_зал хореограф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87" y="71787"/>
            <a:ext cx="4219848" cy="227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715794" y="2005652"/>
            <a:ext cx="4581015" cy="417422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 Cyr" panose="02020603050405020304" pitchFamily="18" charset="0"/>
                <a:ea typeface="Verdana" pitchFamily="34" charset="0"/>
                <a:cs typeface="Times New Roman Cyr" panose="02020603050405020304" pitchFamily="18" charset="0"/>
              </a:rPr>
              <a:t>Хореографический зал</a:t>
            </a:r>
          </a:p>
        </p:txBody>
      </p:sp>
      <p:pic>
        <p:nvPicPr>
          <p:cNvPr id="12" name="Picture 5" descr="C:\Users\a0434\Desktop\КАБИНЕТЫ\ИЗ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2" y="2715765"/>
            <a:ext cx="4308411" cy="198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16469" y="4343153"/>
            <a:ext cx="3744416" cy="417422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 Cyr" panose="02020603050405020304" pitchFamily="18" charset="0"/>
                <a:ea typeface="Verdana" pitchFamily="34" charset="0"/>
                <a:cs typeface="Times New Roman Cyr" panose="02020603050405020304" pitchFamily="18" charset="0"/>
              </a:rPr>
              <a:t>ИЗО-студия</a:t>
            </a:r>
            <a:endParaRPr lang="ru-RU" sz="1600" b="1" dirty="0">
              <a:solidFill>
                <a:schemeClr val="bg1"/>
              </a:solidFill>
              <a:latin typeface="Times New Roman Cyr" panose="02020603050405020304" pitchFamily="18" charset="0"/>
              <a:ea typeface="Verdana" pitchFamily="34" charset="0"/>
              <a:cs typeface="Times New Roman Cyr" panose="02020603050405020304" pitchFamily="18" charset="0"/>
            </a:endParaRPr>
          </a:p>
        </p:txBody>
      </p:sp>
      <p:pic>
        <p:nvPicPr>
          <p:cNvPr id="1026" name="Picture 2" descr="C:\Users\a0434\Desktop\Доп Образ 6.12.2019\Фото зал\IMG_51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88" y="2513866"/>
            <a:ext cx="4219848" cy="219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874500" y="4343153"/>
            <a:ext cx="3744416" cy="417422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 Cyr" panose="02020603050405020304" pitchFamily="18" charset="0"/>
                <a:ea typeface="Verdana" pitchFamily="34" charset="0"/>
                <a:cs typeface="Times New Roman Cyr" panose="02020603050405020304" pitchFamily="18" charset="0"/>
              </a:rPr>
              <a:t>Кино-концертный зал</a:t>
            </a:r>
            <a:endParaRPr lang="ru-RU" sz="1600" b="1" dirty="0">
              <a:solidFill>
                <a:schemeClr val="bg1"/>
              </a:solidFill>
              <a:latin typeface="Times New Roman Cyr" panose="02020603050405020304" pitchFamily="18" charset="0"/>
              <a:ea typeface="Verdana" pitchFamily="34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53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385096"/>
              </p:ext>
            </p:extLst>
          </p:nvPr>
        </p:nvGraphicFramePr>
        <p:xfrm>
          <a:off x="125412" y="1275606"/>
          <a:ext cx="8893175" cy="3599666"/>
        </p:xfrm>
        <a:graphic>
          <a:graphicData uri="http://schemas.openxmlformats.org/drawingml/2006/table">
            <a:tbl>
              <a:tblPr/>
              <a:tblGrid>
                <a:gridCol w="4230564"/>
                <a:gridCol w="2370261"/>
                <a:gridCol w="2292350"/>
              </a:tblGrid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годы обучения по результатам </a:t>
                      </a:r>
                      <a:r>
                        <a:rPr lang="ru-RU" sz="2000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самооценки, 11 курс</a:t>
                      </a:r>
                      <a:endParaRPr kumimoji="0" 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воспитанниц, указавших наличие навыков в данном направлении (в %)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учебы в ПАНСИОНЕ</a:t>
                      </a:r>
                      <a:endParaRPr kumimoji="0" lang="ru-RU" sz="12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9990" marR="89990" marT="35097" marB="350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воспитанниц,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указавших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приобретенные навыки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%)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9990" marR="89990" marT="35097" marB="350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МУЗЫКА: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игра на музыкальных инструментах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35 %</a:t>
                      </a: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3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Вокальное исполнение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79%</a:t>
                      </a: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ХОРЕОГРАФИЯ: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исполнение танца степ, классического и ирландского танца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75%</a:t>
                      </a: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3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Навыки сценической речи</a:t>
                      </a: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22%</a:t>
                      </a: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100%</a:t>
                      </a: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ЖИВОПИСЬ: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рисование в стиле графики и живопись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63%</a:t>
                      </a: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СПОРТ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100%</a:t>
                      </a:r>
                    </a:p>
                  </a:txBody>
                  <a:tcPr marL="91430" marR="91430" marT="34287" marB="342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2775" name="Rectangle 38"/>
          <p:cNvSpPr>
            <a:spLocks noChangeArrowheads="1"/>
          </p:cNvSpPr>
          <p:nvPr/>
        </p:nvSpPr>
        <p:spPr bwMode="auto">
          <a:xfrm>
            <a:off x="0" y="-118794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Навыки, </a:t>
            </a:r>
            <a:r>
              <a:rPr lang="ru-RU" sz="4000" b="1" dirty="0">
                <a:solidFill>
                  <a:srgbClr val="002060"/>
                </a:solidFill>
              </a:rPr>
              <a:t>приобретенные </a:t>
            </a:r>
            <a:r>
              <a:rPr lang="ru-RU" sz="4000" b="1" dirty="0" smtClean="0">
                <a:solidFill>
                  <a:srgbClr val="002060"/>
                </a:solidFill>
              </a:rPr>
              <a:t>выпускницами-2019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99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257897"/>
              </p:ext>
            </p:extLst>
          </p:nvPr>
        </p:nvGraphicFramePr>
        <p:xfrm>
          <a:off x="4644008" y="1115593"/>
          <a:ext cx="468052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851590"/>
              </p:ext>
            </p:extLst>
          </p:nvPr>
        </p:nvGraphicFramePr>
        <p:xfrm>
          <a:off x="0" y="1275606"/>
          <a:ext cx="484558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Овал 4"/>
          <p:cNvSpPr/>
          <p:nvPr/>
        </p:nvSpPr>
        <p:spPr>
          <a:xfrm>
            <a:off x="4644008" y="1851670"/>
            <a:ext cx="1205097" cy="1205097"/>
          </a:xfrm>
          <a:prstGeom prst="ellipse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1049" y="195486"/>
            <a:ext cx="8208912" cy="9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3200" b="1" dirty="0">
                <a:solidFill>
                  <a:srgbClr val="002060"/>
                </a:solidFill>
              </a:rPr>
              <a:t>ДИНАМИКА ДОСТИЖЕНИЙ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11 </a:t>
            </a:r>
            <a:r>
              <a:rPr lang="ru-RU" sz="3200" b="1" dirty="0" smtClean="0">
                <a:solidFill>
                  <a:srgbClr val="002060"/>
                </a:solidFill>
              </a:rPr>
              <a:t>СЭ КЛАСС (в сравнении за 3 года)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54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Заголовок 1"/>
          <p:cNvSpPr txBox="1">
            <a:spLocks/>
          </p:cNvSpPr>
          <p:nvPr/>
        </p:nvSpPr>
        <p:spPr bwMode="auto">
          <a:xfrm>
            <a:off x="179512" y="238235"/>
            <a:ext cx="86407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3200" b="1" dirty="0" smtClean="0">
                <a:solidFill>
                  <a:srgbClr val="C00000"/>
                </a:solidFill>
              </a:rPr>
              <a:t>ТРАЕКТОРИЯ </a:t>
            </a:r>
            <a:r>
              <a:rPr lang="ru-RU" sz="3200" b="1" dirty="0" smtClean="0">
                <a:solidFill>
                  <a:srgbClr val="C00000"/>
                </a:solidFill>
              </a:rPr>
              <a:t>РАЗВИТИЯ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02522" y="2159083"/>
            <a:ext cx="2287397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баллов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язык.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баллов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математика.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баллов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5058" y="2427734"/>
            <a:ext cx="30091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класс.</a:t>
            </a:r>
          </a:p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КФМШ.</a:t>
            </a:r>
          </a:p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Олимпиады:</a:t>
            </a:r>
            <a:r>
              <a:rPr lang="ru-RU" sz="1400" dirty="0" smtClean="0"/>
              <a:t> </a:t>
            </a:r>
          </a:p>
          <a:p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в военном деле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«Шаг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будущее».</a:t>
            </a:r>
          </a:p>
          <a:p>
            <a:r>
              <a:rPr lang="ru-RU" sz="1400" b="1" i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(регион)</a:t>
            </a:r>
            <a:endParaRPr lang="ru-RU" sz="1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178" y="1464464"/>
            <a:ext cx="309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Общее образование</a:t>
            </a:r>
            <a:endParaRPr lang="ru-RU" sz="2400" b="1" i="1" u="sng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4402642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Дополнительное образование</a:t>
            </a:r>
            <a:endParaRPr lang="ru-RU" sz="2400" b="1" i="1" u="sng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45552" y="2942640"/>
            <a:ext cx="16561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416118" y="1779662"/>
            <a:ext cx="15121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602522" y="2000143"/>
            <a:ext cx="1788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811997" y="2280922"/>
            <a:ext cx="1790525" cy="63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907704" y="2698964"/>
            <a:ext cx="19042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07025" y="1059582"/>
            <a:ext cx="121837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2F5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МФТИ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3344" y="2037245"/>
            <a:ext cx="1727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 занятия ирландскими танцами в школе «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Иридан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62401" y="1277663"/>
            <a:ext cx="793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dirty="0">
                <a:solidFill>
                  <a:srgbClr val="2F5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49871" y="1633693"/>
            <a:ext cx="174022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dirty="0" smtClean="0">
                <a:solidFill>
                  <a:srgbClr val="2F5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10-11 класс</a:t>
            </a:r>
            <a:endParaRPr lang="ru-RU" sz="2400" b="1" dirty="0">
              <a:solidFill>
                <a:srgbClr val="2F589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179512" y="1059582"/>
            <a:ext cx="0" cy="3888432"/>
          </a:xfrm>
          <a:prstGeom prst="straightConnector1">
            <a:avLst/>
          </a:prstGeom>
          <a:ln w="38100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179512" y="4833615"/>
            <a:ext cx="8640762" cy="114399"/>
          </a:xfrm>
          <a:prstGeom prst="straightConnector1">
            <a:avLst/>
          </a:prstGeom>
          <a:ln w="38100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4788" name="TextBox 374787"/>
          <p:cNvSpPr txBox="1"/>
          <p:nvPr/>
        </p:nvSpPr>
        <p:spPr>
          <a:xfrm>
            <a:off x="3749871" y="4007838"/>
            <a:ext cx="4353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Чемпионат России по  ирландским танцам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059658" y="1991901"/>
            <a:ext cx="1449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dirty="0" smtClean="0">
                <a:solidFill>
                  <a:srgbClr val="2F5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7-9 класс</a:t>
            </a:r>
            <a:endParaRPr lang="ru-RU" sz="2400" b="1" dirty="0">
              <a:solidFill>
                <a:srgbClr val="2F589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86700" y="2135346"/>
            <a:ext cx="1449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dirty="0" smtClean="0">
                <a:solidFill>
                  <a:srgbClr val="2F5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класс</a:t>
            </a:r>
            <a:endParaRPr lang="ru-RU" sz="2400" b="1" dirty="0">
              <a:solidFill>
                <a:srgbClr val="2F589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20393" y="2781677"/>
            <a:ext cx="20755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им.П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Капицы</a:t>
            </a: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ЗФТШ</a:t>
            </a:r>
          </a:p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Доп.образование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512" y="2638232"/>
            <a:ext cx="17278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доп. образование: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Хореография;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Фигурное катание.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31449" y="884800"/>
            <a:ext cx="309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Выпускница-2019 г.</a:t>
            </a:r>
            <a:endParaRPr lang="ru-RU" sz="2400" b="1" i="1" u="sng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cxnSp>
        <p:nvCxnSpPr>
          <p:cNvPr id="374790" name="Прямая соединительная линия 374789"/>
          <p:cNvCxnSpPr/>
          <p:nvPr/>
        </p:nvCxnSpPr>
        <p:spPr>
          <a:xfrm flipV="1">
            <a:off x="1901736" y="2698964"/>
            <a:ext cx="0" cy="243677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3811997" y="2305896"/>
            <a:ext cx="0" cy="39306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416118" y="1793568"/>
            <a:ext cx="0" cy="243677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5601030" y="2037245"/>
            <a:ext cx="0" cy="243677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995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Заголовок 1"/>
          <p:cNvSpPr txBox="1">
            <a:spLocks/>
          </p:cNvSpPr>
          <p:nvPr/>
        </p:nvSpPr>
        <p:spPr bwMode="auto">
          <a:xfrm>
            <a:off x="179512" y="238235"/>
            <a:ext cx="86407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3200" b="1" dirty="0" smtClean="0">
                <a:solidFill>
                  <a:srgbClr val="C00000"/>
                </a:solidFill>
              </a:rPr>
              <a:t>ТРАЕКТОРИЯ РАЗВИТИЯ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5968" y="1131590"/>
            <a:ext cx="4211960" cy="11726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отличием и Медали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особые успехи в учении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- 29 человек.</a:t>
            </a:r>
          </a:p>
          <a:p>
            <a:pPr>
              <a:lnSpc>
                <a:spcPct val="13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баллов 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 человек.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980" y="77368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Коллектив: </a:t>
            </a:r>
            <a:r>
              <a:rPr lang="ru-RU" sz="2400" b="1" i="1" u="sng" dirty="0" smtClean="0">
                <a:solidFill>
                  <a:srgbClr val="C00000"/>
                </a:solidFill>
                <a:latin typeface="+mn-lt"/>
              </a:rPr>
              <a:t>ирландские танцы</a:t>
            </a:r>
            <a:endParaRPr lang="ru-RU" sz="2400" b="1" i="1" u="sng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924929"/>
              </p:ext>
            </p:extLst>
          </p:nvPr>
        </p:nvGraphicFramePr>
        <p:xfrm>
          <a:off x="35397" y="3519588"/>
          <a:ext cx="4464496" cy="1417320"/>
        </p:xfrm>
        <a:graphic>
          <a:graphicData uri="http://schemas.openxmlformats.org/drawingml/2006/table">
            <a:tbl>
              <a:tblPr/>
              <a:tblGrid>
                <a:gridCol w="1440259"/>
                <a:gridCol w="1513177"/>
                <a:gridCol w="1511060"/>
              </a:tblGrid>
              <a:tr h="2786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IRIDAN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школы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Выпускницы, продолжающие заниматься ирландскими танцами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Фофанова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Таня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Гречко Аня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Комарова Аня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Корнеева Диана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Смирнова Вера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Воробьева Лера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Сакаева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Настя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Иванова Марина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Афонина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Валерия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Изображение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57" y="2899500"/>
            <a:ext cx="1410685" cy="1587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1651" y="3063928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Продолжают занятия</a:t>
            </a:r>
            <a:endParaRPr lang="ru-RU" sz="2400" b="1" i="1" u="sng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13" name="Picture 8" descr="Image_B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1630"/>
            <a:ext cx="2126760" cy="140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Изображение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05494"/>
            <a:ext cx="2182411" cy="140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25968" y="2354023"/>
            <a:ext cx="3722048" cy="256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Поступили в вузы-100%, в </a:t>
            </a:r>
            <a:r>
              <a:rPr lang="ru-RU" sz="2000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000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</a:p>
          <a:p>
            <a:pPr>
              <a:lnSpc>
                <a:spcPct val="12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МГУ-2 выпускницы,</a:t>
            </a:r>
          </a:p>
          <a:p>
            <a:pPr>
              <a:lnSpc>
                <a:spcPct val="120000"/>
              </a:lnSpc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МГИМО – 4,   МФТИ -2,   </a:t>
            </a:r>
          </a:p>
          <a:p>
            <a:pPr>
              <a:lnSpc>
                <a:spcPct val="120000"/>
              </a:lnSpc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МГТУ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им.Баумана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-3,</a:t>
            </a:r>
          </a:p>
          <a:p>
            <a:pPr>
              <a:lnSpc>
                <a:spcPct val="120000"/>
              </a:lnSpc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МГМУ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им.Сеченова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4,</a:t>
            </a:r>
          </a:p>
          <a:p>
            <a:pPr>
              <a:lnSpc>
                <a:spcPct val="120000"/>
              </a:lnSpc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ВШЭ-5,</a:t>
            </a:r>
          </a:p>
          <a:p>
            <a:pPr>
              <a:lnSpc>
                <a:spcPct val="120000"/>
              </a:lnSpc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университет -3,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нефти и газа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им.Губкина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-3.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47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0" name="Text Box 4"/>
          <p:cNvSpPr txBox="1">
            <a:spLocks noChangeArrowheads="1"/>
          </p:cNvSpPr>
          <p:nvPr/>
        </p:nvSpPr>
        <p:spPr bwMode="auto">
          <a:xfrm>
            <a:off x="858960" y="0"/>
            <a:ext cx="8177536" cy="121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32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Система дополнительного образования в Пансионе воспитанниц</a:t>
            </a:r>
          </a:p>
        </p:txBody>
      </p:sp>
      <p:sp>
        <p:nvSpPr>
          <p:cNvPr id="38964" name="Text Box 52"/>
          <p:cNvSpPr txBox="1">
            <a:spLocks noChangeArrowheads="1"/>
          </p:cNvSpPr>
          <p:nvPr/>
        </p:nvSpPr>
        <p:spPr bwMode="auto">
          <a:xfrm>
            <a:off x="5431448" y="1033823"/>
            <a:ext cx="3827303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tx1"/>
              </a:buClr>
              <a:buSzPct val="100000"/>
              <a:buBlip>
                <a:blip r:embed="rId2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C00000"/>
                </a:solidFill>
              </a:rPr>
              <a:t> </a:t>
            </a:r>
            <a:r>
              <a:rPr lang="ru-RU" altLang="ru-RU" sz="2000" dirty="0">
                <a:latin typeface="Georgia" pitchFamily="18" charset="0"/>
                <a:cs typeface="+mn-cs"/>
              </a:rPr>
              <a:t>Новое содержание           образования.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tx1"/>
              </a:buClr>
              <a:buSzPct val="100000"/>
              <a:buBlip>
                <a:blip r:embed="rId2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latin typeface="Georgia" pitchFamily="18" charset="0"/>
                <a:cs typeface="+mn-cs"/>
              </a:rPr>
              <a:t> Современные технологии обучения. 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tx1"/>
              </a:buClr>
              <a:buSzPct val="100000"/>
              <a:buBlip>
                <a:blip r:embed="rId2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latin typeface="Georgia" pitchFamily="18" charset="0"/>
                <a:cs typeface="+mn-cs"/>
              </a:rPr>
              <a:t> Инновационная  организационная структура.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Clr>
                <a:schemeClr val="tx1"/>
              </a:buClr>
              <a:buSzPct val="100000"/>
              <a:buBlip>
                <a:blip r:embed="rId2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latin typeface="Georgia" pitchFamily="18" charset="0"/>
                <a:cs typeface="+mn-cs"/>
              </a:rPr>
              <a:t>Интеграция </a:t>
            </a:r>
            <a:r>
              <a:rPr lang="ru-RU" altLang="ru-RU" sz="2000" dirty="0" smtClean="0">
                <a:latin typeface="Georgia" pitchFamily="18" charset="0"/>
                <a:cs typeface="+mn-cs"/>
              </a:rPr>
              <a:t>общего и </a:t>
            </a:r>
            <a:r>
              <a:rPr lang="ru-RU" altLang="ru-RU" sz="2000" dirty="0">
                <a:latin typeface="Georgia" pitchFamily="18" charset="0"/>
                <a:cs typeface="+mn-cs"/>
              </a:rPr>
              <a:t>дополнительного образования.</a:t>
            </a: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74" t="23720" r="50551" b="13139"/>
          <a:stretch>
            <a:fillRect/>
          </a:stretch>
        </p:blipFill>
        <p:spPr bwMode="auto">
          <a:xfrm>
            <a:off x="33496" y="0"/>
            <a:ext cx="1054100" cy="89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http://www.pansion-mil.ru/11872/img/9425/Image_Big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6" y="3742738"/>
            <a:ext cx="1503920" cy="87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2" name="Picture 5" descr="E:\ТУРНИР ТЮЕ\2013-2014\ТЮЕ\DSC066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6" t="13437" r="10069"/>
          <a:stretch>
            <a:fillRect/>
          </a:stretch>
        </p:blipFill>
        <p:spPr bwMode="auto">
          <a:xfrm>
            <a:off x="2085401" y="3685764"/>
            <a:ext cx="1508938" cy="95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I:\102D3100\DSC_4101.JPG"/>
          <p:cNvPicPr>
            <a:picLocks noChangeAspect="1" noChangeArrowheads="1"/>
          </p:cNvPicPr>
          <p:nvPr/>
        </p:nvPicPr>
        <p:blipFill rotWithShape="1">
          <a:blip r:embed="rId6"/>
          <a:srcRect l="12259" r="19988"/>
          <a:stretch/>
        </p:blipFill>
        <p:spPr bwMode="auto">
          <a:xfrm>
            <a:off x="282329" y="1385274"/>
            <a:ext cx="1292937" cy="95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0043\Desktop\фото_летняя_шк_2012\Ольга_Леонидовна\IMG_4016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887936" y="2568462"/>
            <a:ext cx="1517119" cy="934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6" name="Скругленный прямоугольник 25"/>
          <p:cNvSpPr/>
          <p:nvPr/>
        </p:nvSpPr>
        <p:spPr>
          <a:xfrm>
            <a:off x="3810628" y="1322535"/>
            <a:ext cx="1594426" cy="1031945"/>
          </a:xfrm>
          <a:prstGeom prst="roundRect">
            <a:avLst>
              <a:gd name="adj" fmla="val 10000"/>
            </a:avLst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6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7" name="Picture 3" descr="DSC_236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29" y="3733184"/>
            <a:ext cx="1718915" cy="85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Объект 3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1915833" y="1385274"/>
            <a:ext cx="1678507" cy="96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10" descr="_MG_0026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1915832" y="2556419"/>
            <a:ext cx="1808100" cy="8534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63500"/>
          </a:effectLst>
          <a:extLst/>
        </p:spPr>
      </p:pic>
      <p:pic>
        <p:nvPicPr>
          <p:cNvPr id="1026" name="Picture 2" descr="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9" y="2661741"/>
            <a:ext cx="1610534" cy="8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621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474" y="1761660"/>
            <a:ext cx="8183880" cy="7886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Спасибо за 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74831" y="2841780"/>
            <a:ext cx="5310528" cy="1454244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ФГКОУ «Московский кадетский корпус «Пансион воспитанниц Министерства обороны РФ»</a:t>
            </a:r>
          </a:p>
          <a:p>
            <a:pPr algn="ctr"/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125284, </a:t>
            </a:r>
            <a:r>
              <a:rPr lang="ru-RU" sz="1500" i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г.Москва</a:t>
            </a:r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, ул. Поликарпова, 21</a:t>
            </a:r>
          </a:p>
          <a:p>
            <a:pPr algn="ctr"/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Телефон: (495) 946-02-95</a:t>
            </a:r>
          </a:p>
          <a:p>
            <a:pPr algn="ctr"/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Факс:(495) 946-03-04</a:t>
            </a:r>
          </a:p>
          <a:p>
            <a:pPr algn="ctr"/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e-</a:t>
            </a:r>
            <a:r>
              <a:rPr lang="ru-RU" sz="1500" i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mail</a:t>
            </a:r>
            <a:r>
              <a:rPr lang="ru-RU" sz="1500" i="1" dirty="0">
                <a:solidFill>
                  <a:schemeClr val="bg2">
                    <a:lumMod val="2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: ms-pans@mil.ru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699" y="519522"/>
            <a:ext cx="1336793" cy="1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00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248512"/>
            <a:ext cx="3816424" cy="2064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E:\ОТЧЕТ 2018\Новые ФОТО\фото_Телевизионная студи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52" y="248512"/>
            <a:ext cx="4105080" cy="205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906965" y="2555641"/>
            <a:ext cx="6050150" cy="400110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Телевизионная студия. Фото </a:t>
            </a:r>
            <a:r>
              <a:rPr lang="ru-RU" sz="20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–студия. </a:t>
            </a:r>
            <a:endParaRPr lang="en-US" sz="20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C:\Users\a0434\Desktop\КАБИНЕТЫ\фото_Телевизионная студия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1" y="3013248"/>
            <a:ext cx="4105081" cy="181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a0434\Desktop\КАБИНЕТЫ\фото_Телевизионная студия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58" y="3013248"/>
            <a:ext cx="4016641" cy="177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4950230" y="2119974"/>
            <a:ext cx="3025075" cy="323165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dirty="0" smtClean="0">
                <a:solidFill>
                  <a:srgbClr val="1C1C1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Телевидение Пансиона</a:t>
            </a:r>
            <a:endParaRPr lang="en-US" sz="1500" b="1" dirty="0" smtClean="0">
              <a:solidFill>
                <a:srgbClr val="1C1C1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297452" y="2098359"/>
            <a:ext cx="2736304" cy="323165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dirty="0" smtClean="0">
                <a:solidFill>
                  <a:srgbClr val="1C1C1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Телевизионная студия</a:t>
            </a:r>
            <a:endParaRPr lang="en-US" sz="1500" b="1" dirty="0" smtClean="0">
              <a:solidFill>
                <a:srgbClr val="1C1C1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990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0" name="Picture 6" descr="\\moskads.local\fs\ПОДРАЗДЕЛЕНИЯ\ТСО новая\Фото 2011-2012\Виды Пансиона для фотоальбома 10Х15\print Pansion\фото_бассейн 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840" y="286636"/>
            <a:ext cx="4337494" cy="188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06724" y="1858692"/>
            <a:ext cx="2736304" cy="323165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Бассейн</a:t>
            </a:r>
            <a:endParaRPr lang="en-US" sz="15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2" descr="E:\КАБИНЕТЫ\Открытые игровые площадки_подпис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6636"/>
            <a:ext cx="4322462" cy="194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734074" y="1766358"/>
            <a:ext cx="4286346" cy="507831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5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 eaLnBrk="1" hangingPunct="1"/>
            <a:r>
              <a:rPr lang="ru-RU" altLang="ru-RU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ФОК: Открытая площадка</a:t>
            </a:r>
            <a:endParaRPr lang="en-US" altLang="ru-RU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7" descr="\\moskads.local\fs\ПОДРАЗДЕЛЕНИЯ\ТСО новая\Фото 2011-2012\Виды Пансиона для фотоальбома 10Х15\print Pansion\фото_Тренажерный зал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0" t="-15499"/>
          <a:stretch/>
        </p:blipFill>
        <p:spPr bwMode="auto">
          <a:xfrm>
            <a:off x="4704445" y="2460125"/>
            <a:ext cx="4396851" cy="217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789326" y="4450968"/>
            <a:ext cx="4286346" cy="507831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5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 eaLnBrk="1" hangingPunct="1"/>
            <a:r>
              <a:rPr lang="ru-RU" alt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Тренажерный зал</a:t>
            </a:r>
            <a:endParaRPr lang="en-US" altLang="ru-RU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4" descr="\\moskads.local\fs\ПОДРАЗДЕЛЕНИЯ\ТСО новая\Фото 2011-2012\Виды Пансиона для фотоальбома 10Х15\print Pansion\фото_спортзал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23"/>
          <a:stretch/>
        </p:blipFill>
        <p:spPr bwMode="auto">
          <a:xfrm>
            <a:off x="91891" y="2668136"/>
            <a:ext cx="4515505" cy="197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36074" y="4450968"/>
            <a:ext cx="4286346" cy="507831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5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 eaLnBrk="1" hangingPunct="1"/>
            <a:r>
              <a:rPr lang="ru-RU" alt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Гимнастический зал</a:t>
            </a:r>
            <a:endParaRPr lang="en-US" altLang="ru-RU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634350" y="1859819"/>
            <a:ext cx="3719968" cy="830997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 eaLnBrk="1" hangingPunct="1"/>
            <a:r>
              <a:rPr lang="ru-RU" alt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СПОРТИВНАЯ БАЗА</a:t>
            </a:r>
            <a:endParaRPr lang="en-US" altLang="ru-RU" sz="24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325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6732240" y="4664298"/>
            <a:ext cx="1911738" cy="450011"/>
            <a:chOff x="5708578" y="3409905"/>
            <a:chExt cx="1973751" cy="958792"/>
          </a:xfrm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5708578" y="3409905"/>
              <a:ext cx="1973751" cy="9587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10"/>
            <p:cNvSpPr/>
            <p:nvPr/>
          </p:nvSpPr>
          <p:spPr>
            <a:xfrm>
              <a:off x="5770932" y="3582087"/>
              <a:ext cx="1880143" cy="6144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baseline="0" dirty="0" smtClean="0"/>
                <a:t>Самореализация </a:t>
              </a:r>
              <a:endParaRPr lang="ru-RU" sz="1600" kern="1200" baseline="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474788" y="4658326"/>
            <a:ext cx="2147929" cy="485174"/>
            <a:chOff x="2202059" y="1327418"/>
            <a:chExt cx="1922167" cy="958792"/>
          </a:xfr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228089" y="1327418"/>
              <a:ext cx="1896137" cy="958792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alpha val="90000"/>
                <a:hueOff val="0"/>
                <a:satOff val="0"/>
                <a:lumOff val="0"/>
                <a:alphaOff val="-26667"/>
              </a:schemeClr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dk1"/>
            </a:fontRef>
          </p:style>
        </p:sp>
        <p:sp>
          <p:nvSpPr>
            <p:cNvPr id="19" name="Скругленный прямоугольник 8"/>
            <p:cNvSpPr/>
            <p:nvPr/>
          </p:nvSpPr>
          <p:spPr>
            <a:xfrm>
              <a:off x="2202059" y="1327418"/>
              <a:ext cx="1802529" cy="7984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baseline="0" dirty="0" smtClean="0"/>
                <a:t>Интеграция</a:t>
              </a:r>
              <a:r>
                <a:rPr lang="ru-RU" sz="1400" kern="1200" dirty="0" smtClean="0"/>
                <a:t> в социум</a:t>
              </a:r>
              <a:endParaRPr lang="ru-RU" sz="1400" kern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311656" y="4678895"/>
            <a:ext cx="2004663" cy="464605"/>
            <a:chOff x="3656838" y="264492"/>
            <a:chExt cx="2004663" cy="911121"/>
          </a:xfr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656838" y="264492"/>
              <a:ext cx="2004663" cy="911121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dk1"/>
            </a:fontRef>
          </p:style>
        </p:sp>
        <p:sp>
          <p:nvSpPr>
            <p:cNvPr id="21" name="Скругленный прямоугольник 6"/>
            <p:cNvSpPr/>
            <p:nvPr/>
          </p:nvSpPr>
          <p:spPr>
            <a:xfrm>
              <a:off x="3701315" y="308969"/>
              <a:ext cx="1915709" cy="82216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kern="1200" dirty="0" smtClean="0">
                  <a:solidFill>
                    <a:schemeClr val="tx1"/>
                  </a:solidFill>
                </a:rPr>
                <a:t>Социализация </a:t>
              </a:r>
              <a:endParaRPr lang="ru-RU" sz="1600" b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16203" cy="120359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buClr>
                <a:srgbClr val="C00000"/>
              </a:buClr>
            </a:pPr>
            <a:r>
              <a:rPr lang="ru-RU" sz="3200" dirty="0" smtClean="0"/>
              <a:t>Дополнительное  образование в Пансионе воспитанниц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03875" y="1397502"/>
            <a:ext cx="4596176" cy="253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ru-RU" b="1" u="sng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образования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уровень интеллектуального развития воспитанницы, обеспечить ей дополнительные возможности для удовлетворения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творческих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потребностей.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47927267"/>
              </p:ext>
            </p:extLst>
          </p:nvPr>
        </p:nvGraphicFramePr>
        <p:xfrm>
          <a:off x="-2345" y="1203598"/>
          <a:ext cx="482453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flipV="1">
            <a:off x="323528" y="915566"/>
            <a:ext cx="0" cy="38164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03730" y="4731990"/>
            <a:ext cx="8660758" cy="526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71"/>
          <p:cNvSpPr txBox="1">
            <a:spLocks noChangeArrowheads="1"/>
          </p:cNvSpPr>
          <p:nvPr/>
        </p:nvSpPr>
        <p:spPr bwMode="auto">
          <a:xfrm rot="16200000">
            <a:off x="-1110695" y="2440671"/>
            <a:ext cx="28684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6"/>
                </a:solidFill>
                <a:latin typeface="Tahoma" pitchFamily="34" charset="0"/>
              </a:rPr>
              <a:t>Развивающий вектор </a:t>
            </a:r>
            <a:r>
              <a:rPr lang="ru-RU" dirty="0" smtClean="0">
                <a:solidFill>
                  <a:schemeClr val="accent6"/>
                </a:solidFill>
                <a:latin typeface="Tahoma" pitchFamily="34" charset="0"/>
              </a:rPr>
              <a:t>образования</a:t>
            </a:r>
            <a:endParaRPr lang="ru-RU" dirty="0">
              <a:solidFill>
                <a:schemeClr val="accent6"/>
              </a:solidFill>
              <a:latin typeface="Tahoma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76014" y="4704232"/>
            <a:ext cx="1844841" cy="476125"/>
            <a:chOff x="-196078" y="3308378"/>
            <a:chExt cx="1844841" cy="674586"/>
          </a:xfrm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-196078" y="3438511"/>
              <a:ext cx="1844841" cy="374969"/>
            </a:xfrm>
            <a:prstGeom prst="roundRect">
              <a:avLst/>
            </a:prstGeom>
            <a:solidFill>
              <a:srgbClr val="ECE7F1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-196078" y="3308378"/>
              <a:ext cx="1753311" cy="6745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Адаптация </a:t>
              </a:r>
              <a:endParaRPr lang="ru-RU" sz="1600" kern="1200" dirty="0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6014" y="894238"/>
            <a:ext cx="233108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accent6"/>
                </a:solidFill>
                <a:latin typeface="Tahoma" pitchFamily="34" charset="0"/>
              </a:rPr>
              <a:t>Общее </a:t>
            </a:r>
            <a:r>
              <a:rPr lang="ru-RU" dirty="0">
                <a:solidFill>
                  <a:schemeClr val="accent6"/>
                </a:solidFill>
                <a:latin typeface="Tahoma" pitchFamily="34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253513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712968" cy="12756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400" dirty="0"/>
              <a:t>Направления дополнительного образования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95C60-BE52-4145-98A8-61B10655C47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09788340"/>
              </p:ext>
            </p:extLst>
          </p:nvPr>
        </p:nvGraphicFramePr>
        <p:xfrm>
          <a:off x="233724" y="1392263"/>
          <a:ext cx="864096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7504" y="1203598"/>
            <a:ext cx="263954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2000" b="1" dirty="0" smtClean="0">
                <a:solidFill>
                  <a:srgbClr val="C00000"/>
                </a:solidFill>
              </a:rPr>
              <a:t>Более 50 программ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4083918"/>
            <a:ext cx="2952328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62271" y="435829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ШКОЛЫ (11 школ)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4011910"/>
            <a:ext cx="504056" cy="936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211960" y="4063403"/>
            <a:ext cx="4536504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707904" y="4011910"/>
            <a:ext cx="504056" cy="936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211960" y="4136281"/>
            <a:ext cx="468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СОЦИАЛЬНО-ПЕДАГОГИЧЕСКОЕ </a:t>
            </a:r>
            <a:r>
              <a:rPr lang="ru-RU" sz="1400" dirty="0" smtClean="0"/>
              <a:t>направление</a:t>
            </a:r>
            <a:r>
              <a:rPr lang="ru-RU" dirty="0" smtClean="0"/>
              <a:t> </a:t>
            </a:r>
            <a:r>
              <a:rPr lang="ru-RU" sz="1400" dirty="0" smtClean="0"/>
              <a:t>(</a:t>
            </a:r>
            <a:r>
              <a:rPr lang="ru-RU" sz="1400" dirty="0" err="1" smtClean="0"/>
              <a:t>Волонтерство</a:t>
            </a:r>
            <a:r>
              <a:rPr lang="ru-RU" sz="1400" dirty="0" smtClean="0"/>
              <a:t>. Благотворительность)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084168" y="1172820"/>
            <a:ext cx="298984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Занятость - 100%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17399</TotalTime>
  <Words>1984</Words>
  <Application>Microsoft Office PowerPoint</Application>
  <PresentationFormat>Экран (16:9)</PresentationFormat>
  <Paragraphs>513</Paragraphs>
  <Slides>55</Slides>
  <Notes>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Дополнительное  образование в Пансионе воспитанниц</vt:lpstr>
      <vt:lpstr>Направления дополнительного образования</vt:lpstr>
      <vt:lpstr>Презентация PowerPoint</vt:lpstr>
      <vt:lpstr>Спорт (20 видов спорта)</vt:lpstr>
      <vt:lpstr>Спортивное отделение ЦСКА  им. С.Н.Тараканова (5-8 классы)</vt:lpstr>
      <vt:lpstr>Спортивный режим</vt:lpstr>
      <vt:lpstr>Презентация PowerPoint</vt:lpstr>
      <vt:lpstr>Баскетбол</vt:lpstr>
      <vt:lpstr>Шахматный клуб</vt:lpstr>
      <vt:lpstr>Презентация PowerPoint</vt:lpstr>
      <vt:lpstr> I место - 2016/17 (две возрастные группы),  I место - 2017/18 уч.г. (три возрастные группы), I место - 2017/18 уч.г. (три возрастные группы), Личный зачет: - 24 победителя, 48 призеров</vt:lpstr>
      <vt:lpstr>Презентация PowerPoint</vt:lpstr>
      <vt:lpstr>СПОРТ: ЧЕМПИОНАТ МИРА</vt:lpstr>
      <vt:lpstr>Подготовлено спортсменов-разрядников (816 чел.)</vt:lpstr>
      <vt:lpstr>Искусство</vt:lpstr>
      <vt:lpstr> Музыкальное образование</vt:lpstr>
      <vt:lpstr> Музыкальное образование</vt:lpstr>
      <vt:lpstr>Хор «Примавера» </vt:lpstr>
      <vt:lpstr>ХОРЕОГРАФИЯ (11 творческих коллективов)</vt:lpstr>
      <vt:lpstr>Театральная студия</vt:lpstr>
      <vt:lpstr>Презентация PowerPoint</vt:lpstr>
      <vt:lpstr>ЖИВОПИСЬ.ГРАФИКА</vt:lpstr>
      <vt:lpstr> ИСКУССТВО: ДОСТИЖЕНИЯ</vt:lpstr>
      <vt:lpstr>Дополнительное образование </vt:lpstr>
      <vt:lpstr>Презентация PowerPoint</vt:lpstr>
      <vt:lpstr>Медицинский класс им.С.Н.Федорова</vt:lpstr>
      <vt:lpstr>Практические занятия медицинского класса</vt:lpstr>
      <vt:lpstr>Исследовательская деятельность медицинского класса</vt:lpstr>
      <vt:lpstr>С 2016 года -  взаимодействие с Институтом новых углеродных материалов и технологий при  МГУ им. М. В. Ломоносова</vt:lpstr>
      <vt:lpstr> Эколого-географическое направление</vt:lpstr>
      <vt:lpstr>Презентация PowerPoint</vt:lpstr>
      <vt:lpstr>Исследовательская  школа «Научные кадры будущего» (при МГТУ им. Баумана)</vt:lpstr>
      <vt:lpstr>С 2016 года -  IT Школа Samsung: разработка мобильных приложений</vt:lpstr>
      <vt:lpstr>С 2016 года – новые технические направления в системе дополнительного образования</vt:lpstr>
      <vt:lpstr>С 2016 года – новые технические направления в системе дополнительного образования</vt:lpstr>
      <vt:lpstr>Презентация PowerPoint</vt:lpstr>
      <vt:lpstr>С 2018 года – новое техническое направление «SKYRIS DronSchool»  (Школа дронов «SKYRIS»)</vt:lpstr>
      <vt:lpstr>Перспективы развития технического направления в Пансионе воспитанниц МО РФ</vt:lpstr>
      <vt:lpstr>НАУКА: ДОСТИЖЕНИЯ  в исследовательской и проектной деятельности</vt:lpstr>
      <vt:lpstr>Международный фестиваль инновационных научных идей «Старт в науку»</vt:lpstr>
      <vt:lpstr>Презентация PowerPoint</vt:lpstr>
      <vt:lpstr>НАУКА: РЕЗУЛЬТАТЫ  (учебная деятельность)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Люба</dc:creator>
  <cp:lastModifiedBy>Мальцева Светлана Николаевна</cp:lastModifiedBy>
  <cp:revision>1542</cp:revision>
  <cp:lastPrinted>2019-12-04T11:00:52Z</cp:lastPrinted>
  <dcterms:created xsi:type="dcterms:W3CDTF">2011-01-26T15:14:40Z</dcterms:created>
  <dcterms:modified xsi:type="dcterms:W3CDTF">2019-12-04T11:02:20Z</dcterms:modified>
</cp:coreProperties>
</file>