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475" r:id="rId2"/>
    <p:sldId id="489" r:id="rId3"/>
    <p:sldId id="482" r:id="rId4"/>
    <p:sldId id="267" r:id="rId5"/>
    <p:sldId id="268" r:id="rId6"/>
    <p:sldId id="484" r:id="rId7"/>
    <p:sldId id="483" r:id="rId8"/>
    <p:sldId id="485" r:id="rId9"/>
    <p:sldId id="266" r:id="rId10"/>
    <p:sldId id="263" r:id="rId11"/>
    <p:sldId id="487" r:id="rId12"/>
    <p:sldId id="491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53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00A4ED-CBE5-4F65-B6C9-667420C2C771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067A68-8BC1-4766-A054-9530A82C31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037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67A68-8BC1-4766-A054-9530A82C31F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89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67A68-8BC1-4766-A054-9530A82C31F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752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67A68-8BC1-4766-A054-9530A82C31F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240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67A68-8BC1-4766-A054-9530A82C31F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675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67A68-8BC1-4766-A054-9530A82C31F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643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67A68-8BC1-4766-A054-9530A82C31F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68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67A68-8BC1-4766-A054-9530A82C31F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324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67A68-8BC1-4766-A054-9530A82C31F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150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E9EEB7-0FF9-4F3B-8C3A-E4D048FB23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577B1BA-2784-4F88-BCBC-9B2C6F28F0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64667F-C5C8-4A7D-91AF-6899365B9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553F9-6E15-4821-9A84-8B0C9E0FD70A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BC7F76-DADF-4383-A767-0784685A7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96FE72-4BB0-4FB6-8F33-5F47EA84E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7FB00-EDF3-4B91-92C3-21E0983F4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540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727DDE-FEE5-447A-8293-195844670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34DEEF9-26C1-4F35-8DA2-F43DB3261E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CD1749-0E84-49FD-9D0B-AEA253F2E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553F9-6E15-4821-9A84-8B0C9E0FD70A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6CA365-4EA9-45BA-8005-46310D446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A1733D-BFF2-4A09-B027-89759FD07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7FB00-EDF3-4B91-92C3-21E0983F4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053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0E11C12-F47A-44A9-A79D-852C5EECD7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467448C-D5B6-4D3E-83A3-3710F29E0E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9F7935-5249-478D-A9EB-A115FA34B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553F9-6E15-4821-9A84-8B0C9E0FD70A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5942C1-EAB3-407F-B52D-0B4D6BE59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CEA0B1-B5E4-4A05-8550-28601318A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7FB00-EDF3-4B91-92C3-21E0983F4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053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16F8A7-415E-49C2-BD72-3E79525AE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0FEF98-61DB-42C2-8F14-E588C73F8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B8EC9D-0092-41DA-886B-AB776A807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553F9-6E15-4821-9A84-8B0C9E0FD70A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AADE6D-47D8-40B1-9C70-71050C676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FA3C4A-8B43-45CD-B1E9-6EF59EDE4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7FB00-EDF3-4B91-92C3-21E0983F4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727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F5BD90-6B9E-4103-B916-7B63CB4D2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A8751E-D28D-4E81-9677-7EEC8AD0D2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9DC6B5-4166-4CBC-B40D-43F2BCC70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553F9-6E15-4821-9A84-8B0C9E0FD70A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074D67-86F8-4550-98C2-B182BC6A6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197A21-4899-43A6-800D-3C7FB1A5A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7FB00-EDF3-4B91-92C3-21E0983F4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819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172BDF-1A37-4285-BD2A-D05179AE6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1CF7A7-7397-401F-8435-2DBEECCBC0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910B2F4-299E-4FE2-A912-2AF9ADF028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0CDDDC-35CB-4986-8D8B-2E82A7571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553F9-6E15-4821-9A84-8B0C9E0FD70A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73191C9-5AE1-41EE-B9C0-FEA2603F2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F7324D-BC29-4378-AA1D-27273A433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7FB00-EDF3-4B91-92C3-21E0983F4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874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D53DE9-CE86-4B63-9A83-B47448733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7FD5E3-D8A4-4F10-A265-375A23ADC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5A46DDE-95A8-4D5F-B0B1-B7C8EC5984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069745E-8271-4CF8-AD79-AD5DBC9976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5B9C554-95FB-4E77-938D-4F6CBEDC6F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777923C-8428-4944-8145-E21FAAE70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553F9-6E15-4821-9A84-8B0C9E0FD70A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A0A71DB-6542-45BB-A83E-2DC84B872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332DAAC-994E-457C-9BFE-E2BB8D3F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7FB00-EDF3-4B91-92C3-21E0983F4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301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269D7D-222D-4074-AAAA-EB0637F44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8D47315-0B47-4E5D-9C34-3236861DD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553F9-6E15-4821-9A84-8B0C9E0FD70A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33F67A5-B388-49E0-8706-7276AE75A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098A610-4D52-4E41-9C2A-224BBF539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7FB00-EDF3-4B91-92C3-21E0983F4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364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9C894F4-D52B-4B67-BA13-39A4E7357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553F9-6E15-4821-9A84-8B0C9E0FD70A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B7BE8DA-1A55-4214-9973-3C8414C2C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D2937AA-3727-4599-AE75-EF02644C2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7FB00-EDF3-4B91-92C3-21E0983F4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433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0ADE61-1B27-412B-8825-D772EEBE1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CB0A14-EDF4-436B-BAD3-DBC3C7A4D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0ACC07-06D1-4C87-9802-336D213990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7CDE9C-25D3-460F-827D-F175DB697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553F9-6E15-4821-9A84-8B0C9E0FD70A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031221-F113-4648-B31F-6B713B1A0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6D4DEB-5358-4169-9391-E68889C2E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7FB00-EDF3-4B91-92C3-21E0983F4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08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00B515-9F34-463E-B1BD-2A4B2B225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95F8F59-CDA2-4A62-968E-A88CC5AC80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E1A3C9-3129-4008-B588-22F06C02F9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7D7D8C8-8707-48E6-A1F5-0FCC68580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553F9-6E15-4821-9A84-8B0C9E0FD70A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C3D6016-5549-4657-AC84-576301BA2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5D9997-E0BE-492F-8C9A-1183D8138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7FB00-EDF3-4B91-92C3-21E0983F4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708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258063-41F3-4144-8131-D20D63EE1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7C0826-624E-4FC0-9B30-7C32D5195B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8EFCE9-AA94-429D-82CE-E395C84281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553F9-6E15-4821-9A84-8B0C9E0FD70A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6A4167-2764-413B-9238-E34EFDB413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79A7F2-60F6-4A8E-B507-B24CF3E61F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7FB00-EDF3-4B91-92C3-21E0983F4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219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2D04F-D9CF-402A-A5F3-316FFD332D1C}"/>
              </a:ext>
            </a:extLst>
          </p:cNvPr>
          <p:cNvSpPr txBox="1"/>
          <p:nvPr/>
        </p:nvSpPr>
        <p:spPr>
          <a:xfrm>
            <a:off x="62144" y="435006"/>
            <a:ext cx="11683013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u="sng" dirty="0"/>
          </a:p>
          <a:p>
            <a:pPr algn="ctr"/>
            <a:endParaRPr lang="ru-RU" b="1" u="sng" dirty="0"/>
          </a:p>
          <a:p>
            <a:pPr algn="ctr"/>
            <a:endParaRPr lang="ru-RU" b="1" u="sng" dirty="0"/>
          </a:p>
          <a:p>
            <a:pPr algn="ctr"/>
            <a:endParaRPr lang="ru-RU" b="1" u="sng" dirty="0"/>
          </a:p>
          <a:p>
            <a:pPr algn="ctr"/>
            <a:endParaRPr lang="ru-RU" b="1" u="sng" dirty="0"/>
          </a:p>
          <a:p>
            <a:pPr algn="ctr"/>
            <a:endParaRPr lang="ru-RU" b="1" u="sng" dirty="0"/>
          </a:p>
          <a:p>
            <a:pPr algn="ctr"/>
            <a:endParaRPr lang="ru-RU" b="1" u="sng" dirty="0"/>
          </a:p>
          <a:p>
            <a:pPr algn="ctr"/>
            <a:endParaRPr lang="ru-RU" b="1" u="sng" dirty="0"/>
          </a:p>
          <a:p>
            <a:pPr algn="ctr"/>
            <a:r>
              <a:rPr lang="ru-RU" sz="2800" dirty="0">
                <a:solidFill>
                  <a:srgbClr val="002060"/>
                </a:solidFill>
              </a:rPr>
              <a:t> </a:t>
            </a:r>
          </a:p>
          <a:p>
            <a:pPr algn="ctr"/>
            <a:endParaRPr lang="ru-RU" sz="2800" dirty="0">
              <a:solidFill>
                <a:srgbClr val="002060"/>
              </a:solidFill>
            </a:endParaRPr>
          </a:p>
          <a:p>
            <a:pPr algn="ctr"/>
            <a:endParaRPr lang="ru-RU" sz="2800" dirty="0">
              <a:solidFill>
                <a:srgbClr val="002060"/>
              </a:solidFill>
            </a:endParaRPr>
          </a:p>
          <a:p>
            <a:pPr algn="ctr"/>
            <a:endParaRPr lang="ru-RU" sz="2800" dirty="0">
              <a:solidFill>
                <a:srgbClr val="002060"/>
              </a:solidFill>
            </a:endParaRPr>
          </a:p>
          <a:p>
            <a:pPr algn="ctr"/>
            <a:r>
              <a:rPr lang="ru-RU" sz="2800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FF11C3E-2177-4FE7-9402-CDA4BCE96C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873" y="899860"/>
            <a:ext cx="3056253" cy="16714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1313AA-8E57-430F-AA61-4DB0B2CE005D}"/>
              </a:ext>
            </a:extLst>
          </p:cNvPr>
          <p:cNvSpPr txBox="1"/>
          <p:nvPr/>
        </p:nvSpPr>
        <p:spPr>
          <a:xfrm>
            <a:off x="2274278" y="4180188"/>
            <a:ext cx="91752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B03940-E9F7-4FE1-AD58-DD9F6B59F649}"/>
              </a:ext>
            </a:extLst>
          </p:cNvPr>
          <p:cNvSpPr txBox="1"/>
          <p:nvPr/>
        </p:nvSpPr>
        <p:spPr>
          <a:xfrm>
            <a:off x="287319" y="2666386"/>
            <a:ext cx="11379804" cy="3946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Образовательная программа: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«Бадминтон как оздоровительное направление в дополнительном образовании физкультурно-спортивной направленности»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ru-RU" sz="44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42222" y="5298895"/>
            <a:ext cx="40624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Гук Пётр Романович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дополнительного образования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ГБОУ Школа №777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F69477-373B-4495-8A94-AA41E6B49FD8}"/>
              </a:ext>
            </a:extLst>
          </p:cNvPr>
          <p:cNvSpPr txBox="1"/>
          <p:nvPr/>
        </p:nvSpPr>
        <p:spPr>
          <a:xfrm>
            <a:off x="2210540" y="435006"/>
            <a:ext cx="7670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образования и науки города Москвы</a:t>
            </a:r>
          </a:p>
        </p:txBody>
      </p:sp>
    </p:spTree>
    <p:extLst>
      <p:ext uri="{BB962C8B-B14F-4D97-AF65-F5344CB8AC3E}">
        <p14:creationId xmlns:p14="http://schemas.microsoft.com/office/powerpoint/2010/main" val="953629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450FD6E-9B2C-427F-ACD5-A3B675471CF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47C6C71-084A-4DD6-A4E4-5DC8D0B9A350}"/>
              </a:ext>
            </a:extLst>
          </p:cNvPr>
          <p:cNvSpPr/>
          <p:nvPr/>
        </p:nvSpPr>
        <p:spPr>
          <a:xfrm>
            <a:off x="639519" y="2294000"/>
            <a:ext cx="821097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Включение регулярных занятий бадминтоном в курс аппаратного </a:t>
            </a:r>
          </a:p>
          <a:p>
            <a:r>
              <a:rPr lang="ru-RU" alt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лечения детей с близорукостью </a:t>
            </a:r>
          </a:p>
          <a:p>
            <a:r>
              <a:rPr lang="ru-RU" alt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приводит к максимальному и наиболее стойкому увеличению показателей аккомодации, гемодинамики и </a:t>
            </a:r>
          </a:p>
          <a:p>
            <a:r>
              <a:rPr lang="ru-RU" alt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торможению прогрессирования близорукости.</a:t>
            </a:r>
            <a:endParaRPr lang="ru-RU" sz="2800" b="1" i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B0B54B-DC71-43E1-9DF4-4FD75EE45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277" y="609600"/>
            <a:ext cx="3914643" cy="5502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979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450FD6E-9B2C-427F-ACD5-A3B675471CF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95C4066-FE4F-49D8-A58E-E3884912C7E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69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7D4587-38D4-4F8F-994E-AAEEBF229C19}"/>
              </a:ext>
            </a:extLst>
          </p:cNvPr>
          <p:cNvSpPr txBox="1"/>
          <p:nvPr/>
        </p:nvSpPr>
        <p:spPr>
          <a:xfrm>
            <a:off x="736600" y="685750"/>
            <a:ext cx="1129284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Занимайтесь </a:t>
            </a:r>
            <a:r>
              <a:rPr lang="ru-RU" sz="48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бадминтом</a:t>
            </a:r>
            <a:r>
              <a:rPr lang="ru-RU" sz="4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algn="ctr"/>
            <a:r>
              <a:rPr lang="ru-RU" sz="4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Вы всегда будете здоровы!</a:t>
            </a:r>
          </a:p>
          <a:p>
            <a:pPr algn="ctr"/>
            <a:r>
              <a:rPr lang="ru-RU" sz="4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Вас будут развиты не только мышцы тела, но и шесть глазных мышц, которые будут держать в тонусе ваше зрение </a:t>
            </a:r>
          </a:p>
          <a:p>
            <a:pPr algn="ctr"/>
            <a:r>
              <a:rPr lang="ru-RU" sz="4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протяжении всей жизни!</a:t>
            </a:r>
          </a:p>
        </p:txBody>
      </p:sp>
    </p:spTree>
    <p:extLst>
      <p:ext uri="{BB962C8B-B14F-4D97-AF65-F5344CB8AC3E}">
        <p14:creationId xmlns:p14="http://schemas.microsoft.com/office/powerpoint/2010/main" val="261365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450FD6E-9B2C-427F-ACD5-A3B675471CF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95C4066-FE4F-49D8-A58E-E3884912C7E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69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7D4587-38D4-4F8F-994E-AAEEBF229C19}"/>
              </a:ext>
            </a:extLst>
          </p:cNvPr>
          <p:cNvSpPr txBox="1"/>
          <p:nvPr/>
        </p:nvSpPr>
        <p:spPr>
          <a:xfrm>
            <a:off x="1108613" y="2674765"/>
            <a:ext cx="104394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18782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4FCCBAC-5311-439F-9F16-551F6DE8F91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93C6AED-CA46-451F-A405-D8CD7B1AA302}"/>
              </a:ext>
            </a:extLst>
          </p:cNvPr>
          <p:cNvSpPr/>
          <p:nvPr/>
        </p:nvSpPr>
        <p:spPr>
          <a:xfrm>
            <a:off x="520369" y="574430"/>
            <a:ext cx="11874831" cy="5982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Цель программы </a:t>
            </a:r>
            <a:r>
              <a:rPr lang="ru-RU" sz="36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–</a:t>
            </a:r>
            <a:r>
              <a:rPr lang="ru-RU" sz="32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оценить степень эффективности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занятий бадминтоном для лечения и профилактики миопии и других заболеваний глаз.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>
              <a:lnSpc>
                <a:spcPct val="107000"/>
              </a:lnSpc>
              <a:defRPr/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Задачи программы 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– 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провести анализ изменений различных показателей у детей с расстройствами органов зрения на фоне систематических занятий бадминтоном; </a:t>
            </a:r>
          </a:p>
          <a:p>
            <a:pPr lvl="0">
              <a:lnSpc>
                <a:spcPct val="107000"/>
              </a:lnSpc>
              <a:defRPr/>
            </a:pP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выявление наличия или отсутствия взаимосвязи между систематическими занятиями бадминтоном и позитивными изменениями в состоянии органов зрения.</a:t>
            </a:r>
            <a: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2000" b="1" i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3200" b="1" i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91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4FCCBAC-5311-439F-9F16-551F6DE8F91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93C6AED-CA46-451F-A405-D8CD7B1AA302}"/>
              </a:ext>
            </a:extLst>
          </p:cNvPr>
          <p:cNvSpPr/>
          <p:nvPr/>
        </p:nvSpPr>
        <p:spPr>
          <a:xfrm>
            <a:off x="428978" y="442032"/>
            <a:ext cx="11119555" cy="728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Исследования столичных ученых из Института глазных болезней имени </a:t>
            </a:r>
            <a:r>
              <a:rPr lang="ru-RU" sz="24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Гемгольца</a:t>
            </a:r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установили, что помочь в исправлении близорукости у ребенка может бадминтон. </a:t>
            </a:r>
          </a:p>
          <a:p>
            <a:pPr>
              <a:lnSpc>
                <a:spcPct val="107000"/>
              </a:lnSpc>
            </a:pPr>
            <a:endParaRPr lang="ru-RU" sz="2400" b="1" i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исследовании участвовало более </a:t>
            </a:r>
            <a:r>
              <a:rPr lang="ru-RU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школьников, и было установлено, что при занятиях бадминтоном в течение года, прогресс близорукости не наблюдался. </a:t>
            </a:r>
          </a:p>
          <a:p>
            <a:pPr lvl="0" algn="just"/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Систематические занятия бадминтоном практически защищают школьников от близорукости.</a:t>
            </a:r>
          </a:p>
          <a:p>
            <a:pPr lvl="0" algn="just"/>
            <a:endParaRPr lang="ru-RU" sz="2400" b="1" i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Согласно статистическим данным, сегодня </a:t>
            </a:r>
            <a:r>
              <a:rPr lang="ru-RU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7%</a:t>
            </a:r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первоклассников страдают нарушением зрения, а к окончанию средней школы эти показатели увеличиваются в 3-4 раза, всего же в мире пользуется очками около одного миллиарда человек, при этом во многом это связано с близорукостью, или миопией.</a:t>
            </a:r>
          </a:p>
          <a:p>
            <a:pPr lvl="0" algn="just"/>
            <a:r>
              <a:rPr lang="ru-RU" sz="3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3200" b="1" i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3200" b="1" i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34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450FD6E-9B2C-427F-ACD5-A3B675471CF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95C4066-FE4F-49D8-A58E-E3884912C7E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51" y="-88900"/>
            <a:ext cx="12192000" cy="69469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BA404A-0632-474C-A72B-2F7D766B829C}"/>
              </a:ext>
            </a:extLst>
          </p:cNvPr>
          <p:cNvSpPr txBox="1"/>
          <p:nvPr/>
        </p:nvSpPr>
        <p:spPr>
          <a:xfrm>
            <a:off x="215194" y="537617"/>
            <a:ext cx="11608395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же происходит коррекция зрения при занятиях бадминтоном?</a:t>
            </a:r>
          </a:p>
          <a:p>
            <a:pPr lvl="0"/>
            <a:endParaRPr lang="ru-RU" sz="2800" b="1" i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связано с тем, что во время игры человек, практически не отрываясь, следит за перемещением волана в пространстве, тем самым напрягая и тренируя различные группы глазных мышц. </a:t>
            </a:r>
          </a:p>
          <a:p>
            <a:pPr lvl="0"/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этом волан постоянно меняет траекторию, и когда человек фокусируется на предмете, всё время, переводя взгляд, глазные мышцы поддерживают глазное яблоко в постоянном тонусе, не давая ему удлиняться, что и ведет к улучшению зрения.</a:t>
            </a:r>
          </a:p>
          <a:p>
            <a:pPr lvl="0" algn="just"/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для этого следует посещать спортивный зал не менее 7-8 месяцев в год и, как минимум 3 раза в неделю. </a:t>
            </a:r>
          </a:p>
          <a:p>
            <a:pPr lvl="0" algn="just"/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Именно поэтому ученые и ввели бадминтон в образовательные организации в качестве третьего урока физической культуры, поскольку на начальных стадиях развития близорукости от неё легче всего избавиться.</a:t>
            </a:r>
          </a:p>
        </p:txBody>
      </p:sp>
    </p:spTree>
    <p:extLst>
      <p:ext uri="{BB962C8B-B14F-4D97-AF65-F5344CB8AC3E}">
        <p14:creationId xmlns:p14="http://schemas.microsoft.com/office/powerpoint/2010/main" val="4193638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450FD6E-9B2C-427F-ACD5-A3B675471CF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48C961D-5B4A-4C0B-997D-F96A346C52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69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95C4066-FE4F-49D8-A58E-E3884912C7E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69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6A01540-6D1B-4242-9F31-CD19FAFC9F4E}"/>
              </a:ext>
            </a:extLst>
          </p:cNvPr>
          <p:cNvSpPr/>
          <p:nvPr/>
        </p:nvSpPr>
        <p:spPr>
          <a:xfrm>
            <a:off x="872983" y="1962174"/>
            <a:ext cx="1081642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РИСК-ФАКТОРЫ ВОЗНИКНОВЕНИЯ МИОПИИ</a:t>
            </a:r>
            <a:endParaRPr lang="ru-RU" sz="80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00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450FD6E-9B2C-427F-ACD5-A3B675471CF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48C961D-5B4A-4C0B-997D-F96A346C52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69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95C4066-FE4F-49D8-A58E-E3884912C7E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0" cy="69469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292A7FD-971A-4960-AE26-74ECBB24DAC9}"/>
              </a:ext>
            </a:extLst>
          </p:cNvPr>
          <p:cNvSpPr/>
          <p:nvPr/>
        </p:nvSpPr>
        <p:spPr>
          <a:xfrm>
            <a:off x="1261871" y="523668"/>
            <a:ext cx="96682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800" b="1" i="1" kern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Р</a:t>
            </a:r>
            <a:r>
              <a:rPr lang="ru-RU" sz="4000" b="1" i="1" kern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абота на близком расстоянии</a:t>
            </a:r>
            <a:r>
              <a:rPr lang="ru-RU" sz="4000" b="1" i="1" kern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endParaRPr lang="ru-RU" sz="3200" b="1" i="1" kern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63C9AA6-CF22-4C0E-98F1-04CB86BA959D}"/>
              </a:ext>
            </a:extLst>
          </p:cNvPr>
          <p:cNvSpPr/>
          <p:nvPr/>
        </p:nvSpPr>
        <p:spPr>
          <a:xfrm>
            <a:off x="1157279" y="1755222"/>
            <a:ext cx="1041009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мышцы глаз долгое время находятся в сокращенном состоянии, </a:t>
            </a:r>
          </a:p>
          <a:p>
            <a:r>
              <a:rPr lang="ru-RU" sz="3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они в конце концов </a:t>
            </a:r>
            <a:r>
              <a:rPr lang="ru-RU" sz="36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спазмируются</a:t>
            </a:r>
            <a:r>
              <a:rPr lang="ru-RU" sz="3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таком положении и отказываются должным образом функционировать. </a:t>
            </a:r>
          </a:p>
          <a:p>
            <a:r>
              <a:rPr lang="ru-RU" sz="3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 это касается мышц, отвечающих за аккомодацию глаз.</a:t>
            </a:r>
          </a:p>
        </p:txBody>
      </p:sp>
    </p:spTree>
    <p:extLst>
      <p:ext uri="{BB962C8B-B14F-4D97-AF65-F5344CB8AC3E}">
        <p14:creationId xmlns:p14="http://schemas.microsoft.com/office/powerpoint/2010/main" val="116583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450FD6E-9B2C-427F-ACD5-A3B675471CF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48C961D-5B4A-4C0B-997D-F96A346C52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69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95C4066-FE4F-49D8-A58E-E3884912C7E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69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292A7FD-971A-4960-AE26-74ECBB24DAC9}"/>
              </a:ext>
            </a:extLst>
          </p:cNvPr>
          <p:cNvSpPr/>
          <p:nvPr/>
        </p:nvSpPr>
        <p:spPr>
          <a:xfrm>
            <a:off x="1505322" y="726321"/>
            <a:ext cx="96682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3200" b="1" i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ru-RU" sz="4000" b="1" i="1" kern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ru-RU" sz="4000" b="1" i="1" kern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высокий уровень образования </a:t>
            </a:r>
            <a:endParaRPr lang="ru-RU" sz="3200" b="1" i="1" kern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10EE60-FD0B-405C-9C5E-5856F15E4287}"/>
              </a:ext>
            </a:extLst>
          </p:cNvPr>
          <p:cNvSpPr txBox="1"/>
          <p:nvPr/>
        </p:nvSpPr>
        <p:spPr>
          <a:xfrm>
            <a:off x="1389491" y="2018485"/>
            <a:ext cx="97148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происходит изучение многих предметов, выходящих за рамки базового школьного образования, которое сопровождается постоянной работой с учебной литературой или использованием интернет ресурсов</a:t>
            </a:r>
            <a:r>
              <a:rPr lang="ru-RU" sz="3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663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450FD6E-9B2C-427F-ACD5-A3B675471CF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48C961D-5B4A-4C0B-997D-F96A346C52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69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95C4066-FE4F-49D8-A58E-E3884912C7E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69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6A01540-6D1B-4242-9F31-CD19FAFC9F4E}"/>
              </a:ext>
            </a:extLst>
          </p:cNvPr>
          <p:cNvSpPr/>
          <p:nvPr/>
        </p:nvSpPr>
        <p:spPr>
          <a:xfrm>
            <a:off x="248575" y="266372"/>
            <a:ext cx="1137229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Также к факторам риска </a:t>
            </a:r>
          </a:p>
          <a:p>
            <a:pPr algn="ctr"/>
            <a:r>
              <a:rPr lang="ru-RU" sz="40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можно отнести:</a:t>
            </a:r>
            <a:endParaRPr lang="ru-RU" sz="4000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292A7FD-971A-4960-AE26-74ECBB24DAC9}"/>
              </a:ext>
            </a:extLst>
          </p:cNvPr>
          <p:cNvSpPr/>
          <p:nvPr/>
        </p:nvSpPr>
        <p:spPr>
          <a:xfrm>
            <a:off x="932156" y="2315888"/>
            <a:ext cx="11478826" cy="334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4800" b="1" kern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- высокий социально-экономический статус;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4800" b="1" kern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- миопия в семье;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4800" b="1" kern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- миопия при рождении</a:t>
            </a:r>
          </a:p>
        </p:txBody>
      </p:sp>
    </p:spTree>
    <p:extLst>
      <p:ext uri="{BB962C8B-B14F-4D97-AF65-F5344CB8AC3E}">
        <p14:creationId xmlns:p14="http://schemas.microsoft.com/office/powerpoint/2010/main" val="124007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450FD6E-9B2C-427F-ACD5-A3B675471CF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48C961D-5B4A-4C0B-997D-F96A346C52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69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95C4066-FE4F-49D8-A58E-E3884912C7E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69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301E833-673C-4E2F-BA5D-9C459928F6A0}"/>
              </a:ext>
            </a:extLst>
          </p:cNvPr>
          <p:cNvSpPr/>
          <p:nvPr/>
        </p:nvSpPr>
        <p:spPr>
          <a:xfrm>
            <a:off x="654756" y="56147"/>
            <a:ext cx="119273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000" b="1" i="1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Близорукость – это наиболее частый дефект зрения!</a:t>
            </a:r>
            <a:endParaRPr kumimoji="0" lang="ru-RU" sz="2000" b="1" i="1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2DEF0C6-F396-4077-B4D7-E682C4B817FC}"/>
              </a:ext>
            </a:extLst>
          </p:cNvPr>
          <p:cNvSpPr/>
          <p:nvPr/>
        </p:nvSpPr>
        <p:spPr>
          <a:xfrm>
            <a:off x="312765" y="1515771"/>
            <a:ext cx="117203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altLang="ru-RU" sz="4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Частота образования близорукости у школьников: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BB94FD-57FD-4AF1-9BF8-C4C64EC50F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9018" y="3374229"/>
            <a:ext cx="1243692" cy="74987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4B5C4CF-F854-4118-A201-C078B29913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9065" y="3374228"/>
            <a:ext cx="1633870" cy="74987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405C28A-4B8C-45F4-8DC4-B87FBCEAF8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76885" y="3378722"/>
            <a:ext cx="1298561" cy="853514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80E8505-6E12-4785-86D1-E008A604C8FE}"/>
              </a:ext>
            </a:extLst>
          </p:cNvPr>
          <p:cNvSpPr/>
          <p:nvPr/>
        </p:nvSpPr>
        <p:spPr>
          <a:xfrm>
            <a:off x="422367" y="5103675"/>
            <a:ext cx="40320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400" b="1" i="1" dirty="0">
                <a:solidFill>
                  <a:srgbClr val="002060"/>
                </a:solidFill>
                <a:latin typeface="Arial" panose="020B0604020202020204" pitchFamily="34" charset="0"/>
              </a:rPr>
              <a:t>в младших классах школы</a:t>
            </a:r>
            <a:endParaRPr lang="en-US" altLang="ru-RU" sz="24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92DAD80-4B55-4D0B-A160-882CAAC49B3B}"/>
              </a:ext>
            </a:extLst>
          </p:cNvPr>
          <p:cNvSpPr/>
          <p:nvPr/>
        </p:nvSpPr>
        <p:spPr>
          <a:xfrm>
            <a:off x="4022695" y="5100843"/>
            <a:ext cx="43005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400" b="1" i="1" dirty="0">
                <a:solidFill>
                  <a:srgbClr val="002060"/>
                </a:solidFill>
                <a:latin typeface="Arial" panose="020B0604020202020204" pitchFamily="34" charset="0"/>
              </a:rPr>
              <a:t>в старших классах школы</a:t>
            </a:r>
            <a:endParaRPr lang="en-US" altLang="ru-RU" sz="24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622F92D-6135-4BEB-B123-4D1D002E3DC4}"/>
              </a:ext>
            </a:extLst>
          </p:cNvPr>
          <p:cNvSpPr/>
          <p:nvPr/>
        </p:nvSpPr>
        <p:spPr>
          <a:xfrm>
            <a:off x="8222893" y="5098011"/>
            <a:ext cx="35467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400" b="1" i="1" dirty="0">
                <a:solidFill>
                  <a:srgbClr val="002060"/>
                </a:solidFill>
                <a:latin typeface="Arial" panose="020B0604020202020204" pitchFamily="34" charset="0"/>
              </a:rPr>
              <a:t>В гимназиях и лицеях</a:t>
            </a:r>
            <a:endParaRPr lang="en-US" altLang="ru-RU" sz="24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6" name="Стрелка: вниз 15">
            <a:extLst>
              <a:ext uri="{FF2B5EF4-FFF2-40B4-BE49-F238E27FC236}">
                <a16:creationId xmlns:a16="http://schemas.microsoft.com/office/drawing/2014/main" id="{649E4413-7C7A-4FAC-96F2-9EC08A7BA223}"/>
              </a:ext>
            </a:extLst>
          </p:cNvPr>
          <p:cNvSpPr/>
          <p:nvPr/>
        </p:nvSpPr>
        <p:spPr>
          <a:xfrm>
            <a:off x="1999496" y="397553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6627DCF-6CD7-42A2-A7EA-F5A63ADB65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57647" y="3964827"/>
            <a:ext cx="524301" cy="99983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D0616E7-2E48-4240-9787-67421033B0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99192" y="4009280"/>
            <a:ext cx="524301" cy="99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71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</TotalTime>
  <Words>515</Words>
  <Application>Microsoft Office PowerPoint</Application>
  <PresentationFormat>Широкоэкранный</PresentationFormat>
  <Paragraphs>73</Paragraphs>
  <Slides>12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Пётр Гук</dc:creator>
  <cp:lastModifiedBy>Пётр Гук</cp:lastModifiedBy>
  <cp:revision>62</cp:revision>
  <dcterms:created xsi:type="dcterms:W3CDTF">2018-04-19T10:51:45Z</dcterms:created>
  <dcterms:modified xsi:type="dcterms:W3CDTF">2022-03-14T12:54:31Z</dcterms:modified>
</cp:coreProperties>
</file>