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88" r:id="rId2"/>
    <p:sldId id="289" r:id="rId3"/>
    <p:sldId id="258" r:id="rId4"/>
    <p:sldId id="290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7" r:id="rId30"/>
    <p:sldId id="284" r:id="rId31"/>
    <p:sldId id="285" r:id="rId32"/>
    <p:sldId id="286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02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59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832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6522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92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961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345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541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18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46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93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44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29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34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584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96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D2EE3-91E5-4574-8DD9-D5D0B6170C32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EEE96-7EE9-4311-B75D-103BBAA0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045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761999"/>
            <a:ext cx="9905998" cy="14874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Проектирование </a:t>
            </a: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дополнительных предпрофессиональных программ в области физической культуры и спорта».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ru-RU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Жерко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Нина Ивановна -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заместитель директора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государственного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бюджетного учреждения дополнительного образования "Оренбургская областная детско-юношеская спортивная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школа«, г. Оренбурга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29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80110"/>
            <a:ext cx="9905998" cy="526472"/>
          </a:xfrm>
        </p:spPr>
        <p:txBody>
          <a:bodyPr>
            <a:normAutofit fontScale="90000"/>
          </a:bodyPr>
          <a:lstStyle/>
          <a:p>
            <a:pPr marL="457200" lvl="0" indent="-228600" algn="ctr">
              <a:lnSpc>
                <a:spcPct val="115000"/>
              </a:lnSpc>
              <a:spcBef>
                <a:spcPts val="1000"/>
              </a:spcBef>
            </a:pPr>
            <a:r>
              <a:rPr lang="ru-RU" sz="13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13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по Программе базового уровня по легкой атлетике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3085" y="1075824"/>
            <a:ext cx="9905999" cy="512903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календарном учебном графике отражаются все формы организации обучения по Программе на всех годах обучения базового уровня. Календарный учебный график заполняется каждым тренером-преподавателем на каждую группу года обучения на базовом уровне.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Условные обозначения: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 – теоретические занятия                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 – практические занятия                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– самостоятельная работа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– зачет, контроль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– промежуточная аттестация, итоговая аттестация (последний год реализации программы)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 – каникулы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63085" y="429492"/>
            <a:ext cx="8556770" cy="646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Календарный учебный график</a:t>
            </a:r>
            <a:r>
              <a:rPr lang="ru-RU" sz="11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1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434855"/>
              </p:ext>
            </p:extLst>
          </p:nvPr>
        </p:nvGraphicFramePr>
        <p:xfrm>
          <a:off x="360229" y="457210"/>
          <a:ext cx="11429978" cy="10494079"/>
        </p:xfrm>
        <a:graphic>
          <a:graphicData uri="http://schemas.openxmlformats.org/drawingml/2006/table">
            <a:tbl>
              <a:tblPr/>
              <a:tblGrid>
                <a:gridCol w="289175">
                  <a:extLst>
                    <a:ext uri="{9D8B030D-6E8A-4147-A177-3AD203B41FA5}">
                      <a16:colId xmlns:a16="http://schemas.microsoft.com/office/drawing/2014/main" val="3322327104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670253705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134078206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4242563275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1542351323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34705399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3987086444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1748255051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426674671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3142925518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4179468287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81523646"/>
                    </a:ext>
                  </a:extLst>
                </a:gridCol>
                <a:gridCol w="42946">
                  <a:extLst>
                    <a:ext uri="{9D8B030D-6E8A-4147-A177-3AD203B41FA5}">
                      <a16:colId xmlns:a16="http://schemas.microsoft.com/office/drawing/2014/main" val="39077620"/>
                    </a:ext>
                  </a:extLst>
                </a:gridCol>
                <a:gridCol w="322327">
                  <a:extLst>
                    <a:ext uri="{9D8B030D-6E8A-4147-A177-3AD203B41FA5}">
                      <a16:colId xmlns:a16="http://schemas.microsoft.com/office/drawing/2014/main" val="1888479884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3966606176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4045059574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1289144910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3424516368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2635646755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3084745634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2626807299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1806806535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1474520127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4157315936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795166081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2973053832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2851751419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290712265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1807796853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1794415669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1935346147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637596651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1774250624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440042106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2384102520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3583979119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3097572520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3968180899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664466034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1062857119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1507395515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151901172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453731823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3952916502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2745229607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3255736090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3809875730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2982030742"/>
                    </a:ext>
                  </a:extLst>
                </a:gridCol>
                <a:gridCol w="182636">
                  <a:extLst>
                    <a:ext uri="{9D8B030D-6E8A-4147-A177-3AD203B41FA5}">
                      <a16:colId xmlns:a16="http://schemas.microsoft.com/office/drawing/2014/main" val="3303148919"/>
                    </a:ext>
                  </a:extLst>
                </a:gridCol>
                <a:gridCol w="159808">
                  <a:extLst>
                    <a:ext uri="{9D8B030D-6E8A-4147-A177-3AD203B41FA5}">
                      <a16:colId xmlns:a16="http://schemas.microsoft.com/office/drawing/2014/main" val="247024354"/>
                    </a:ext>
                  </a:extLst>
                </a:gridCol>
                <a:gridCol w="159808">
                  <a:extLst>
                    <a:ext uri="{9D8B030D-6E8A-4147-A177-3AD203B41FA5}">
                      <a16:colId xmlns:a16="http://schemas.microsoft.com/office/drawing/2014/main" val="3891970763"/>
                    </a:ext>
                  </a:extLst>
                </a:gridCol>
                <a:gridCol w="159808">
                  <a:extLst>
                    <a:ext uri="{9D8B030D-6E8A-4147-A177-3AD203B41FA5}">
                      <a16:colId xmlns:a16="http://schemas.microsoft.com/office/drawing/2014/main" val="3226243927"/>
                    </a:ext>
                  </a:extLst>
                </a:gridCol>
                <a:gridCol w="114148">
                  <a:extLst>
                    <a:ext uri="{9D8B030D-6E8A-4147-A177-3AD203B41FA5}">
                      <a16:colId xmlns:a16="http://schemas.microsoft.com/office/drawing/2014/main" val="2990139439"/>
                    </a:ext>
                  </a:extLst>
                </a:gridCol>
                <a:gridCol w="114148">
                  <a:extLst>
                    <a:ext uri="{9D8B030D-6E8A-4147-A177-3AD203B41FA5}">
                      <a16:colId xmlns:a16="http://schemas.microsoft.com/office/drawing/2014/main" val="566410309"/>
                    </a:ext>
                  </a:extLst>
                </a:gridCol>
                <a:gridCol w="114148">
                  <a:extLst>
                    <a:ext uri="{9D8B030D-6E8A-4147-A177-3AD203B41FA5}">
                      <a16:colId xmlns:a16="http://schemas.microsoft.com/office/drawing/2014/main" val="1556170069"/>
                    </a:ext>
                  </a:extLst>
                </a:gridCol>
                <a:gridCol w="114148">
                  <a:extLst>
                    <a:ext uri="{9D8B030D-6E8A-4147-A177-3AD203B41FA5}">
                      <a16:colId xmlns:a16="http://schemas.microsoft.com/office/drawing/2014/main" val="2062410403"/>
                    </a:ext>
                  </a:extLst>
                </a:gridCol>
                <a:gridCol w="114148">
                  <a:extLst>
                    <a:ext uri="{9D8B030D-6E8A-4147-A177-3AD203B41FA5}">
                      <a16:colId xmlns:a16="http://schemas.microsoft.com/office/drawing/2014/main" val="2760544697"/>
                    </a:ext>
                  </a:extLst>
                </a:gridCol>
                <a:gridCol w="114148">
                  <a:extLst>
                    <a:ext uri="{9D8B030D-6E8A-4147-A177-3AD203B41FA5}">
                      <a16:colId xmlns:a16="http://schemas.microsoft.com/office/drawing/2014/main" val="2527403238"/>
                    </a:ext>
                  </a:extLst>
                </a:gridCol>
                <a:gridCol w="114148">
                  <a:extLst>
                    <a:ext uri="{9D8B030D-6E8A-4147-A177-3AD203B41FA5}">
                      <a16:colId xmlns:a16="http://schemas.microsoft.com/office/drawing/2014/main" val="2025529455"/>
                    </a:ext>
                  </a:extLst>
                </a:gridCol>
                <a:gridCol w="243514">
                  <a:extLst>
                    <a:ext uri="{9D8B030D-6E8A-4147-A177-3AD203B41FA5}">
                      <a16:colId xmlns:a16="http://schemas.microsoft.com/office/drawing/2014/main" val="2612081627"/>
                    </a:ext>
                  </a:extLst>
                </a:gridCol>
                <a:gridCol w="213075">
                  <a:extLst>
                    <a:ext uri="{9D8B030D-6E8A-4147-A177-3AD203B41FA5}">
                      <a16:colId xmlns:a16="http://schemas.microsoft.com/office/drawing/2014/main" val="1686206977"/>
                    </a:ext>
                  </a:extLst>
                </a:gridCol>
                <a:gridCol w="213075">
                  <a:extLst>
                    <a:ext uri="{9D8B030D-6E8A-4147-A177-3AD203B41FA5}">
                      <a16:colId xmlns:a16="http://schemas.microsoft.com/office/drawing/2014/main" val="1768571881"/>
                    </a:ext>
                  </a:extLst>
                </a:gridCol>
                <a:gridCol w="213075">
                  <a:extLst>
                    <a:ext uri="{9D8B030D-6E8A-4147-A177-3AD203B41FA5}">
                      <a16:colId xmlns:a16="http://schemas.microsoft.com/office/drawing/2014/main" val="3279418857"/>
                    </a:ext>
                  </a:extLst>
                </a:gridCol>
                <a:gridCol w="213075">
                  <a:extLst>
                    <a:ext uri="{9D8B030D-6E8A-4147-A177-3AD203B41FA5}">
                      <a16:colId xmlns:a16="http://schemas.microsoft.com/office/drawing/2014/main" val="75509134"/>
                    </a:ext>
                  </a:extLst>
                </a:gridCol>
              </a:tblGrid>
              <a:tr h="91880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год обучения</a:t>
                      </a:r>
                    </a:p>
                  </a:txBody>
                  <a:tcPr marL="3365" marR="3365" marT="3365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сентябрь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октябрь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ноябрь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декабрь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январь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февраль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март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май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июнь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июль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август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Аудиторские занятия</a:t>
                      </a:r>
                    </a:p>
                  </a:txBody>
                  <a:tcPr marL="3365" marR="3365" marT="3365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Практические занятия</a:t>
                      </a:r>
                    </a:p>
                  </a:txBody>
                  <a:tcPr marL="3365" marR="3365" marT="3365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Самостоятельная работа</a:t>
                      </a:r>
                    </a:p>
                  </a:txBody>
                  <a:tcPr marL="3365" marR="3365" marT="3365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Промежуточная аттестация</a:t>
                      </a:r>
                    </a:p>
                  </a:txBody>
                  <a:tcPr marL="3365" marR="3365" marT="3365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Итоговая аттестация</a:t>
                      </a:r>
                    </a:p>
                  </a:txBody>
                  <a:tcPr marL="3365" marR="3365" marT="3365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506233"/>
                  </a:ext>
                </a:extLst>
              </a:tr>
              <a:tr h="1325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65" marR="3365" marT="3365" marB="0" vert="wordArtVert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312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468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468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624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728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158642"/>
                  </a:ext>
                </a:extLst>
              </a:tr>
              <a:tr h="145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610882"/>
                  </a:ext>
                </a:extLst>
              </a:tr>
              <a:tr h="114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240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31979"/>
                  </a:ext>
                </a:extLst>
              </a:tr>
              <a:tr h="1325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342230"/>
                  </a:ext>
                </a:extLst>
              </a:tr>
              <a:tr h="1325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648971"/>
                  </a:ext>
                </a:extLst>
              </a:tr>
              <a:tr h="1325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44691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9773702"/>
                  </a:ext>
                </a:extLst>
              </a:tr>
              <a:tr h="11485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468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006936"/>
                  </a:ext>
                </a:extLst>
              </a:tr>
              <a:tr h="114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3365" marR="3365" marT="3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2323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739742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402377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007613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а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а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585071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068254"/>
                  </a:ext>
                </a:extLst>
              </a:tr>
              <a:tr h="11485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237005"/>
                  </a:ext>
                </a:extLst>
              </a:tr>
              <a:tr h="114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3365" marR="3365" marT="3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676555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969459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023352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834776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330779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а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а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319486"/>
                  </a:ext>
                </a:extLst>
              </a:tr>
              <a:tr h="16429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098503"/>
                  </a:ext>
                </a:extLst>
              </a:tr>
              <a:tr h="114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3365" marR="3365" marT="3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525300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940390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460689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574533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а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а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674211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360791"/>
                  </a:ext>
                </a:extLst>
              </a:tr>
              <a:tr h="16429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990133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189163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21056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066000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410712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а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а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756758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222690"/>
                  </a:ext>
                </a:extLst>
              </a:tr>
              <a:tr h="16429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832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815410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</a:p>
                  </a:txBody>
                  <a:tcPr marL="3365" marR="3365" marT="3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639623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800433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384379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5" marR="3365" marT="33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5" marR="3365" marT="33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5" marR="3365" marT="33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5" marR="3365" marT="33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5" marR="3365" marT="33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5" marR="3365" marT="33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5" marR="3365" marT="33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5" marR="3365" marT="33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5" marR="3365" marT="33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5" marR="3365" marT="33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5" marR="3365" marT="33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5" marR="3365" marT="33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330978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а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а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859425"/>
                  </a:ext>
                </a:extLst>
              </a:tr>
              <a:tr h="11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65" marR="3365" marT="3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319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6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7599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Учебный план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073002"/>
              </p:ext>
            </p:extLst>
          </p:nvPr>
        </p:nvGraphicFramePr>
        <p:xfrm>
          <a:off x="838202" y="1094508"/>
          <a:ext cx="10515597" cy="5303981"/>
        </p:xfrm>
        <a:graphic>
          <a:graphicData uri="http://schemas.openxmlformats.org/drawingml/2006/table">
            <a:tbl>
              <a:tblPr firstRow="1" firstCol="1" bandRow="1"/>
              <a:tblGrid>
                <a:gridCol w="725756">
                  <a:extLst>
                    <a:ext uri="{9D8B030D-6E8A-4147-A177-3AD203B41FA5}">
                      <a16:colId xmlns:a16="http://schemas.microsoft.com/office/drawing/2014/main" val="4244453349"/>
                    </a:ext>
                  </a:extLst>
                </a:gridCol>
                <a:gridCol w="2825873">
                  <a:extLst>
                    <a:ext uri="{9D8B030D-6E8A-4147-A177-3AD203B41FA5}">
                      <a16:colId xmlns:a16="http://schemas.microsoft.com/office/drawing/2014/main" val="717437762"/>
                    </a:ext>
                  </a:extLst>
                </a:gridCol>
                <a:gridCol w="677280">
                  <a:extLst>
                    <a:ext uri="{9D8B030D-6E8A-4147-A177-3AD203B41FA5}">
                      <a16:colId xmlns:a16="http://schemas.microsoft.com/office/drawing/2014/main" val="4013872510"/>
                    </a:ext>
                  </a:extLst>
                </a:gridCol>
                <a:gridCol w="803588">
                  <a:extLst>
                    <a:ext uri="{9D8B030D-6E8A-4147-A177-3AD203B41FA5}">
                      <a16:colId xmlns:a16="http://schemas.microsoft.com/office/drawing/2014/main" val="2168015255"/>
                    </a:ext>
                  </a:extLst>
                </a:gridCol>
                <a:gridCol w="725756">
                  <a:extLst>
                    <a:ext uri="{9D8B030D-6E8A-4147-A177-3AD203B41FA5}">
                      <a16:colId xmlns:a16="http://schemas.microsoft.com/office/drawing/2014/main" val="1378984910"/>
                    </a:ext>
                  </a:extLst>
                </a:gridCol>
                <a:gridCol w="754430">
                  <a:extLst>
                    <a:ext uri="{9D8B030D-6E8A-4147-A177-3AD203B41FA5}">
                      <a16:colId xmlns:a16="http://schemas.microsoft.com/office/drawing/2014/main" val="908008621"/>
                    </a:ext>
                  </a:extLst>
                </a:gridCol>
                <a:gridCol w="754430">
                  <a:extLst>
                    <a:ext uri="{9D8B030D-6E8A-4147-A177-3AD203B41FA5}">
                      <a16:colId xmlns:a16="http://schemas.microsoft.com/office/drawing/2014/main" val="2697689104"/>
                    </a:ext>
                  </a:extLst>
                </a:gridCol>
                <a:gridCol w="677280">
                  <a:extLst>
                    <a:ext uri="{9D8B030D-6E8A-4147-A177-3AD203B41FA5}">
                      <a16:colId xmlns:a16="http://schemas.microsoft.com/office/drawing/2014/main" val="3994920061"/>
                    </a:ext>
                  </a:extLst>
                </a:gridCol>
                <a:gridCol w="428080">
                  <a:extLst>
                    <a:ext uri="{9D8B030D-6E8A-4147-A177-3AD203B41FA5}">
                      <a16:colId xmlns:a16="http://schemas.microsoft.com/office/drawing/2014/main" val="2478125457"/>
                    </a:ext>
                  </a:extLst>
                </a:gridCol>
                <a:gridCol w="428761">
                  <a:extLst>
                    <a:ext uri="{9D8B030D-6E8A-4147-A177-3AD203B41FA5}">
                      <a16:colId xmlns:a16="http://schemas.microsoft.com/office/drawing/2014/main" val="46751274"/>
                    </a:ext>
                  </a:extLst>
                </a:gridCol>
                <a:gridCol w="428761">
                  <a:extLst>
                    <a:ext uri="{9D8B030D-6E8A-4147-A177-3AD203B41FA5}">
                      <a16:colId xmlns:a16="http://schemas.microsoft.com/office/drawing/2014/main" val="3657497576"/>
                    </a:ext>
                  </a:extLst>
                </a:gridCol>
                <a:gridCol w="428080">
                  <a:extLst>
                    <a:ext uri="{9D8B030D-6E8A-4147-A177-3AD203B41FA5}">
                      <a16:colId xmlns:a16="http://schemas.microsoft.com/office/drawing/2014/main" val="903447264"/>
                    </a:ext>
                  </a:extLst>
                </a:gridCol>
                <a:gridCol w="428761">
                  <a:extLst>
                    <a:ext uri="{9D8B030D-6E8A-4147-A177-3AD203B41FA5}">
                      <a16:colId xmlns:a16="http://schemas.microsoft.com/office/drawing/2014/main" val="249612967"/>
                    </a:ext>
                  </a:extLst>
                </a:gridCol>
                <a:gridCol w="428761">
                  <a:extLst>
                    <a:ext uri="{9D8B030D-6E8A-4147-A177-3AD203B41FA5}">
                      <a16:colId xmlns:a16="http://schemas.microsoft.com/office/drawing/2014/main" val="3560600343"/>
                    </a:ext>
                  </a:extLst>
                </a:gridCol>
              </a:tblGrid>
              <a:tr h="43345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предметных областей/формы предметной нагрузки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учебной нагрузки (часах)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 часах)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занятия (в часах)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Аттестация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в часах)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по годам обучения (в часах)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075891"/>
                  </a:ext>
                </a:extLst>
              </a:tr>
              <a:tr h="1068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Теоре-тические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Зачет, промежуточная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Итого-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1-й 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2-й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3-й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4-й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5-й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6-й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640539"/>
                  </a:ext>
                </a:extLst>
              </a:tr>
              <a:tr h="2332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534296"/>
                  </a:ext>
                </a:extLst>
              </a:tr>
              <a:tr h="2661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часов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3432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491510"/>
                  </a:ext>
                </a:extLst>
              </a:tr>
              <a:tr h="4901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Теоретические основы физической культуры и спорта: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297226"/>
                  </a:ext>
                </a:extLst>
              </a:tr>
              <a:tr h="6996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Теоретические занятия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Практические занятия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Самостоятельные занятия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678790"/>
                  </a:ext>
                </a:extLst>
              </a:tr>
              <a:tr h="2332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творческого мышления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0208647"/>
                  </a:ext>
                </a:extLst>
              </a:tr>
              <a:tr h="466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Спортивное и специальное оборудование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445720"/>
                  </a:ext>
                </a:extLst>
              </a:tr>
              <a:tr h="2332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физическая подготовка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512825"/>
                  </a:ext>
                </a:extLst>
              </a:tr>
              <a:tr h="466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Различные виды спорта и подвижные игры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500139"/>
                  </a:ext>
                </a:extLst>
              </a:tr>
              <a:tr h="466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региональный компонент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10" marR="65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507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0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14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412224"/>
              </p:ext>
            </p:extLst>
          </p:nvPr>
        </p:nvGraphicFramePr>
        <p:xfrm>
          <a:off x="838199" y="969815"/>
          <a:ext cx="10515602" cy="5234961"/>
        </p:xfrm>
        <a:graphic>
          <a:graphicData uri="http://schemas.openxmlformats.org/drawingml/2006/table">
            <a:tbl>
              <a:tblPr firstRow="1" firstCol="1" bandRow="1"/>
              <a:tblGrid>
                <a:gridCol w="379747">
                  <a:extLst>
                    <a:ext uri="{9D8B030D-6E8A-4147-A177-3AD203B41FA5}">
                      <a16:colId xmlns:a16="http://schemas.microsoft.com/office/drawing/2014/main" val="1647637643"/>
                    </a:ext>
                  </a:extLst>
                </a:gridCol>
                <a:gridCol w="2943400">
                  <a:extLst>
                    <a:ext uri="{9D8B030D-6E8A-4147-A177-3AD203B41FA5}">
                      <a16:colId xmlns:a16="http://schemas.microsoft.com/office/drawing/2014/main" val="850652472"/>
                    </a:ext>
                  </a:extLst>
                </a:gridCol>
                <a:gridCol w="705450">
                  <a:extLst>
                    <a:ext uri="{9D8B030D-6E8A-4147-A177-3AD203B41FA5}">
                      <a16:colId xmlns:a16="http://schemas.microsoft.com/office/drawing/2014/main" val="1605930045"/>
                    </a:ext>
                  </a:extLst>
                </a:gridCol>
                <a:gridCol w="837009">
                  <a:extLst>
                    <a:ext uri="{9D8B030D-6E8A-4147-A177-3AD203B41FA5}">
                      <a16:colId xmlns:a16="http://schemas.microsoft.com/office/drawing/2014/main" val="852361686"/>
                    </a:ext>
                  </a:extLst>
                </a:gridCol>
                <a:gridCol w="755940">
                  <a:extLst>
                    <a:ext uri="{9D8B030D-6E8A-4147-A177-3AD203B41FA5}">
                      <a16:colId xmlns:a16="http://schemas.microsoft.com/office/drawing/2014/main" val="2311922010"/>
                    </a:ext>
                  </a:extLst>
                </a:gridCol>
                <a:gridCol w="726073">
                  <a:extLst>
                    <a:ext uri="{9D8B030D-6E8A-4147-A177-3AD203B41FA5}">
                      <a16:colId xmlns:a16="http://schemas.microsoft.com/office/drawing/2014/main" val="2724453295"/>
                    </a:ext>
                  </a:extLst>
                </a:gridCol>
                <a:gridCol w="785807">
                  <a:extLst>
                    <a:ext uri="{9D8B030D-6E8A-4147-A177-3AD203B41FA5}">
                      <a16:colId xmlns:a16="http://schemas.microsoft.com/office/drawing/2014/main" val="2607462680"/>
                    </a:ext>
                  </a:extLst>
                </a:gridCol>
                <a:gridCol w="705450">
                  <a:extLst>
                    <a:ext uri="{9D8B030D-6E8A-4147-A177-3AD203B41FA5}">
                      <a16:colId xmlns:a16="http://schemas.microsoft.com/office/drawing/2014/main" val="1744332895"/>
                    </a:ext>
                  </a:extLst>
                </a:gridCol>
                <a:gridCol w="445884">
                  <a:extLst>
                    <a:ext uri="{9D8B030D-6E8A-4147-A177-3AD203B41FA5}">
                      <a16:colId xmlns:a16="http://schemas.microsoft.com/office/drawing/2014/main" val="4156094102"/>
                    </a:ext>
                  </a:extLst>
                </a:gridCol>
                <a:gridCol w="445884">
                  <a:extLst>
                    <a:ext uri="{9D8B030D-6E8A-4147-A177-3AD203B41FA5}">
                      <a16:colId xmlns:a16="http://schemas.microsoft.com/office/drawing/2014/main" val="1804365545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3798594931"/>
                    </a:ext>
                  </a:extLst>
                </a:gridCol>
                <a:gridCol w="445884">
                  <a:extLst>
                    <a:ext uri="{9D8B030D-6E8A-4147-A177-3AD203B41FA5}">
                      <a16:colId xmlns:a16="http://schemas.microsoft.com/office/drawing/2014/main" val="3394523446"/>
                    </a:ext>
                  </a:extLst>
                </a:gridCol>
                <a:gridCol w="445884">
                  <a:extLst>
                    <a:ext uri="{9D8B030D-6E8A-4147-A177-3AD203B41FA5}">
                      <a16:colId xmlns:a16="http://schemas.microsoft.com/office/drawing/2014/main" val="3568955801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57449608"/>
                    </a:ext>
                  </a:extLst>
                </a:gridCol>
              </a:tblGrid>
              <a:tr h="297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 спорта: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481146"/>
                  </a:ext>
                </a:extLst>
              </a:tr>
              <a:tr h="297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 занятия: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2094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855202"/>
                  </a:ext>
                </a:extLst>
              </a:tr>
              <a:tr h="297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Специальная физическая подготовка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241368"/>
                  </a:ext>
                </a:extLst>
              </a:tr>
              <a:tr h="297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Технические умения и навыки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495338"/>
                  </a:ext>
                </a:extLst>
              </a:tr>
              <a:tr h="297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Специальные навыки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012774"/>
                  </a:ext>
                </a:extLst>
              </a:tr>
              <a:tr h="297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Врачебно-педагогический  контроль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775467"/>
                  </a:ext>
                </a:extLst>
              </a:tr>
              <a:tr h="297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Восстановительные мероприятия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58197"/>
                  </a:ext>
                </a:extLst>
              </a:tr>
              <a:tr h="59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виды практических занятий  (судейство, инструкторская практика)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07845"/>
                  </a:ext>
                </a:extLst>
              </a:tr>
              <a:tr h="59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Физкультурные и спортивные мероприятия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222667"/>
                  </a:ext>
                </a:extLst>
              </a:tr>
              <a:tr h="297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Учебно-тренировочные сборы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057911"/>
                  </a:ext>
                </a:extLst>
              </a:tr>
              <a:tr h="297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и зачетные требования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430891"/>
                  </a:ext>
                </a:extLst>
              </a:tr>
              <a:tr h="59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Промежуточные аттестация, итоговая (6 год обучения)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102467"/>
                  </a:ext>
                </a:extLst>
              </a:tr>
              <a:tr h="297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207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7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719016"/>
              </p:ext>
            </p:extLst>
          </p:nvPr>
        </p:nvGraphicFramePr>
        <p:xfrm>
          <a:off x="1401127" y="3510566"/>
          <a:ext cx="9710218" cy="2209006"/>
        </p:xfrm>
        <a:graphic>
          <a:graphicData uri="http://schemas.openxmlformats.org/drawingml/2006/table">
            <a:tbl>
              <a:tblPr firstRow="1" firstCol="1" bandRow="1"/>
              <a:tblGrid>
                <a:gridCol w="815587">
                  <a:extLst>
                    <a:ext uri="{9D8B030D-6E8A-4147-A177-3AD203B41FA5}">
                      <a16:colId xmlns:a16="http://schemas.microsoft.com/office/drawing/2014/main" val="995890383"/>
                    </a:ext>
                  </a:extLst>
                </a:gridCol>
                <a:gridCol w="1210248">
                  <a:extLst>
                    <a:ext uri="{9D8B030D-6E8A-4147-A177-3AD203B41FA5}">
                      <a16:colId xmlns:a16="http://schemas.microsoft.com/office/drawing/2014/main" val="1264062910"/>
                    </a:ext>
                  </a:extLst>
                </a:gridCol>
                <a:gridCol w="2327248">
                  <a:extLst>
                    <a:ext uri="{9D8B030D-6E8A-4147-A177-3AD203B41FA5}">
                      <a16:colId xmlns:a16="http://schemas.microsoft.com/office/drawing/2014/main" val="336661466"/>
                    </a:ext>
                  </a:extLst>
                </a:gridCol>
                <a:gridCol w="1768419">
                  <a:extLst>
                    <a:ext uri="{9D8B030D-6E8A-4147-A177-3AD203B41FA5}">
                      <a16:colId xmlns:a16="http://schemas.microsoft.com/office/drawing/2014/main" val="402527471"/>
                    </a:ext>
                  </a:extLst>
                </a:gridCol>
                <a:gridCol w="1970018">
                  <a:extLst>
                    <a:ext uri="{9D8B030D-6E8A-4147-A177-3AD203B41FA5}">
                      <a16:colId xmlns:a16="http://schemas.microsoft.com/office/drawing/2014/main" val="2079177065"/>
                    </a:ext>
                  </a:extLst>
                </a:gridCol>
                <a:gridCol w="1618698">
                  <a:extLst>
                    <a:ext uri="{9D8B030D-6E8A-4147-A177-3AD203B41FA5}">
                      <a16:colId xmlns:a16="http://schemas.microsoft.com/office/drawing/2014/main" val="3032571581"/>
                    </a:ext>
                  </a:extLst>
                </a:gridCol>
              </a:tblGrid>
              <a:tr h="967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недели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предметной области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проведения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(начало-окончание)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проведения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 указанием адреса)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работник (Ф.И.О.)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697406"/>
                  </a:ext>
                </a:extLst>
              </a:tr>
              <a:tr h="483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735062"/>
                  </a:ext>
                </a:extLst>
              </a:tr>
              <a:tr h="483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51191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43013" y="1054046"/>
            <a:ext cx="97155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Расписание учебных занятий на _______/___________учебный год (первое или второе полугодие)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Утвержден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распорядительным актом руководителя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(указывается наименование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распорядительного акта, его дата и номер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76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3922" y="327573"/>
            <a:ext cx="9905998" cy="1141009"/>
          </a:xfrm>
        </p:spPr>
        <p:txBody>
          <a:bodyPr>
            <a:normAutofit fontScale="90000"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7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Методическая часть Программы</a:t>
            </a:r>
            <a:r>
              <a:rPr lang="ru-RU" sz="27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Методика и содержание работы по предметным областям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316182"/>
            <a:ext cx="9905999" cy="4475019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Программы направленно на совершенствование содержания работы по предметным областям, включающим в себя развитие физических способностей обучающихся, формирование у них основ знаний для сознательного выбора и получения профессии, формирование потребности в систематических занятиях физической культурой и спортом, гарантирующих охрану и укрепление здоровья, формирование основ общей культуры, гражданских, эстетических и нравственных качеств, организацию досуга и отдыха детей и молодежи.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образовательном процессе используются практические методы выполнения физических упражнений: методы строго регламентированного упражнения (используемые преимущественно в процессе обучения двигательным действиям, к ним относятся: методы целостного разучивания, разучивания по частям, «сопряженного воздействия», на основе применения технических средств),используемые преимущественно в процессе развития физических качеств (стандартного упражнения, переменного упражнения, комбинированные) и методы частично регламентированного упражнения 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игровой и соревновательный).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обучения применяются образовательные технологии: личностно-ориентированного подхода,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подхода.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3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802"/>
          </a:xfrm>
        </p:spPr>
        <p:txBody>
          <a:bodyPr>
            <a:normAutofit fontScale="90000"/>
          </a:bodyPr>
          <a:lstStyle/>
          <a:p>
            <a:pPr indent="540385" algn="ctr">
              <a:lnSpc>
                <a:spcPct val="115000"/>
              </a:lnSpc>
              <a:spcAft>
                <a:spcPts val="0"/>
              </a:spcAft>
            </a:pPr>
            <a:r>
              <a:rPr lang="ru-RU" sz="27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Рабочие программы по предметным областям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5128"/>
            <a:ext cx="10515600" cy="5331836"/>
          </a:xfrm>
        </p:spPr>
        <p:txBody>
          <a:bodyPr>
            <a:normAutofit fontScale="85000" lnSpcReduction="20000"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обязательных предметных областей в области физической культуры и спорта совмещается с изучением вариативных предметных областей.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Базовая предметная область «теоретические основы физической культуры и спорта» совмещена с вариативными областями «развитие творческого мышления», «спортивное и специальное оборудование» (приложение 1. «Рабочая учебная программа «Теоретические основы физической культуры и спорта» дополнительной общеобразовательной предпрофессиональной программы по физической культуре и спорту»).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Базовая предметная область «общая физическая подготовка» совмещена с вариативными областями «различные виды спорта и подвижные игры», «национальный региональный компонент» (приложение 2. «Рабочая учебная программа «Общая физическая подготовка» дополнительной общеобразовательной предпрофессиональной программы по физической культуре и спорту»).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Базовая предметная область «вид спорта» совмещена с вариативными областями «специальные навыки» (приложение 3. «Рабочая программа «Вид спорта» дополнительной общеобразовательной предпрофессиональной программы по физической культуре и спорту»).  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09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8438"/>
          </a:xfrm>
        </p:spPr>
        <p:txBody>
          <a:bodyPr>
            <a:normAutofit fontScale="90000"/>
          </a:bodyPr>
          <a:lstStyle/>
          <a:p>
            <a:pPr lvl="0" indent="53975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Объемы учебной нагрузки</a:t>
            </a:r>
            <a:endParaRPr lang="ru-RU" altLang="ru-RU" sz="2800" dirty="0"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519546"/>
              </p:ext>
            </p:extLst>
          </p:nvPr>
        </p:nvGraphicFramePr>
        <p:xfrm>
          <a:off x="1198417" y="983672"/>
          <a:ext cx="10155383" cy="4724400"/>
        </p:xfrm>
        <a:graphic>
          <a:graphicData uri="http://schemas.openxmlformats.org/drawingml/2006/table">
            <a:tbl>
              <a:tblPr firstRow="1" firstCol="1" bandRow="1"/>
              <a:tblGrid>
                <a:gridCol w="2068632">
                  <a:extLst>
                    <a:ext uri="{9D8B030D-6E8A-4147-A177-3AD203B41FA5}">
                      <a16:colId xmlns:a16="http://schemas.microsoft.com/office/drawing/2014/main" val="2633835983"/>
                    </a:ext>
                  </a:extLst>
                </a:gridCol>
                <a:gridCol w="1168053">
                  <a:extLst>
                    <a:ext uri="{9D8B030D-6E8A-4147-A177-3AD203B41FA5}">
                      <a16:colId xmlns:a16="http://schemas.microsoft.com/office/drawing/2014/main" val="3179433382"/>
                    </a:ext>
                  </a:extLst>
                </a:gridCol>
                <a:gridCol w="1450854">
                  <a:extLst>
                    <a:ext uri="{9D8B030D-6E8A-4147-A177-3AD203B41FA5}">
                      <a16:colId xmlns:a16="http://schemas.microsoft.com/office/drawing/2014/main" val="1560039467"/>
                    </a:ext>
                  </a:extLst>
                </a:gridCol>
                <a:gridCol w="1450854">
                  <a:extLst>
                    <a:ext uri="{9D8B030D-6E8A-4147-A177-3AD203B41FA5}">
                      <a16:colId xmlns:a16="http://schemas.microsoft.com/office/drawing/2014/main" val="1125082691"/>
                    </a:ext>
                  </a:extLst>
                </a:gridCol>
                <a:gridCol w="1589270">
                  <a:extLst>
                    <a:ext uri="{9D8B030D-6E8A-4147-A177-3AD203B41FA5}">
                      <a16:colId xmlns:a16="http://schemas.microsoft.com/office/drawing/2014/main" val="1253419956"/>
                    </a:ext>
                  </a:extLst>
                </a:gridCol>
                <a:gridCol w="1589270">
                  <a:extLst>
                    <a:ext uri="{9D8B030D-6E8A-4147-A177-3AD203B41FA5}">
                      <a16:colId xmlns:a16="http://schemas.microsoft.com/office/drawing/2014/main" val="1930454993"/>
                    </a:ext>
                  </a:extLst>
                </a:gridCol>
                <a:gridCol w="838450">
                  <a:extLst>
                    <a:ext uri="{9D8B030D-6E8A-4147-A177-3AD203B41FA5}">
                      <a16:colId xmlns:a16="http://schemas.microsoft.com/office/drawing/2014/main" val="1284650095"/>
                    </a:ext>
                  </a:extLst>
                </a:gridCol>
              </a:tblGrid>
              <a:tr h="55605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учебной нагрузки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уровень сложности (в академических часах)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606693"/>
                  </a:ext>
                </a:extLst>
              </a:tr>
              <a:tr h="1136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1год обучения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год обучения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год обучения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год обучения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год обучения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год обучения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389143"/>
                  </a:ext>
                </a:extLst>
              </a:tr>
              <a:tr h="7578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часов в неделю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740359"/>
                  </a:ext>
                </a:extLst>
              </a:tr>
              <a:tr h="7578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занятий в неделю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236170"/>
                  </a:ext>
                </a:extLst>
              </a:tr>
              <a:tr h="7578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кол-во часов в год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814168"/>
                  </a:ext>
                </a:extLst>
              </a:tr>
              <a:tr h="7578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кол-во занятий в год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098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53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540385" algn="ctr">
              <a:lnSpc>
                <a:spcPct val="115000"/>
              </a:lnSpc>
              <a:spcAft>
                <a:spcPts val="0"/>
              </a:spcAft>
            </a:pPr>
            <a:r>
              <a:rPr lang="ru-RU" sz="3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3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330036"/>
            <a:ext cx="9905999" cy="4461165"/>
          </a:xfrm>
        </p:spPr>
        <p:txBody>
          <a:bodyPr>
            <a:norm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образовательного процесса в физкультурно-спортивной деятельности разнообразно и требует методического сопровождения по всем разделам обучения.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Методические разработки, рекомендации по содержанию проведения контроля, промежуточной аттестации и т.д. представлены в рабочих учебных программах (приложения 1,2,3). 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выявления и отбора одаренных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техники безопасности в процессе реализации образовательной программы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25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2834"/>
            <a:ext cx="10515600" cy="687821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воспитательной и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работы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0655"/>
            <a:ext cx="10515600" cy="5096308"/>
          </a:xfrm>
        </p:spPr>
        <p:txBody>
          <a:bodyPr>
            <a:normAutofit fontScale="47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3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работы:</a:t>
            </a:r>
            <a:endParaRPr lang="ru-RU" sz="3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Формировать у обучающихся полноценное представление о современном мире профессий в сфере физической культуры и спорта, мотивации на осознанный выбор будущей профессии.</a:t>
            </a:r>
            <a:endParaRPr lang="ru-RU" sz="25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Создавать методическую базу в области профориентации.</a:t>
            </a:r>
            <a:endParaRPr lang="ru-RU" sz="25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Разрабатывать и реализовывать комплекс мероприятий по просвещению подростков, их родителей, педагогов в вопросах профориентации.</a:t>
            </a:r>
            <a:endParaRPr lang="ru-RU" sz="25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Внедрять методы и механизмы мониторинга, диагностики и прогнозирования.</a:t>
            </a:r>
            <a:endParaRPr lang="ru-RU" sz="25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многолетней воспитательной работы:</a:t>
            </a:r>
            <a:endParaRPr lang="ru-RU" sz="3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Воспитывать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ценностную ориентацию личности юного спортсмена: гуманистические (Человек, Здоровье), патриотические (Родина, Гражданин), личностные (творчество, самопознание, самосовершенствование, самоопределение, самореализация);</a:t>
            </a:r>
            <a:endParaRPr lang="ru-RU" sz="25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активную гражданскую позицию, чувство патриотизма и любви к Родине; </a:t>
            </a:r>
            <a:endParaRPr lang="ru-RU" sz="25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волю, целеустремленность, дисциплинированность, организованность и требовательность к себе, настойчивость, упорство в достижении цели;</a:t>
            </a:r>
            <a:endParaRPr lang="ru-RU" sz="25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спортивное трудолюбие, влияющее на выполнение больших объемов интенсивных тренировочных и соревновательных нагрузок ради решения индивидуальных и коллективных задач;</a:t>
            </a:r>
            <a:endParaRPr lang="ru-RU" sz="25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стремление самостоятельно овладевать специальными знаниями в области теории и методики тренировки, анатомии, физиологии, психологии, гигиены, формирование творческого отношения к труду и занятиям спортом;</a:t>
            </a:r>
            <a:endParaRPr lang="ru-RU" sz="25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сознательность деятельности, направленной на совершенствование собственной личности.</a:t>
            </a:r>
            <a:endParaRPr lang="ru-RU" sz="25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22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304800"/>
            <a:ext cx="9905998" cy="73429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Нормативные документы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0576" y="1039090"/>
            <a:ext cx="9905999" cy="5209309"/>
          </a:xfrm>
        </p:spPr>
        <p:txBody>
          <a:bodyPr>
            <a:no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Дополнительная предпрофессиональная программа по легкой атлетике (далее - Программа) разработана в соответствии с: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приказом Министерства спорта Российской Федерации от 15 ноября 2018 года N 939 «Об утверждении федеральных государственных требований к минимуму содержания, структуре, к условиям реализации дополнительных предпрофессиональных программ в области физической культуры и спорта и к срокам обучения по этим программам»;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приказом Министерства просвещения Российской Федерации от 09.11.2018 года № 196 «Об утверждении Порядка организации и осуществления образовательной деятельности по дополнительным общеобразовательным программам»;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приказом Министерства спорта Российской Федерации от 12 сентября 2013 года N 731 "Об утверждении Порядка приема на обучение по дополнительным предпрофессиональным программам в области физической культуры и спорта";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приказом Министерства спорта Российской Федерации от 27 декабря 2013 года N 1125 "Об утверждении особенностей организации и осуществления  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тренировочной и методической деятельности в области физической культуры и спорта";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примерным (типовым) Положением о формах, периодичности и порядке проведения текущего контроля, промежуточной и итоговой аттестации обучающихся образовательных организаций, реализующих общеобразовательные программы дополнительного образования физкультурно-спортивной направленности;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-письмом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28.08.2015 N АК-2563/05</a:t>
            </a:r>
            <a:b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 методических рекомендациях" (вместе с "Методическими рекомендациями по организации образовательной деятельности с использованием сетевых форм реализации образовательных программ").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806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4909" y="657472"/>
            <a:ext cx="10889673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воспитательной и 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работы с обучающимися: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привлечение юных спортсменов к волонтерской работе;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рефлексия участия команды в соревнованиях;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сохранение спортивных традиций школы (прием в школу, награждение победителей соревнований и т.п.);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спортивных мероприятий совместно с родителями детей;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спортивных праздников; 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тренинги в условиях пребывания в загородном лагере;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флэш-мобов, посвященных знаменательным датам;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и выступление агитбригад «Команда ГТО»;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проектах по продвижению ГТО;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-114300" algn="l"/>
              </a:tabLs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соревнованиях, посвященных памяти выдающихся спортсменов, 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-114300" algn="l"/>
              </a:tabLs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во Всероссийской акции «Спорт-альтернатива пагубным привычкам, 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-114300" algn="l"/>
              </a:tabLs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школьного музея «Виртуальная экскурсия по музею спорта»;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-114300" algn="l"/>
              </a:tabLs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осуществление судейской практики на соревнованиях;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-114300" algn="l"/>
              </a:tabLst>
            </a:pPr>
            <a:r>
              <a:rPr lang="ru-RU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тьютерское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сопровождение подготовки к соревнованиям обучающихся младших групп;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-114300" algn="l"/>
              </a:tabLs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осуществление волонтерской деятельности на соревнованиях, спортивно-массовых мероприятиях, спортивных праздниках.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0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8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работы с родителями обучающихся: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родительских всеобучей, родительских собраний,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совместные практические занятия; индивидуальные, групповые, семейные консультации для каждой возрастной группы).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данных мероприятиях родители обучаются базовым навыкам сотрудничества с детьми в процессе планирования профессионально-жизненного пути с учетом интересов и способностей ребенка, знакомятся с потребностями городского рынка труда и сетью профессиональных учебных заведений области, расширяется их представление о современных профессиях, профессиональном образовании, профессиональных интересах и способностях детей, и типичных ошибках при выборе профессии.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38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8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работы с педагогами: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проведение обучающих семинаров, практических занятий, групповых и индивидуальных.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23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74755"/>
          </a:xfrm>
        </p:spPr>
        <p:txBody>
          <a:bodyPr>
            <a:no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контроля и зачетные требования.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Промежуточная аттестация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828800"/>
            <a:ext cx="9905999" cy="41425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Текущий контроль за уровнем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подготовленности обучающихся проводится в течение учебного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периода</a:t>
            </a: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Промежуточная аттестация обучающихся включает в себя проверку теоретических знаний и практических умений и навыков по всем базовым предметным областям, входящих в учебный план, в независимости от уровня обучения.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Промежуточная аттестация проводится не реже двух раз в год. Формами проведения промежуточной аттестации являются: итоговое занятие, зачет по базовым предметным областям, экзамен, тестирование по базовым предметным областям, соревнования, сдача нормативов. Показатели выполнения контрольно-тестовых упражнений фиксируются в рабочих протоколах аттестации по предметным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областям.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Итоговая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аттестация проводится в последний год освоения программы во втором полугодии.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Формами итоговой аттестации являются: сдача контрольных нормативов по базовым предметным областям, мониторинг показателей общей и специальной подготовки выпускников, выступления в соревнованиях.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90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6871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 Программы на базовом уровне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сложности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787236"/>
            <a:ext cx="9905999" cy="4003965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6-ому году обучения обучающийся должен:</a:t>
            </a:r>
            <a:endParaRPr lang="ru-RU" sz="2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Владеть знаниями и умениями в области теории и методики</a:t>
            </a:r>
            <a:r>
              <a:rPr lang="ru-RU" sz="21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воспитания, быть способным к самореализации и использованию знаний и умений в ориентации на профессию, связанную со спортивной деятельностью:</a:t>
            </a:r>
            <a:endParaRPr lang="ru-RU" sz="2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Иметь высокий уровень </a:t>
            </a:r>
            <a:r>
              <a:rPr lang="ru-RU" sz="21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двигательного компонента: </a:t>
            </a:r>
          </a:p>
          <a:p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общей физической подготовки</a:t>
            </a:r>
          </a:p>
          <a:p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избранного вида спорта</a:t>
            </a:r>
          </a:p>
          <a:p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 специальной физической </a:t>
            </a: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</a:p>
          <a:p>
            <a:pPr marL="0" indent="0">
              <a:buNone/>
            </a:pP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-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Обладать личностными социально-значимыми качествами,  необходимыми в выбранной профессии</a:t>
            </a:r>
            <a:endParaRPr lang="ru-RU" sz="21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6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информационного обеспечения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аудиовизуальных средств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Интернет-ресурсов для использования в образовательном процессе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55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10039"/>
          </a:xfrm>
        </p:spPr>
        <p:txBody>
          <a:bodyPr>
            <a:noAutofit/>
          </a:bodyPr>
          <a:lstStyle/>
          <a:p>
            <a:pPr indent="540385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Рабочая учебная программа дополнительной предпрофессиональной программы по обязательной предметной области 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«Теоретические основы знаний в области физической культуры и спорта» (базовый уровень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Теоретические знания должны иметь определенную целевую направленность: вырабатывать у занимающихся умение использовать полученные знания на практике в условиях тренировочных занятий.      Теоретическая подготовка проводится в форме аудиторных занятий (беседы, лекции, разработка творческих проектов), в процессе проведения занятий. Она органически связана с физической, технико-тактической, волевой подготовками. 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Рабочая учебная программа дополнительной предпрофессиональной программы по обязательной предметной области «Теоретические основы знаний в области физической культуры и спорта» (базовый уровень) (далее – Программа) составлена на основе взаимодействия базовой области «Теоретические основы знаний в области физической культуры и спорта» с вариативными предметными областями «творческое мышление», «специальный инвентарь и оборудование».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87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693"/>
          </a:xfrm>
        </p:spPr>
        <p:txBody>
          <a:bodyPr>
            <a:no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Учебный план 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год обучения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826474"/>
              </p:ext>
            </p:extLst>
          </p:nvPr>
        </p:nvGraphicFramePr>
        <p:xfrm>
          <a:off x="498763" y="803564"/>
          <a:ext cx="11194474" cy="786884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744318">
                  <a:extLst>
                    <a:ext uri="{9D8B030D-6E8A-4147-A177-3AD203B41FA5}">
                      <a16:colId xmlns:a16="http://schemas.microsoft.com/office/drawing/2014/main" val="3002040931"/>
                    </a:ext>
                  </a:extLst>
                </a:gridCol>
                <a:gridCol w="689585">
                  <a:extLst>
                    <a:ext uri="{9D8B030D-6E8A-4147-A177-3AD203B41FA5}">
                      <a16:colId xmlns:a16="http://schemas.microsoft.com/office/drawing/2014/main" val="4169086694"/>
                    </a:ext>
                  </a:extLst>
                </a:gridCol>
                <a:gridCol w="494999">
                  <a:extLst>
                    <a:ext uri="{9D8B030D-6E8A-4147-A177-3AD203B41FA5}">
                      <a16:colId xmlns:a16="http://schemas.microsoft.com/office/drawing/2014/main" val="4235781664"/>
                    </a:ext>
                  </a:extLst>
                </a:gridCol>
                <a:gridCol w="495854">
                  <a:extLst>
                    <a:ext uri="{9D8B030D-6E8A-4147-A177-3AD203B41FA5}">
                      <a16:colId xmlns:a16="http://schemas.microsoft.com/office/drawing/2014/main" val="1443613846"/>
                    </a:ext>
                  </a:extLst>
                </a:gridCol>
                <a:gridCol w="495854">
                  <a:extLst>
                    <a:ext uri="{9D8B030D-6E8A-4147-A177-3AD203B41FA5}">
                      <a16:colId xmlns:a16="http://schemas.microsoft.com/office/drawing/2014/main" val="2042071380"/>
                    </a:ext>
                  </a:extLst>
                </a:gridCol>
                <a:gridCol w="495854">
                  <a:extLst>
                    <a:ext uri="{9D8B030D-6E8A-4147-A177-3AD203B41FA5}">
                      <a16:colId xmlns:a16="http://schemas.microsoft.com/office/drawing/2014/main" val="4022588000"/>
                    </a:ext>
                  </a:extLst>
                </a:gridCol>
                <a:gridCol w="495854">
                  <a:extLst>
                    <a:ext uri="{9D8B030D-6E8A-4147-A177-3AD203B41FA5}">
                      <a16:colId xmlns:a16="http://schemas.microsoft.com/office/drawing/2014/main" val="3096098115"/>
                    </a:ext>
                  </a:extLst>
                </a:gridCol>
                <a:gridCol w="495854">
                  <a:extLst>
                    <a:ext uri="{9D8B030D-6E8A-4147-A177-3AD203B41FA5}">
                      <a16:colId xmlns:a16="http://schemas.microsoft.com/office/drawing/2014/main" val="1923684796"/>
                    </a:ext>
                  </a:extLst>
                </a:gridCol>
                <a:gridCol w="495854">
                  <a:extLst>
                    <a:ext uri="{9D8B030D-6E8A-4147-A177-3AD203B41FA5}">
                      <a16:colId xmlns:a16="http://schemas.microsoft.com/office/drawing/2014/main" val="600524335"/>
                    </a:ext>
                  </a:extLst>
                </a:gridCol>
                <a:gridCol w="147968">
                  <a:extLst>
                    <a:ext uri="{9D8B030D-6E8A-4147-A177-3AD203B41FA5}">
                      <a16:colId xmlns:a16="http://schemas.microsoft.com/office/drawing/2014/main" val="936107726"/>
                    </a:ext>
                  </a:extLst>
                </a:gridCol>
                <a:gridCol w="147968">
                  <a:extLst>
                    <a:ext uri="{9D8B030D-6E8A-4147-A177-3AD203B41FA5}">
                      <a16:colId xmlns:a16="http://schemas.microsoft.com/office/drawing/2014/main" val="3360317245"/>
                    </a:ext>
                  </a:extLst>
                </a:gridCol>
                <a:gridCol w="495854">
                  <a:extLst>
                    <a:ext uri="{9D8B030D-6E8A-4147-A177-3AD203B41FA5}">
                      <a16:colId xmlns:a16="http://schemas.microsoft.com/office/drawing/2014/main" val="560614654"/>
                    </a:ext>
                  </a:extLst>
                </a:gridCol>
                <a:gridCol w="499268">
                  <a:extLst>
                    <a:ext uri="{9D8B030D-6E8A-4147-A177-3AD203B41FA5}">
                      <a16:colId xmlns:a16="http://schemas.microsoft.com/office/drawing/2014/main" val="3909900750"/>
                    </a:ext>
                  </a:extLst>
                </a:gridCol>
                <a:gridCol w="499268">
                  <a:extLst>
                    <a:ext uri="{9D8B030D-6E8A-4147-A177-3AD203B41FA5}">
                      <a16:colId xmlns:a16="http://schemas.microsoft.com/office/drawing/2014/main" val="4238584797"/>
                    </a:ext>
                  </a:extLst>
                </a:gridCol>
                <a:gridCol w="500122">
                  <a:extLst>
                    <a:ext uri="{9D8B030D-6E8A-4147-A177-3AD203B41FA5}">
                      <a16:colId xmlns:a16="http://schemas.microsoft.com/office/drawing/2014/main" val="147048283"/>
                    </a:ext>
                  </a:extLst>
                </a:gridCol>
              </a:tblGrid>
              <a:tr h="284477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196078"/>
                  </a:ext>
                </a:extLst>
              </a:tr>
              <a:tr h="136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676601"/>
                  </a:ext>
                </a:extLst>
              </a:tr>
              <a:tr h="424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Теоретические основы знаний в области физической культуры и спорта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827901"/>
                  </a:ext>
                </a:extLst>
              </a:tr>
              <a:tr h="20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Теоретические занятия: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373787"/>
                  </a:ext>
                </a:extLst>
              </a:tr>
              <a:tr h="20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судейства в избранном виде спорта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93364"/>
                  </a:ext>
                </a:extLst>
              </a:tr>
              <a:tr h="20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Антидопинговые мероприятия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612970"/>
                  </a:ext>
                </a:extLst>
              </a:tr>
              <a:tr h="643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законодательства в сфере физической культуры и спорта (правила соревнований, антидопинговые правила соревнований ЕВСК, ФССП и т.д.)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6745"/>
                  </a:ext>
                </a:extLst>
              </a:tr>
              <a:tr h="424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Техника безопасности при различных видах двигательной деятельности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469981"/>
                  </a:ext>
                </a:extLst>
              </a:tr>
              <a:tr h="20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  человека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850601"/>
                  </a:ext>
                </a:extLst>
              </a:tr>
              <a:tr h="20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 занятия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364577"/>
                  </a:ext>
                </a:extLst>
              </a:tr>
              <a:tr h="273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Самоконтроль при занятиях физической культурой и спортом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406093"/>
                  </a:ext>
                </a:extLst>
              </a:tr>
              <a:tr h="20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Нагрузка. Дозирование нагрузки. Работоспособность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766681"/>
                  </a:ext>
                </a:extLst>
              </a:tr>
              <a:tr h="424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Функциональные пробы. Оказание первой помощи, спортивный массаж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800242"/>
                  </a:ext>
                </a:extLst>
              </a:tr>
              <a:tr h="20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обучения двигательным действиям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181163"/>
                  </a:ext>
                </a:extLst>
              </a:tr>
              <a:tr h="20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Самостоятельное изучение теоретического материала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020324"/>
                  </a:ext>
                </a:extLst>
              </a:tr>
              <a:tr h="424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гигиенических средств и оздоровительных средств природы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9776"/>
                  </a:ext>
                </a:extLst>
              </a:tr>
              <a:tr h="273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развития физической культуры и спорта в России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598474"/>
                  </a:ext>
                </a:extLst>
              </a:tr>
              <a:tr h="424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развития физической культуры и спорта в мире. </a:t>
                      </a:r>
                      <a:r>
                        <a:rPr lang="ru-RU" sz="1200" dirty="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и роль физической культуры и спорта в современном обществе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541289"/>
                  </a:ext>
                </a:extLst>
              </a:tr>
              <a:tr h="20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развития избранного вида спорта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379629"/>
                  </a:ext>
                </a:extLst>
              </a:tr>
              <a:tr h="20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олимпийского движения в стране и в мире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716521"/>
                  </a:ext>
                </a:extLst>
              </a:tr>
              <a:tr h="424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Творческое мышление: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-проектная деятельность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602970"/>
                  </a:ext>
                </a:extLst>
              </a:tr>
              <a:tr h="1520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Специальный инвентарь и оборудование: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-технические характеристики инвентаря и оборудования в видах спорта;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-требования, предъявляемые к использованию инвентаря и оборудования;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-испытания снарядов;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0203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-включение объектов во всероссийский реестр спортивных объектов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645944"/>
                  </a:ext>
                </a:extLst>
              </a:tr>
              <a:tr h="136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376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20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5020"/>
          </a:xfrm>
        </p:spPr>
        <p:txBody>
          <a:bodyPr>
            <a:noAutofit/>
          </a:bodyPr>
          <a:lstStyle/>
          <a:p>
            <a:pPr indent="540385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Рабочая учебная программа дополнительной предпрофессиональной программы по обязательной предметной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 «Общая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физическая подготовка»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(базовый уровень)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34836"/>
            <a:ext cx="10515600" cy="4542127"/>
          </a:xfrm>
        </p:spPr>
        <p:txBody>
          <a:bodyPr/>
          <a:lstStyle/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Рабочая учебная программа по обязательной предметной области «Общая физическая подготовка» конкретизирует содержание дополнительной предпрофессиональной программы по виду спорта на базовом уровне (далее – Программа).  Изучение содержания Программы, совмещается с изучением вариативных предметных областей «различные виды спорта и подвижные игры», «национальный региональный компонент», развитие творческого мышления».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98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268173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	 план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690549"/>
              </p:ext>
            </p:extLst>
          </p:nvPr>
        </p:nvGraphicFramePr>
        <p:xfrm>
          <a:off x="1011382" y="1122217"/>
          <a:ext cx="10501744" cy="5425931"/>
        </p:xfrm>
        <a:graphic>
          <a:graphicData uri="http://schemas.openxmlformats.org/drawingml/2006/table">
            <a:tbl>
              <a:tblPr firstRow="1" firstCol="1" bandRow="1"/>
              <a:tblGrid>
                <a:gridCol w="2544881">
                  <a:extLst>
                    <a:ext uri="{9D8B030D-6E8A-4147-A177-3AD203B41FA5}">
                      <a16:colId xmlns:a16="http://schemas.microsoft.com/office/drawing/2014/main" val="2577320993"/>
                    </a:ext>
                  </a:extLst>
                </a:gridCol>
                <a:gridCol w="2544881">
                  <a:extLst>
                    <a:ext uri="{9D8B030D-6E8A-4147-A177-3AD203B41FA5}">
                      <a16:colId xmlns:a16="http://schemas.microsoft.com/office/drawing/2014/main" val="3101391497"/>
                    </a:ext>
                  </a:extLst>
                </a:gridCol>
                <a:gridCol w="486867">
                  <a:extLst>
                    <a:ext uri="{9D8B030D-6E8A-4147-A177-3AD203B41FA5}">
                      <a16:colId xmlns:a16="http://schemas.microsoft.com/office/drawing/2014/main" val="2160051052"/>
                    </a:ext>
                  </a:extLst>
                </a:gridCol>
                <a:gridCol w="424538">
                  <a:extLst>
                    <a:ext uri="{9D8B030D-6E8A-4147-A177-3AD203B41FA5}">
                      <a16:colId xmlns:a16="http://schemas.microsoft.com/office/drawing/2014/main" val="994488472"/>
                    </a:ext>
                  </a:extLst>
                </a:gridCol>
                <a:gridCol w="424538">
                  <a:extLst>
                    <a:ext uri="{9D8B030D-6E8A-4147-A177-3AD203B41FA5}">
                      <a16:colId xmlns:a16="http://schemas.microsoft.com/office/drawing/2014/main" val="125637467"/>
                    </a:ext>
                  </a:extLst>
                </a:gridCol>
                <a:gridCol w="424538">
                  <a:extLst>
                    <a:ext uri="{9D8B030D-6E8A-4147-A177-3AD203B41FA5}">
                      <a16:colId xmlns:a16="http://schemas.microsoft.com/office/drawing/2014/main" val="1302713199"/>
                    </a:ext>
                  </a:extLst>
                </a:gridCol>
                <a:gridCol w="424538">
                  <a:extLst>
                    <a:ext uri="{9D8B030D-6E8A-4147-A177-3AD203B41FA5}">
                      <a16:colId xmlns:a16="http://schemas.microsoft.com/office/drawing/2014/main" val="3677789813"/>
                    </a:ext>
                  </a:extLst>
                </a:gridCol>
                <a:gridCol w="424538">
                  <a:extLst>
                    <a:ext uri="{9D8B030D-6E8A-4147-A177-3AD203B41FA5}">
                      <a16:colId xmlns:a16="http://schemas.microsoft.com/office/drawing/2014/main" val="1213278884"/>
                    </a:ext>
                  </a:extLst>
                </a:gridCol>
                <a:gridCol w="424538">
                  <a:extLst>
                    <a:ext uri="{9D8B030D-6E8A-4147-A177-3AD203B41FA5}">
                      <a16:colId xmlns:a16="http://schemas.microsoft.com/office/drawing/2014/main" val="4261631766"/>
                    </a:ext>
                  </a:extLst>
                </a:gridCol>
                <a:gridCol w="424538">
                  <a:extLst>
                    <a:ext uri="{9D8B030D-6E8A-4147-A177-3AD203B41FA5}">
                      <a16:colId xmlns:a16="http://schemas.microsoft.com/office/drawing/2014/main" val="246983917"/>
                    </a:ext>
                  </a:extLst>
                </a:gridCol>
                <a:gridCol w="424538">
                  <a:extLst>
                    <a:ext uri="{9D8B030D-6E8A-4147-A177-3AD203B41FA5}">
                      <a16:colId xmlns:a16="http://schemas.microsoft.com/office/drawing/2014/main" val="675000299"/>
                    </a:ext>
                  </a:extLst>
                </a:gridCol>
                <a:gridCol w="424538">
                  <a:extLst>
                    <a:ext uri="{9D8B030D-6E8A-4147-A177-3AD203B41FA5}">
                      <a16:colId xmlns:a16="http://schemas.microsoft.com/office/drawing/2014/main" val="1508169769"/>
                    </a:ext>
                  </a:extLst>
                </a:gridCol>
                <a:gridCol w="368091">
                  <a:extLst>
                    <a:ext uri="{9D8B030D-6E8A-4147-A177-3AD203B41FA5}">
                      <a16:colId xmlns:a16="http://schemas.microsoft.com/office/drawing/2014/main" val="1570630170"/>
                    </a:ext>
                  </a:extLst>
                </a:gridCol>
                <a:gridCol w="368091">
                  <a:extLst>
                    <a:ext uri="{9D8B030D-6E8A-4147-A177-3AD203B41FA5}">
                      <a16:colId xmlns:a16="http://schemas.microsoft.com/office/drawing/2014/main" val="2941095622"/>
                    </a:ext>
                  </a:extLst>
                </a:gridCol>
                <a:gridCol w="368091">
                  <a:extLst>
                    <a:ext uri="{9D8B030D-6E8A-4147-A177-3AD203B41FA5}">
                      <a16:colId xmlns:a16="http://schemas.microsoft.com/office/drawing/2014/main" val="37616889"/>
                    </a:ext>
                  </a:extLst>
                </a:gridCol>
              </a:tblGrid>
              <a:tr h="553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Базовые уровни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занятий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899746"/>
                  </a:ext>
                </a:extLst>
              </a:tr>
              <a:tr h="276807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обучения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Практические занятия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440312"/>
                  </a:ext>
                </a:extLst>
              </a:tr>
              <a:tr h="276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Воспитание физических качеств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456328"/>
                  </a:ext>
                </a:extLst>
              </a:tr>
              <a:tr h="276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Спортивные,  подвижные игры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32939"/>
                  </a:ext>
                </a:extLst>
              </a:tr>
              <a:tr h="830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Национальный  региональный компонент  (национальные виды спорта)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433955"/>
                  </a:ext>
                </a:extLst>
              </a:tr>
              <a:tr h="276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Промежуточная аттестация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821203"/>
                  </a:ext>
                </a:extLst>
              </a:tr>
              <a:tr h="323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047220"/>
                  </a:ext>
                </a:extLst>
              </a:tr>
              <a:tr h="276807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год обучения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Практические занятия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625976"/>
                  </a:ext>
                </a:extLst>
              </a:tr>
              <a:tr h="276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Воспитание физических качеств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183118"/>
                  </a:ext>
                </a:extLst>
              </a:tr>
              <a:tr h="276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Спортивные,  подвижные игры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691766"/>
                  </a:ext>
                </a:extLst>
              </a:tr>
              <a:tr h="830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Национальный  региональный компонент  (национальные виды спорта)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159778"/>
                  </a:ext>
                </a:extLst>
              </a:tr>
              <a:tr h="276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Промежуточная  аттестация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269026"/>
                  </a:ext>
                </a:extLst>
              </a:tr>
              <a:tr h="276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82" marR="68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748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65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9766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Сетевая форма реализация Программы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648691"/>
            <a:ext cx="9905999" cy="4142510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реализации Программы используется сетевая форма взаимодействия с организациями, осуществляющими образовательную деятельность (общеобразовательные организации, организации среднего специального образования, вузы), медицинскими организациями (областной врачебно-физкультурный диспансер), физкультурно-спортивными и иными организациями (стадион «Оренбург»), обладающими ресурсами, необходимыми для осуществления обучения, проведения соревновательной деятельности, организации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профориентационной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работы.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6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5857"/>
          </a:xfrm>
        </p:spPr>
        <p:txBody>
          <a:bodyPr>
            <a:noAutofit/>
          </a:bodyPr>
          <a:lstStyle/>
          <a:p>
            <a:pPr indent="540385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Рабочая учебная программа дополнительной предпрофессиональной программы по обязательной предметной области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Легкая атлетика» (базовый уровень)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Рабочая учебная программа дополнительной предпрофессиональной программы по обязательной предметной области «вид спорта» (далее – Программа) предусматривает базовый уровень сложности в освоении обучающимися программного материала. Содержание обязательной предметной области «вид спорта» рассматривается в совмещении с дополнительным видом спорта «специальные навыки».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37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639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47083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7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1.Пояснительная записка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Учебный план. Содержание учебного материала: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7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</a:t>
            </a:r>
            <a:r>
              <a:rPr lang="ru-RU" sz="17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пециальная физическая подготовка,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-техническая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тактическая </a:t>
            </a:r>
            <a:r>
              <a:rPr lang="ru-RU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подготовка,</a:t>
            </a:r>
            <a:endParaRPr lang="ru-RU" sz="17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-психологическая подготовка,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-педагогический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врачебный </a:t>
            </a:r>
            <a:r>
              <a:rPr lang="ru-RU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контроль,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-восстановительные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 и </a:t>
            </a:r>
            <a:r>
              <a:rPr lang="ru-RU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мероприятия.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3.Специальные навыки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17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Физкультурные и спортивные мероприятия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17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Система контроля и зачетные требования. Промежуточная и итоговая аттестация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17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Условия реализации Программы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7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7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Результативность реализации Программы</a:t>
            </a:r>
            <a:endParaRPr lang="ru-RU" sz="17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557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marL="0" indent="0" algn="ctr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8(3532)43-02-78,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zherko.nina@yandex.ru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7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7297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357745"/>
            <a:ext cx="9905999" cy="4433456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предусматривает базовый уровень сложности в освоении обучающимися программы по следующим обязательных и вариативным предметным областям: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Обязательные предметные области базового уровня: теоретические основы физической культуры и спорта, общая физическая подготовка, вид спорта.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Вариативные предметные области базового уровня: различные виды спота и подвижные игры, развитие творческого мышления, национальный региональный компонент, специальные навыки, спортивное и специальное оборудование.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04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96427"/>
          </a:xfrm>
        </p:spPr>
        <p:txBody>
          <a:bodyPr>
            <a:normAutofit fontScale="9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реализации программы: формирование профессионального самоопределения обучающихся в процессе занятий легкой атлетикой.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607127"/>
            <a:ext cx="9905999" cy="4184074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Образовательные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1.Формировать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необходимые знания в области физической культуры и спорта, направленные на: 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активизацию познавательной сферы, 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формирование мотивации и использования ценностей физической культуры и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физкультурно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спортивной деятельности в повседневной жизни,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способность транслировать знания в спортивную практику и социум.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Формировать важные двигательные умения и навыки, отражающие готовность к проявлению наиболее рационального способа решения двигательной задачи;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Обучать умению самостоятельно планировать, организовывать и проводить разнообразные формы занятий физической культурой. 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Обучать здоровье формирующим технологиям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14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06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025236"/>
            <a:ext cx="9905999" cy="4765965"/>
          </a:xfrm>
        </p:spPr>
        <p:txBody>
          <a:bodyPr>
            <a:normAutofit fontScale="92500" lnSpcReduction="10000"/>
          </a:bodyPr>
          <a:lstStyle/>
          <a:p>
            <a:pPr lvl="0" indent="450215" algn="just">
              <a:lnSpc>
                <a:spcPct val="115000"/>
              </a:lnSpc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Воспитательные: 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5000"/>
              </a:lnSpc>
              <a:tabLst>
                <a:tab pos="540385" algn="l"/>
              </a:tabLst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Воспитывать физические качества: силу, выносливость, быстроту, гибкость, ловкость.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tabLst>
                <a:tab pos="540385" algn="l"/>
              </a:tabLst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2. Формировать у юных спортсменов ориентацию на традиционные ценности физической культуры и спорта.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Воспитывать обучающихся на принципах «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play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»: умение сопереживать, гордость за командные достижения, уважение к достижениям и победам соперников.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Воспитывать у юных спортсменов социальную активность, самостоятельность, коллективизм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Воспитывать у обучающихся способность к переносу полученных в результате спортивного образования знаний, умений, навыков в социум.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Воспитывать гражданственность, патриотизм, толерантность,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эмпатию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традициях спорта.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Развивающие: 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Развивать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потребностно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мотивационную сферу к занятиям спортом у юных спортсменов.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Развивать оперативное и тактическое мышление.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Развивать волевые качества, такие как: самообладание, решительность, целеустремленность, самоотверженность.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7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4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Наполняемость групп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259544"/>
              </p:ext>
            </p:extLst>
          </p:nvPr>
        </p:nvGraphicFramePr>
        <p:xfrm>
          <a:off x="1141411" y="2535381"/>
          <a:ext cx="10025352" cy="2563091"/>
        </p:xfrm>
        <a:graphic>
          <a:graphicData uri="http://schemas.openxmlformats.org/drawingml/2006/table">
            <a:tbl>
              <a:tblPr firstRow="1" firstCol="1" bandRow="1"/>
              <a:tblGrid>
                <a:gridCol w="1777383">
                  <a:extLst>
                    <a:ext uri="{9D8B030D-6E8A-4147-A177-3AD203B41FA5}">
                      <a16:colId xmlns:a16="http://schemas.microsoft.com/office/drawing/2014/main" val="3883864824"/>
                    </a:ext>
                  </a:extLst>
                </a:gridCol>
                <a:gridCol w="2937676">
                  <a:extLst>
                    <a:ext uri="{9D8B030D-6E8A-4147-A177-3AD203B41FA5}">
                      <a16:colId xmlns:a16="http://schemas.microsoft.com/office/drawing/2014/main" val="2194334835"/>
                    </a:ext>
                  </a:extLst>
                </a:gridCol>
                <a:gridCol w="2655667">
                  <a:extLst>
                    <a:ext uri="{9D8B030D-6E8A-4147-A177-3AD203B41FA5}">
                      <a16:colId xmlns:a16="http://schemas.microsoft.com/office/drawing/2014/main" val="2326608765"/>
                    </a:ext>
                  </a:extLst>
                </a:gridCol>
                <a:gridCol w="2654626">
                  <a:extLst>
                    <a:ext uri="{9D8B030D-6E8A-4147-A177-3AD203B41FA5}">
                      <a16:colId xmlns:a16="http://schemas.microsoft.com/office/drawing/2014/main" val="118957744"/>
                    </a:ext>
                  </a:extLst>
                </a:gridCol>
              </a:tblGrid>
              <a:tr h="1018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527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сложности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527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уровень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527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 годов обучения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5272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уровень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5272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3-4 годов обучения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5272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уровень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 годов обучения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924218"/>
                  </a:ext>
                </a:extLst>
              </a:tr>
              <a:tr h="1544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5272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детей в группе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527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527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527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913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2725" algn="l"/>
              </a:tabLst>
            </a:pP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Минимальный возраст детей для зачисления на обучение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8 лет. 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2725" algn="l"/>
              </a:tabLst>
            </a:pP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Минимальное количество детей в группах: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52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06718"/>
          </a:xfrm>
        </p:spPr>
        <p:txBody>
          <a:bodyPr>
            <a:normAutofit fontScale="90000"/>
          </a:bodyPr>
          <a:lstStyle/>
          <a:p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реализации программы -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лет.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831273"/>
            <a:ext cx="9905999" cy="5195454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6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 учебного процесса:</a:t>
            </a:r>
            <a:endParaRPr lang="ru-RU" sz="6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групповые учебные занятия, </a:t>
            </a:r>
            <a:endParaRPr lang="ru-RU" sz="6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практические занятия,</a:t>
            </a:r>
            <a:endParaRPr lang="ru-RU" sz="6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теоретические занятия,</a:t>
            </a:r>
            <a:endParaRPr lang="ru-RU" sz="6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самостоятельные занятия,</a:t>
            </a:r>
            <a:endParaRPr lang="ru-RU" sz="6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учебно-тренировочные сборы,</a:t>
            </a:r>
            <a:endParaRPr lang="ru-RU" sz="6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спортивные профильные смены,</a:t>
            </a:r>
            <a:endParaRPr lang="ru-RU" sz="6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проектная деятельность,</a:t>
            </a:r>
            <a:endParaRPr lang="ru-RU" sz="6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соревновательная деятельность,</a:t>
            </a:r>
            <a:endParaRPr lang="ru-RU" sz="6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-промежуточная и итоговая аттестация,</a:t>
            </a:r>
            <a:endParaRPr lang="ru-RU" sz="6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электронное обучение с применением дистанционных технологий.</a:t>
            </a:r>
            <a:endParaRPr lang="ru-RU" sz="6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Электронное обучение с применением дистанционных технологий  осуществляется в период каникул, карантинных мероприятий, командирования тренеров-преподавателей (сборы, профильные смены, соревнования за пределами области). Для организации дистанционного обучения тренером-преподавателем создается </a:t>
            </a:r>
            <a:r>
              <a:rPr lang="ru-RU" sz="6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медиатека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видеороликов практических заданий, изучения теоретического материала, контрольных заданий</a:t>
            </a:r>
            <a:r>
              <a:rPr lang="ru-RU" sz="4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3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55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470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образовательной программы обучающимися</a:t>
            </a: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565564"/>
            <a:ext cx="9905999" cy="4225637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ходе реализации Программы осуществляется отбор, выявление талантливых юных спортсменов, которые продолжат обучение по дополнительной общеобразовательной предпрофессиональной программе по легкой атлетике на углубленном уровне. Обучающиеся будут ориентированы на получение профессии, связанной с физической культурой и спортом: «тренер», «педагог дополнительного образования», «тренер-преподаватель», «судья». За время обучения, обучающиеся овладевают: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 знаниями и умениями в области теории и практики физического воспитания,</a:t>
            </a:r>
            <a:r>
              <a:rPr lang="ru-RU" sz="1400" dirty="0">
                <a:solidFill>
                  <a:srgbClr val="302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сформированные на основе мотивации к использованию ценностей физической культуры и спорта,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техникой выполнения двигательных действий в легкой атлетике, в сопутствующих видах спорта, позволяющие достигать максимального спортивного результата.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юного спортсмена должны быть сформированы: социально-значимые качества, развитые коммуникативные навыки, способность транслировать полученные знания и навыки в спортивную практику и социум.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Обучающиеся приобретают опыт проектной деятельности на основе развития творческого мышления и специальных навыков.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0022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129</TotalTime>
  <Words>3550</Words>
  <Application>Microsoft Office PowerPoint</Application>
  <PresentationFormat>Широкоэкранный</PresentationFormat>
  <Paragraphs>3782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Calibri</vt:lpstr>
      <vt:lpstr>Symbol</vt:lpstr>
      <vt:lpstr>Times New Roman</vt:lpstr>
      <vt:lpstr>Trebuchet MS</vt:lpstr>
      <vt:lpstr>Tw Cen MT</vt:lpstr>
      <vt:lpstr>Контур</vt:lpstr>
      <vt:lpstr>«Проектирование дополнительных предпрофессиональных программ в области физической культуры и спорта».  </vt:lpstr>
      <vt:lpstr>Нормативные документы</vt:lpstr>
      <vt:lpstr>Сетевая форма реализация Программы</vt:lpstr>
      <vt:lpstr>Презентация PowerPoint</vt:lpstr>
      <vt:lpstr>цель реализации программы: формирование профессионального самоопределения обучающихся в процессе занятий легкой атлетикой. задачи: </vt:lpstr>
      <vt:lpstr>Презентация PowerPoint</vt:lpstr>
      <vt:lpstr>Наполняемость групп</vt:lpstr>
      <vt:lpstr>Срок реализации программы - 8 лет.  </vt:lpstr>
      <vt:lpstr>Планируемые результаты освоения образовательной программы обучающимися </vt:lpstr>
      <vt:lpstr>Учебный план по Программе базового уровня по легкой атлетике   </vt:lpstr>
      <vt:lpstr>Презентация PowerPoint</vt:lpstr>
      <vt:lpstr>Учебный план</vt:lpstr>
      <vt:lpstr>Презентация PowerPoint</vt:lpstr>
      <vt:lpstr>Презентация PowerPoint</vt:lpstr>
      <vt:lpstr>Методическая часть Программы Методика и содержание работы по предметным областям </vt:lpstr>
      <vt:lpstr> Рабочие программы по предметным областям </vt:lpstr>
      <vt:lpstr> Объемы учебной нагрузки</vt:lpstr>
      <vt:lpstr>Методические материалы </vt:lpstr>
      <vt:lpstr>План воспитательной и профориентационной работы </vt:lpstr>
      <vt:lpstr>Презентация PowerPoint</vt:lpstr>
      <vt:lpstr>Формы профориентационной работы с родителями обучающихся:</vt:lpstr>
      <vt:lpstr>Формы профориентационной работы с педагогами: </vt:lpstr>
      <vt:lpstr>Система контроля и зачетные требования. Промежуточная аттестация </vt:lpstr>
      <vt:lpstr>Результаты реализации Программы на базовом уровне сложности</vt:lpstr>
      <vt:lpstr>Перечень информационного обеспечения </vt:lpstr>
      <vt:lpstr>Рабочая учебная программа дополнительной предпрофессиональной программы по обязательной предметной области  «Теоретические основы знаний в области физической культуры и спорта» (базовый уровень) </vt:lpstr>
      <vt:lpstr>Учебный план  1 год обучения </vt:lpstr>
      <vt:lpstr>Рабочая учебная программа дополнительной предпрофессиональной программы по обязательной предметной области «Общая физическая подготовка»  (базовый уровень) </vt:lpstr>
      <vt:lpstr>Учебный  план</vt:lpstr>
      <vt:lpstr>Рабочая учебная программа дополнительной предпрофессиональной программы по обязательной предметной области «Легкая атлетика» (базовый уровень) </vt:lpstr>
      <vt:lpstr>Структура программы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17</cp:revision>
  <dcterms:created xsi:type="dcterms:W3CDTF">2021-06-16T03:42:42Z</dcterms:created>
  <dcterms:modified xsi:type="dcterms:W3CDTF">2021-06-16T05:52:57Z</dcterms:modified>
</cp:coreProperties>
</file>