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43" r:id="rId2"/>
    <p:sldId id="424" r:id="rId3"/>
    <p:sldId id="450" r:id="rId4"/>
    <p:sldId id="439" r:id="rId5"/>
    <p:sldId id="446" r:id="rId6"/>
    <p:sldId id="425" r:id="rId7"/>
    <p:sldId id="440" r:id="rId8"/>
    <p:sldId id="444" r:id="rId9"/>
    <p:sldId id="445" r:id="rId10"/>
    <p:sldId id="442" r:id="rId11"/>
    <p:sldId id="448" r:id="rId12"/>
    <p:sldId id="447" r:id="rId13"/>
    <p:sldId id="423" r:id="rId14"/>
    <p:sldId id="282" r:id="rId15"/>
    <p:sldId id="283" r:id="rId16"/>
    <p:sldId id="361" r:id="rId17"/>
    <p:sldId id="391" r:id="rId18"/>
    <p:sldId id="435" r:id="rId19"/>
    <p:sldId id="434" r:id="rId20"/>
    <p:sldId id="404" r:id="rId21"/>
    <p:sldId id="436" r:id="rId22"/>
    <p:sldId id="437" r:id="rId23"/>
    <p:sldId id="451" r:id="rId24"/>
    <p:sldId id="452" r:id="rId25"/>
    <p:sldId id="449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40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1F0FBB"/>
    <a:srgbClr val="3072C2"/>
    <a:srgbClr val="377BCD"/>
    <a:srgbClr val="315683"/>
    <a:srgbClr val="C8D7EA"/>
    <a:srgbClr val="7B454A"/>
    <a:srgbClr val="ECECEC"/>
    <a:srgbClr val="40CC5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8" autoAdjust="0"/>
    <p:restoredTop sz="94682" autoAdjust="0"/>
  </p:normalViewPr>
  <p:slideViewPr>
    <p:cSldViewPr>
      <p:cViewPr varScale="1">
        <p:scale>
          <a:sx n="78" d="100"/>
          <a:sy n="78" d="100"/>
        </p:scale>
        <p:origin x="-1531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CF912C-09C2-449A-ACF2-786E135FD7AE}" type="doc">
      <dgm:prSet loTypeId="urn:microsoft.com/office/officeart/2005/8/layout/cycle3" loCatId="cycle" qsTypeId="urn:microsoft.com/office/officeart/2005/8/quickstyle/3d1" qsCatId="3D" csTypeId="urn:microsoft.com/office/officeart/2005/8/colors/colorful4" csCatId="colorful" phldr="1"/>
      <dgm:spPr/>
    </dgm:pt>
    <dgm:pt modelId="{AC9FEF6B-F3EA-4C03-8DBD-EEEDEB1D24A0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Способы физкультурной деятельности</a:t>
          </a:r>
        </a:p>
      </dgm:t>
    </dgm:pt>
    <dgm:pt modelId="{F10B1DBD-27F4-4FA2-B497-546B096FFA73}" type="parTrans" cxnId="{B14F8446-DE7F-44DF-A4E5-CB82E740C93B}">
      <dgm:prSet/>
      <dgm:spPr/>
      <dgm:t>
        <a:bodyPr/>
        <a:lstStyle/>
        <a:p>
          <a:endParaRPr lang="ru-RU"/>
        </a:p>
      </dgm:t>
    </dgm:pt>
    <dgm:pt modelId="{C04E1A24-DC33-4833-B6D3-8778A32CFE3A}" type="sibTrans" cxnId="{B14F8446-DE7F-44DF-A4E5-CB82E740C93B}">
      <dgm:prSet/>
      <dgm:spPr/>
      <dgm:t>
        <a:bodyPr/>
        <a:lstStyle/>
        <a:p>
          <a:endParaRPr lang="ru-RU"/>
        </a:p>
      </dgm:t>
    </dgm:pt>
    <dgm:pt modelId="{C3E5DE97-713D-4427-BCE1-8B27C635AC51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Физическое совершенствование</a:t>
          </a:r>
        </a:p>
      </dgm:t>
    </dgm:pt>
    <dgm:pt modelId="{88B3CF2A-E422-4ED4-8E22-A2BACB91CF2D}" type="parTrans" cxnId="{290741BE-8EB7-4DAB-B982-1C36D3BF1577}">
      <dgm:prSet/>
      <dgm:spPr/>
      <dgm:t>
        <a:bodyPr/>
        <a:lstStyle/>
        <a:p>
          <a:endParaRPr lang="ru-RU"/>
        </a:p>
      </dgm:t>
    </dgm:pt>
    <dgm:pt modelId="{48736190-6915-4AEE-81C1-5BBB87D5A899}" type="sibTrans" cxnId="{290741BE-8EB7-4DAB-B982-1C36D3BF1577}">
      <dgm:prSet/>
      <dgm:spPr/>
      <dgm:t>
        <a:bodyPr/>
        <a:lstStyle/>
        <a:p>
          <a:endParaRPr lang="ru-RU"/>
        </a:p>
      </dgm:t>
    </dgm:pt>
    <dgm:pt modelId="{C9EEF141-2EB8-4C22-AA8A-AE617A637FE2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Знания о физической культуре</a:t>
          </a:r>
        </a:p>
      </dgm:t>
    </dgm:pt>
    <dgm:pt modelId="{135695F2-4682-4C85-BB99-E1D11EADA77C}" type="parTrans" cxnId="{37458356-FCAA-4506-9EE8-7AD8FC49682C}">
      <dgm:prSet/>
      <dgm:spPr/>
      <dgm:t>
        <a:bodyPr/>
        <a:lstStyle/>
        <a:p>
          <a:endParaRPr lang="ru-RU"/>
        </a:p>
      </dgm:t>
    </dgm:pt>
    <dgm:pt modelId="{BC596C72-DBC2-496E-85CB-7134A5B2EA39}" type="sibTrans" cxnId="{37458356-FCAA-4506-9EE8-7AD8FC49682C}">
      <dgm:prSet/>
      <dgm:spPr/>
      <dgm:t>
        <a:bodyPr/>
        <a:lstStyle/>
        <a:p>
          <a:endParaRPr lang="ru-RU"/>
        </a:p>
      </dgm:t>
    </dgm:pt>
    <dgm:pt modelId="{D12451FB-13E9-4660-91C4-575CF19A8B89}" type="pres">
      <dgm:prSet presAssocID="{ABCF912C-09C2-449A-ACF2-786E135FD7AE}" presName="Name0" presStyleCnt="0">
        <dgm:presLayoutVars>
          <dgm:dir/>
          <dgm:resizeHandles val="exact"/>
        </dgm:presLayoutVars>
      </dgm:prSet>
      <dgm:spPr/>
    </dgm:pt>
    <dgm:pt modelId="{6EF288E7-102A-47DA-84A9-A8F0A0D48018}" type="pres">
      <dgm:prSet presAssocID="{ABCF912C-09C2-449A-ACF2-786E135FD7AE}" presName="cycle" presStyleCnt="0"/>
      <dgm:spPr/>
    </dgm:pt>
    <dgm:pt modelId="{E3DD8E08-5624-4336-8B3E-AAC57AE69FDB}" type="pres">
      <dgm:prSet presAssocID="{AC9FEF6B-F3EA-4C03-8DBD-EEEDEB1D24A0}" presName="nodeFirstNode" presStyleLbl="node1" presStyleIdx="0" presStyleCnt="3" custRadScaleRad="103108" custRadScaleInc="1305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EAABCD-D321-40A8-BFFC-85C6E28C10B4}" type="pres">
      <dgm:prSet presAssocID="{C04E1A24-DC33-4833-B6D3-8778A32CFE3A}" presName="sibTransFirstNode" presStyleLbl="bgShp" presStyleIdx="0" presStyleCnt="1" custLinFactNeighborX="-44457" custLinFactNeighborY="-54511"/>
      <dgm:spPr/>
      <dgm:t>
        <a:bodyPr/>
        <a:lstStyle/>
        <a:p>
          <a:endParaRPr lang="ru-RU"/>
        </a:p>
      </dgm:t>
    </dgm:pt>
    <dgm:pt modelId="{66839FBB-DB40-4BE9-813C-7E707099F1C7}" type="pres">
      <dgm:prSet presAssocID="{C3E5DE97-713D-4427-BCE1-8B27C635AC51}" presName="nodeFollowingNodes" presStyleLbl="node1" presStyleIdx="1" presStyleCnt="3" custRadScaleRad="105989" custRadScaleInc="137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9362B6-E3D4-47CC-8A4A-4B21A971BA54}" type="pres">
      <dgm:prSet presAssocID="{C9EEF141-2EB8-4C22-AA8A-AE617A637FE2}" presName="nodeFollowingNodes" presStyleLbl="node1" presStyleIdx="2" presStyleCnt="3" custRadScaleRad="91091" custRadScaleInc="1254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B5C32E-605E-429F-B1C7-A1115FAD7F57}" type="presOf" srcId="{C04E1A24-DC33-4833-B6D3-8778A32CFE3A}" destId="{3EEAABCD-D321-40A8-BFFC-85C6E28C10B4}" srcOrd="0" destOrd="0" presId="urn:microsoft.com/office/officeart/2005/8/layout/cycle3"/>
    <dgm:cxn modelId="{0EFBD304-6F38-4013-B30E-51FA9B26E8BD}" type="presOf" srcId="{C9EEF141-2EB8-4C22-AA8A-AE617A637FE2}" destId="{969362B6-E3D4-47CC-8A4A-4B21A971BA54}" srcOrd="0" destOrd="0" presId="urn:microsoft.com/office/officeart/2005/8/layout/cycle3"/>
    <dgm:cxn modelId="{37458356-FCAA-4506-9EE8-7AD8FC49682C}" srcId="{ABCF912C-09C2-449A-ACF2-786E135FD7AE}" destId="{C9EEF141-2EB8-4C22-AA8A-AE617A637FE2}" srcOrd="2" destOrd="0" parTransId="{135695F2-4682-4C85-BB99-E1D11EADA77C}" sibTransId="{BC596C72-DBC2-496E-85CB-7134A5B2EA39}"/>
    <dgm:cxn modelId="{290741BE-8EB7-4DAB-B982-1C36D3BF1577}" srcId="{ABCF912C-09C2-449A-ACF2-786E135FD7AE}" destId="{C3E5DE97-713D-4427-BCE1-8B27C635AC51}" srcOrd="1" destOrd="0" parTransId="{88B3CF2A-E422-4ED4-8E22-A2BACB91CF2D}" sibTransId="{48736190-6915-4AEE-81C1-5BBB87D5A899}"/>
    <dgm:cxn modelId="{A0A08051-C9F1-47C2-B933-3CD56D6F612E}" type="presOf" srcId="{ABCF912C-09C2-449A-ACF2-786E135FD7AE}" destId="{D12451FB-13E9-4660-91C4-575CF19A8B89}" srcOrd="0" destOrd="0" presId="urn:microsoft.com/office/officeart/2005/8/layout/cycle3"/>
    <dgm:cxn modelId="{DCAE4B26-89BF-4429-9546-BF03B87EA851}" type="presOf" srcId="{C3E5DE97-713D-4427-BCE1-8B27C635AC51}" destId="{66839FBB-DB40-4BE9-813C-7E707099F1C7}" srcOrd="0" destOrd="0" presId="urn:microsoft.com/office/officeart/2005/8/layout/cycle3"/>
    <dgm:cxn modelId="{27BA28A1-D62F-4C2D-B43E-73FC03465CB7}" type="presOf" srcId="{AC9FEF6B-F3EA-4C03-8DBD-EEEDEB1D24A0}" destId="{E3DD8E08-5624-4336-8B3E-AAC57AE69FDB}" srcOrd="0" destOrd="0" presId="urn:microsoft.com/office/officeart/2005/8/layout/cycle3"/>
    <dgm:cxn modelId="{B14F8446-DE7F-44DF-A4E5-CB82E740C93B}" srcId="{ABCF912C-09C2-449A-ACF2-786E135FD7AE}" destId="{AC9FEF6B-F3EA-4C03-8DBD-EEEDEB1D24A0}" srcOrd="0" destOrd="0" parTransId="{F10B1DBD-27F4-4FA2-B497-546B096FFA73}" sibTransId="{C04E1A24-DC33-4833-B6D3-8778A32CFE3A}"/>
    <dgm:cxn modelId="{7AAF5335-062B-460E-8AB1-6BA84D7D5D2B}" type="presParOf" srcId="{D12451FB-13E9-4660-91C4-575CF19A8B89}" destId="{6EF288E7-102A-47DA-84A9-A8F0A0D48018}" srcOrd="0" destOrd="0" presId="urn:microsoft.com/office/officeart/2005/8/layout/cycle3"/>
    <dgm:cxn modelId="{6490C9E5-FB20-46B7-B0D2-9D9E5ECCFD00}" type="presParOf" srcId="{6EF288E7-102A-47DA-84A9-A8F0A0D48018}" destId="{E3DD8E08-5624-4336-8B3E-AAC57AE69FDB}" srcOrd="0" destOrd="0" presId="urn:microsoft.com/office/officeart/2005/8/layout/cycle3"/>
    <dgm:cxn modelId="{3337DBD4-B83B-4854-BA5A-9F6EA3A1CD0F}" type="presParOf" srcId="{6EF288E7-102A-47DA-84A9-A8F0A0D48018}" destId="{3EEAABCD-D321-40A8-BFFC-85C6E28C10B4}" srcOrd="1" destOrd="0" presId="urn:microsoft.com/office/officeart/2005/8/layout/cycle3"/>
    <dgm:cxn modelId="{41ED174C-195B-4FBD-BC5E-4F703BE01014}" type="presParOf" srcId="{6EF288E7-102A-47DA-84A9-A8F0A0D48018}" destId="{66839FBB-DB40-4BE9-813C-7E707099F1C7}" srcOrd="2" destOrd="0" presId="urn:microsoft.com/office/officeart/2005/8/layout/cycle3"/>
    <dgm:cxn modelId="{99444DE3-6686-4418-B8CF-D4FE3BC45092}" type="presParOf" srcId="{6EF288E7-102A-47DA-84A9-A8F0A0D48018}" destId="{969362B6-E3D4-47CC-8A4A-4B21A971BA54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3A6950-845E-4BDB-8083-53831EA3FC27}" type="doc">
      <dgm:prSet loTypeId="urn:microsoft.com/office/officeart/2005/8/layout/chevron2" loCatId="process" qsTypeId="urn:microsoft.com/office/officeart/2005/8/quickstyle/3d2#1" qsCatId="3D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D8531722-AF03-4A7F-88DC-189FD87212F6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/>
            <a:t>1</a:t>
          </a:r>
        </a:p>
      </dgm:t>
    </dgm:pt>
    <dgm:pt modelId="{9ACB54FA-865F-4374-8607-7C7EE389C91F}" type="parTrans" cxnId="{C25007AA-E763-47D6-93DA-F305D4EDD911}">
      <dgm:prSet/>
      <dgm:spPr/>
      <dgm:t>
        <a:bodyPr/>
        <a:lstStyle/>
        <a:p>
          <a:endParaRPr lang="ru-RU"/>
        </a:p>
      </dgm:t>
    </dgm:pt>
    <dgm:pt modelId="{C6ACD4C8-865D-4A12-BC5A-EC3FE4815F0E}" type="sibTrans" cxnId="{C25007AA-E763-47D6-93DA-F305D4EDD911}">
      <dgm:prSet/>
      <dgm:spPr/>
      <dgm:t>
        <a:bodyPr/>
        <a:lstStyle/>
        <a:p>
          <a:endParaRPr lang="ru-RU"/>
        </a:p>
      </dgm:t>
    </dgm:pt>
    <dgm:pt modelId="{3F793130-BAE7-488B-BD98-5FEEBBA8E3A4}">
      <dgm:prSet phldrT="[Текст]" custT="1"/>
      <dgm:spPr/>
      <dgm:t>
        <a:bodyPr/>
        <a:lstStyle/>
        <a:p>
          <a:r>
            <a:rPr lang="ru-RU" sz="1800" b="1" dirty="0">
              <a:solidFill>
                <a:srgbClr val="1F0FBB"/>
              </a:solidFill>
            </a:rPr>
            <a:t> </a:t>
          </a:r>
          <a:r>
            <a:rPr lang="ru-RU" sz="2000" b="1" dirty="0">
              <a:solidFill>
                <a:srgbClr val="1F0FBB"/>
              </a:solidFill>
            </a:rPr>
            <a:t> уроки образовательно-познавательной направленности </a:t>
          </a:r>
        </a:p>
      </dgm:t>
    </dgm:pt>
    <dgm:pt modelId="{223212FE-DB92-4E85-BE15-E9EE540CB5B3}" type="parTrans" cxnId="{2F2ADA8C-4D82-41A6-8E5B-04901BAC1057}">
      <dgm:prSet/>
      <dgm:spPr/>
      <dgm:t>
        <a:bodyPr/>
        <a:lstStyle/>
        <a:p>
          <a:endParaRPr lang="ru-RU"/>
        </a:p>
      </dgm:t>
    </dgm:pt>
    <dgm:pt modelId="{1229F960-7B12-4EF6-9886-1E596536BA97}" type="sibTrans" cxnId="{2F2ADA8C-4D82-41A6-8E5B-04901BAC1057}">
      <dgm:prSet/>
      <dgm:spPr/>
      <dgm:t>
        <a:bodyPr/>
        <a:lstStyle/>
        <a:p>
          <a:endParaRPr lang="ru-RU"/>
        </a:p>
      </dgm:t>
    </dgm:pt>
    <dgm:pt modelId="{5124E6D3-1A74-45C4-87F2-9B337CB5C91A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/>
            <a:t>2</a:t>
          </a:r>
        </a:p>
      </dgm:t>
    </dgm:pt>
    <dgm:pt modelId="{CB24379D-DEE6-4EC7-B745-069CBA1C9C90}" type="parTrans" cxnId="{5C9236D2-7AC5-47DE-B3CA-3F1C5A66A758}">
      <dgm:prSet/>
      <dgm:spPr/>
      <dgm:t>
        <a:bodyPr/>
        <a:lstStyle/>
        <a:p>
          <a:endParaRPr lang="ru-RU"/>
        </a:p>
      </dgm:t>
    </dgm:pt>
    <dgm:pt modelId="{BD9B1914-D78E-44AB-A20E-7786C88341A0}" type="sibTrans" cxnId="{5C9236D2-7AC5-47DE-B3CA-3F1C5A66A758}">
      <dgm:prSet/>
      <dgm:spPr/>
      <dgm:t>
        <a:bodyPr/>
        <a:lstStyle/>
        <a:p>
          <a:endParaRPr lang="ru-RU"/>
        </a:p>
      </dgm:t>
    </dgm:pt>
    <dgm:pt modelId="{F92166EB-99EF-43BD-816A-4A38101488E7}">
      <dgm:prSet phldrT="[Текст]" custT="1"/>
      <dgm:spPr/>
      <dgm:t>
        <a:bodyPr/>
        <a:lstStyle/>
        <a:p>
          <a:r>
            <a:rPr lang="ru-RU" sz="2000" b="1" dirty="0">
              <a:solidFill>
                <a:srgbClr val="1F0FBB"/>
              </a:solidFill>
            </a:rPr>
            <a:t>уроки  образовательно-предметной  направленности  </a:t>
          </a:r>
        </a:p>
      </dgm:t>
    </dgm:pt>
    <dgm:pt modelId="{B21C0C9F-A9F1-4970-9E43-F9980D67AA2C}" type="parTrans" cxnId="{0B992F8A-ACBA-4E5B-B4AF-88AF21D9068B}">
      <dgm:prSet/>
      <dgm:spPr/>
      <dgm:t>
        <a:bodyPr/>
        <a:lstStyle/>
        <a:p>
          <a:endParaRPr lang="ru-RU"/>
        </a:p>
      </dgm:t>
    </dgm:pt>
    <dgm:pt modelId="{36FB2E9D-8C86-4752-A202-781AC05EC655}" type="sibTrans" cxnId="{0B992F8A-ACBA-4E5B-B4AF-88AF21D9068B}">
      <dgm:prSet/>
      <dgm:spPr/>
      <dgm:t>
        <a:bodyPr/>
        <a:lstStyle/>
        <a:p>
          <a:endParaRPr lang="ru-RU"/>
        </a:p>
      </dgm:t>
    </dgm:pt>
    <dgm:pt modelId="{EB6EB75C-543A-4D52-B904-A6ED4AEEF3B0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/>
            <a:t>3</a:t>
          </a:r>
        </a:p>
      </dgm:t>
    </dgm:pt>
    <dgm:pt modelId="{6E829B43-DF60-4A98-A949-31B052B1EACC}" type="parTrans" cxnId="{0C91CB91-3A6C-41C0-82F3-FDC725789CD6}">
      <dgm:prSet/>
      <dgm:spPr/>
      <dgm:t>
        <a:bodyPr/>
        <a:lstStyle/>
        <a:p>
          <a:endParaRPr lang="ru-RU"/>
        </a:p>
      </dgm:t>
    </dgm:pt>
    <dgm:pt modelId="{EFB5F3C7-FBB5-419F-A8F0-5537E14C2372}" type="sibTrans" cxnId="{0C91CB91-3A6C-41C0-82F3-FDC725789CD6}">
      <dgm:prSet/>
      <dgm:spPr/>
      <dgm:t>
        <a:bodyPr/>
        <a:lstStyle/>
        <a:p>
          <a:endParaRPr lang="ru-RU"/>
        </a:p>
      </dgm:t>
    </dgm:pt>
    <dgm:pt modelId="{ED092893-3792-454A-89F9-F8B5E8208D97}">
      <dgm:prSet phldrT="[Текст]" custT="1"/>
      <dgm:spPr/>
      <dgm:t>
        <a:bodyPr/>
        <a:lstStyle/>
        <a:p>
          <a:r>
            <a:rPr lang="ru-RU" sz="2000" b="1" dirty="0">
              <a:solidFill>
                <a:srgbClr val="1F0FBB"/>
              </a:solidFill>
            </a:rPr>
            <a:t> уроки  образовательно-тренировочной направленности</a:t>
          </a:r>
          <a:endParaRPr lang="ru-RU" sz="1800" b="1" dirty="0">
            <a:solidFill>
              <a:srgbClr val="1F0FBB"/>
            </a:solidFill>
          </a:endParaRPr>
        </a:p>
      </dgm:t>
    </dgm:pt>
    <dgm:pt modelId="{B4261F75-020B-4428-A21B-8FF5B5A7DB7C}" type="sibTrans" cxnId="{05E8C945-EE93-41B6-98B6-4303A8852CBC}">
      <dgm:prSet/>
      <dgm:spPr/>
      <dgm:t>
        <a:bodyPr/>
        <a:lstStyle/>
        <a:p>
          <a:endParaRPr lang="ru-RU"/>
        </a:p>
      </dgm:t>
    </dgm:pt>
    <dgm:pt modelId="{122783CF-3F70-46E8-8AAD-6C119B5C8395}" type="parTrans" cxnId="{05E8C945-EE93-41B6-98B6-4303A8852CBC}">
      <dgm:prSet/>
      <dgm:spPr/>
      <dgm:t>
        <a:bodyPr/>
        <a:lstStyle/>
        <a:p>
          <a:endParaRPr lang="ru-RU"/>
        </a:p>
      </dgm:t>
    </dgm:pt>
    <dgm:pt modelId="{7BF8BE81-9539-450C-B312-BC612A625ADE}" type="pres">
      <dgm:prSet presAssocID="{103A6950-845E-4BDB-8083-53831EA3FC2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72EC005-EAC9-411F-837D-27F2FD9246F5}" type="pres">
      <dgm:prSet presAssocID="{D8531722-AF03-4A7F-88DC-189FD87212F6}" presName="composite" presStyleCnt="0"/>
      <dgm:spPr/>
    </dgm:pt>
    <dgm:pt modelId="{85D02B49-E52A-48F6-B356-8B3823502166}" type="pres">
      <dgm:prSet presAssocID="{D8531722-AF03-4A7F-88DC-189FD87212F6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643A42-5734-4B0E-BFA0-453C523317E3}" type="pres">
      <dgm:prSet presAssocID="{D8531722-AF03-4A7F-88DC-189FD87212F6}" presName="descendantText" presStyleLbl="alignAcc1" presStyleIdx="0" presStyleCnt="3" custLinFactNeighborX="0" custLinFactNeighborY="-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57EAD6-A0CC-4F4F-AD0C-8332D00B9202}" type="pres">
      <dgm:prSet presAssocID="{C6ACD4C8-865D-4A12-BC5A-EC3FE4815F0E}" presName="sp" presStyleCnt="0"/>
      <dgm:spPr/>
    </dgm:pt>
    <dgm:pt modelId="{AE3EA32A-085F-4436-92D3-9764C132ABEF}" type="pres">
      <dgm:prSet presAssocID="{5124E6D3-1A74-45C4-87F2-9B337CB5C91A}" presName="composite" presStyleCnt="0"/>
      <dgm:spPr/>
    </dgm:pt>
    <dgm:pt modelId="{6DE2CB9B-9A49-4A61-942B-C13EE119158A}" type="pres">
      <dgm:prSet presAssocID="{5124E6D3-1A74-45C4-87F2-9B337CB5C91A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2C5C4C-640B-4092-92DF-1D6AFA4F7D87}" type="pres">
      <dgm:prSet presAssocID="{5124E6D3-1A74-45C4-87F2-9B337CB5C91A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51F1B8-6880-43C0-8C65-7C3FC2253F05}" type="pres">
      <dgm:prSet presAssocID="{BD9B1914-D78E-44AB-A20E-7786C88341A0}" presName="sp" presStyleCnt="0"/>
      <dgm:spPr/>
    </dgm:pt>
    <dgm:pt modelId="{2821CB9B-C849-47FB-B44D-3E87818DB372}" type="pres">
      <dgm:prSet presAssocID="{EB6EB75C-543A-4D52-B904-A6ED4AEEF3B0}" presName="composite" presStyleCnt="0"/>
      <dgm:spPr/>
    </dgm:pt>
    <dgm:pt modelId="{9F637CE0-BC9B-4679-A4AB-59BC7BBB4D99}" type="pres">
      <dgm:prSet presAssocID="{EB6EB75C-543A-4D52-B904-A6ED4AEEF3B0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721270-56B0-4414-912E-EC4B1F48E6D9}" type="pres">
      <dgm:prSet presAssocID="{EB6EB75C-543A-4D52-B904-A6ED4AEEF3B0}" presName="descendantText" presStyleLbl="alignAcc1" presStyleIdx="2" presStyleCnt="3" custScaleY="1424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829084-B667-47FA-A97E-CD72FEFF7199}" type="presOf" srcId="{EB6EB75C-543A-4D52-B904-A6ED4AEEF3B0}" destId="{9F637CE0-BC9B-4679-A4AB-59BC7BBB4D99}" srcOrd="0" destOrd="0" presId="urn:microsoft.com/office/officeart/2005/8/layout/chevron2"/>
    <dgm:cxn modelId="{41CE1310-2497-4600-B8DF-9D8A5D16C115}" type="presOf" srcId="{3F793130-BAE7-488B-BD98-5FEEBBA8E3A4}" destId="{A2643A42-5734-4B0E-BFA0-453C523317E3}" srcOrd="0" destOrd="0" presId="urn:microsoft.com/office/officeart/2005/8/layout/chevron2"/>
    <dgm:cxn modelId="{2F2ADA8C-4D82-41A6-8E5B-04901BAC1057}" srcId="{D8531722-AF03-4A7F-88DC-189FD87212F6}" destId="{3F793130-BAE7-488B-BD98-5FEEBBA8E3A4}" srcOrd="0" destOrd="0" parTransId="{223212FE-DB92-4E85-BE15-E9EE540CB5B3}" sibTransId="{1229F960-7B12-4EF6-9886-1E596536BA97}"/>
    <dgm:cxn modelId="{79BA70FA-AA5F-4032-8872-E9E7115914F9}" type="presOf" srcId="{ED092893-3792-454A-89F9-F8B5E8208D97}" destId="{DB721270-56B0-4414-912E-EC4B1F48E6D9}" srcOrd="0" destOrd="0" presId="urn:microsoft.com/office/officeart/2005/8/layout/chevron2"/>
    <dgm:cxn modelId="{5C9236D2-7AC5-47DE-B3CA-3F1C5A66A758}" srcId="{103A6950-845E-4BDB-8083-53831EA3FC27}" destId="{5124E6D3-1A74-45C4-87F2-9B337CB5C91A}" srcOrd="1" destOrd="0" parTransId="{CB24379D-DEE6-4EC7-B745-069CBA1C9C90}" sibTransId="{BD9B1914-D78E-44AB-A20E-7786C88341A0}"/>
    <dgm:cxn modelId="{C25007AA-E763-47D6-93DA-F305D4EDD911}" srcId="{103A6950-845E-4BDB-8083-53831EA3FC27}" destId="{D8531722-AF03-4A7F-88DC-189FD87212F6}" srcOrd="0" destOrd="0" parTransId="{9ACB54FA-865F-4374-8607-7C7EE389C91F}" sibTransId="{C6ACD4C8-865D-4A12-BC5A-EC3FE4815F0E}"/>
    <dgm:cxn modelId="{44D7DC12-4713-4881-80FF-278216F93ED8}" type="presOf" srcId="{D8531722-AF03-4A7F-88DC-189FD87212F6}" destId="{85D02B49-E52A-48F6-B356-8B3823502166}" srcOrd="0" destOrd="0" presId="urn:microsoft.com/office/officeart/2005/8/layout/chevron2"/>
    <dgm:cxn modelId="{7A1ED1D6-65A2-45E2-87A6-7C41EECF8FA8}" type="presOf" srcId="{103A6950-845E-4BDB-8083-53831EA3FC27}" destId="{7BF8BE81-9539-450C-B312-BC612A625ADE}" srcOrd="0" destOrd="0" presId="urn:microsoft.com/office/officeart/2005/8/layout/chevron2"/>
    <dgm:cxn modelId="{0C91CB91-3A6C-41C0-82F3-FDC725789CD6}" srcId="{103A6950-845E-4BDB-8083-53831EA3FC27}" destId="{EB6EB75C-543A-4D52-B904-A6ED4AEEF3B0}" srcOrd="2" destOrd="0" parTransId="{6E829B43-DF60-4A98-A949-31B052B1EACC}" sibTransId="{EFB5F3C7-FBB5-419F-A8F0-5537E14C2372}"/>
    <dgm:cxn modelId="{D2AE002F-77CA-46F8-B891-2DFF5C8C70AF}" type="presOf" srcId="{F92166EB-99EF-43BD-816A-4A38101488E7}" destId="{FF2C5C4C-640B-4092-92DF-1D6AFA4F7D87}" srcOrd="0" destOrd="0" presId="urn:microsoft.com/office/officeart/2005/8/layout/chevron2"/>
    <dgm:cxn modelId="{05E8C945-EE93-41B6-98B6-4303A8852CBC}" srcId="{EB6EB75C-543A-4D52-B904-A6ED4AEEF3B0}" destId="{ED092893-3792-454A-89F9-F8B5E8208D97}" srcOrd="0" destOrd="0" parTransId="{122783CF-3F70-46E8-8AAD-6C119B5C8395}" sibTransId="{B4261F75-020B-4428-A21B-8FF5B5A7DB7C}"/>
    <dgm:cxn modelId="{0B992F8A-ACBA-4E5B-B4AF-88AF21D9068B}" srcId="{5124E6D3-1A74-45C4-87F2-9B337CB5C91A}" destId="{F92166EB-99EF-43BD-816A-4A38101488E7}" srcOrd="0" destOrd="0" parTransId="{B21C0C9F-A9F1-4970-9E43-F9980D67AA2C}" sibTransId="{36FB2E9D-8C86-4752-A202-781AC05EC655}"/>
    <dgm:cxn modelId="{CE3E528E-66AE-468C-A9A9-85EEFED3AF0F}" type="presOf" srcId="{5124E6D3-1A74-45C4-87F2-9B337CB5C91A}" destId="{6DE2CB9B-9A49-4A61-942B-C13EE119158A}" srcOrd="0" destOrd="0" presId="urn:microsoft.com/office/officeart/2005/8/layout/chevron2"/>
    <dgm:cxn modelId="{43ED77FF-0161-4D68-94B2-E3FE7CAD0C24}" type="presParOf" srcId="{7BF8BE81-9539-450C-B312-BC612A625ADE}" destId="{872EC005-EAC9-411F-837D-27F2FD9246F5}" srcOrd="0" destOrd="0" presId="urn:microsoft.com/office/officeart/2005/8/layout/chevron2"/>
    <dgm:cxn modelId="{B3458EB9-3B91-40C9-8BD5-FF44A90B0093}" type="presParOf" srcId="{872EC005-EAC9-411F-837D-27F2FD9246F5}" destId="{85D02B49-E52A-48F6-B356-8B3823502166}" srcOrd="0" destOrd="0" presId="urn:microsoft.com/office/officeart/2005/8/layout/chevron2"/>
    <dgm:cxn modelId="{3F66B798-E755-4D59-8817-7692B9C5DBD5}" type="presParOf" srcId="{872EC005-EAC9-411F-837D-27F2FD9246F5}" destId="{A2643A42-5734-4B0E-BFA0-453C523317E3}" srcOrd="1" destOrd="0" presId="urn:microsoft.com/office/officeart/2005/8/layout/chevron2"/>
    <dgm:cxn modelId="{8A2C986E-A894-4BBB-96EB-397FE4C14401}" type="presParOf" srcId="{7BF8BE81-9539-450C-B312-BC612A625ADE}" destId="{FB57EAD6-A0CC-4F4F-AD0C-8332D00B9202}" srcOrd="1" destOrd="0" presId="urn:microsoft.com/office/officeart/2005/8/layout/chevron2"/>
    <dgm:cxn modelId="{4C1E44E2-C00C-41FF-B3BF-52A98611BD2D}" type="presParOf" srcId="{7BF8BE81-9539-450C-B312-BC612A625ADE}" destId="{AE3EA32A-085F-4436-92D3-9764C132ABEF}" srcOrd="2" destOrd="0" presId="urn:microsoft.com/office/officeart/2005/8/layout/chevron2"/>
    <dgm:cxn modelId="{31883486-4991-4A46-96E3-85314D71C88E}" type="presParOf" srcId="{AE3EA32A-085F-4436-92D3-9764C132ABEF}" destId="{6DE2CB9B-9A49-4A61-942B-C13EE119158A}" srcOrd="0" destOrd="0" presId="urn:microsoft.com/office/officeart/2005/8/layout/chevron2"/>
    <dgm:cxn modelId="{B11C77AB-8653-4E07-B2BE-CC93D9CC5B4A}" type="presParOf" srcId="{AE3EA32A-085F-4436-92D3-9764C132ABEF}" destId="{FF2C5C4C-640B-4092-92DF-1D6AFA4F7D87}" srcOrd="1" destOrd="0" presId="urn:microsoft.com/office/officeart/2005/8/layout/chevron2"/>
    <dgm:cxn modelId="{E3EE39C3-A71F-4FA5-A58A-780365B48FA6}" type="presParOf" srcId="{7BF8BE81-9539-450C-B312-BC612A625ADE}" destId="{3251F1B8-6880-43C0-8C65-7C3FC2253F05}" srcOrd="3" destOrd="0" presId="urn:microsoft.com/office/officeart/2005/8/layout/chevron2"/>
    <dgm:cxn modelId="{DB9B0AAD-7947-42C1-BEA8-893A775A6ADA}" type="presParOf" srcId="{7BF8BE81-9539-450C-B312-BC612A625ADE}" destId="{2821CB9B-C849-47FB-B44D-3E87818DB372}" srcOrd="4" destOrd="0" presId="urn:microsoft.com/office/officeart/2005/8/layout/chevron2"/>
    <dgm:cxn modelId="{08C6A32F-F78C-435D-827A-23A8E54A841A}" type="presParOf" srcId="{2821CB9B-C849-47FB-B44D-3E87818DB372}" destId="{9F637CE0-BC9B-4679-A4AB-59BC7BBB4D99}" srcOrd="0" destOrd="0" presId="urn:microsoft.com/office/officeart/2005/8/layout/chevron2"/>
    <dgm:cxn modelId="{FE6C5ABA-F7A4-43D0-8B54-92DAF2C355D9}" type="presParOf" srcId="{2821CB9B-C849-47FB-B44D-3E87818DB372}" destId="{DB721270-56B0-4414-912E-EC4B1F48E6D9}" srcOrd="1" destOrd="0" presId="urn:microsoft.com/office/officeart/2005/8/layout/chevron2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EEAABCD-D321-40A8-BFFC-85C6E28C10B4}">
      <dsp:nvSpPr>
        <dsp:cNvPr id="0" name=""/>
        <dsp:cNvSpPr/>
      </dsp:nvSpPr>
      <dsp:spPr>
        <a:xfrm>
          <a:off x="1187626" y="216045"/>
          <a:ext cx="5126650" cy="5126650"/>
        </a:xfrm>
        <a:prstGeom prst="circularArrow">
          <a:avLst>
            <a:gd name="adj1" fmla="val 5689"/>
            <a:gd name="adj2" fmla="val 340510"/>
            <a:gd name="adj3" fmla="val 12382373"/>
            <a:gd name="adj4" fmla="val 18297983"/>
            <a:gd name="adj5" fmla="val 5908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3DD8E08-5624-4336-8B3E-AAC57AE69FDB}">
      <dsp:nvSpPr>
        <dsp:cNvPr id="0" name=""/>
        <dsp:cNvSpPr/>
      </dsp:nvSpPr>
      <dsp:spPr>
        <a:xfrm>
          <a:off x="4211950" y="3312373"/>
          <a:ext cx="3636312" cy="181815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Способы физкультурной деятельности</a:t>
          </a:r>
        </a:p>
      </dsp:txBody>
      <dsp:txXfrm>
        <a:off x="4211950" y="3312373"/>
        <a:ext cx="3636312" cy="1818156"/>
      </dsp:txXfrm>
    </dsp:sp>
    <dsp:sp modelId="{66839FBB-DB40-4BE9-813C-7E707099F1C7}">
      <dsp:nvSpPr>
        <dsp:cNvPr id="0" name=""/>
        <dsp:cNvSpPr/>
      </dsp:nvSpPr>
      <dsp:spPr>
        <a:xfrm>
          <a:off x="35494" y="3312350"/>
          <a:ext cx="3636312" cy="1818156"/>
        </a:xfrm>
        <a:prstGeom prst="round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Физическое совершенствование</a:t>
          </a:r>
        </a:p>
      </dsp:txBody>
      <dsp:txXfrm>
        <a:off x="35494" y="3312350"/>
        <a:ext cx="3636312" cy="1818156"/>
      </dsp:txXfrm>
    </dsp:sp>
    <dsp:sp modelId="{969362B6-E3D4-47CC-8A4A-4B21A971BA54}">
      <dsp:nvSpPr>
        <dsp:cNvPr id="0" name=""/>
        <dsp:cNvSpPr/>
      </dsp:nvSpPr>
      <dsp:spPr>
        <a:xfrm>
          <a:off x="1907696" y="216022"/>
          <a:ext cx="3636312" cy="1818156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Знания о физической культуре</a:t>
          </a:r>
        </a:p>
      </dsp:txBody>
      <dsp:txXfrm>
        <a:off x="1907696" y="216022"/>
        <a:ext cx="3636312" cy="181815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D02B49-E52A-48F6-B356-8B3823502166}">
      <dsp:nvSpPr>
        <dsp:cNvPr id="0" name=""/>
        <dsp:cNvSpPr/>
      </dsp:nvSpPr>
      <dsp:spPr>
        <a:xfrm rot="5400000">
          <a:off x="-259497" y="282806"/>
          <a:ext cx="1729985" cy="1210989"/>
        </a:xfrm>
        <a:prstGeom prst="chevron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/>
            <a:t>1</a:t>
          </a:r>
        </a:p>
      </dsp:txBody>
      <dsp:txXfrm rot="5400000">
        <a:off x="-259497" y="282806"/>
        <a:ext cx="1729985" cy="1210989"/>
      </dsp:txXfrm>
    </dsp:sp>
    <dsp:sp modelId="{A2643A42-5734-4B0E-BFA0-453C523317E3}">
      <dsp:nvSpPr>
        <dsp:cNvPr id="0" name=""/>
        <dsp:cNvSpPr/>
      </dsp:nvSpPr>
      <dsp:spPr>
        <a:xfrm rot="5400000">
          <a:off x="3091249" y="-1857378"/>
          <a:ext cx="1124490" cy="48850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>
              <a:solidFill>
                <a:srgbClr val="1F0FBB"/>
              </a:solidFill>
            </a:rPr>
            <a:t> </a:t>
          </a:r>
          <a:r>
            <a:rPr lang="ru-RU" sz="2000" b="1" kern="1200" dirty="0">
              <a:solidFill>
                <a:srgbClr val="1F0FBB"/>
              </a:solidFill>
            </a:rPr>
            <a:t> уроки образовательно-познавательной направленности </a:t>
          </a:r>
        </a:p>
      </dsp:txBody>
      <dsp:txXfrm rot="5400000">
        <a:off x="3091249" y="-1857378"/>
        <a:ext cx="1124490" cy="4885010"/>
      </dsp:txXfrm>
    </dsp:sp>
    <dsp:sp modelId="{6DE2CB9B-9A49-4A61-942B-C13EE119158A}">
      <dsp:nvSpPr>
        <dsp:cNvPr id="0" name=""/>
        <dsp:cNvSpPr/>
      </dsp:nvSpPr>
      <dsp:spPr>
        <a:xfrm rot="5400000">
          <a:off x="-259497" y="1831528"/>
          <a:ext cx="1729985" cy="1210989"/>
        </a:xfrm>
        <a:prstGeom prst="chevron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/>
            <a:t>2</a:t>
          </a:r>
        </a:p>
      </dsp:txBody>
      <dsp:txXfrm rot="5400000">
        <a:off x="-259497" y="1831528"/>
        <a:ext cx="1729985" cy="1210989"/>
      </dsp:txXfrm>
    </dsp:sp>
    <dsp:sp modelId="{FF2C5C4C-640B-4092-92DF-1D6AFA4F7D87}">
      <dsp:nvSpPr>
        <dsp:cNvPr id="0" name=""/>
        <dsp:cNvSpPr/>
      </dsp:nvSpPr>
      <dsp:spPr>
        <a:xfrm rot="5400000">
          <a:off x="3091249" y="-308229"/>
          <a:ext cx="1124490" cy="48850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50000"/>
              <a:hueOff val="-307796"/>
              <a:satOff val="20520"/>
              <a:lumOff val="2679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rgbClr val="1F0FBB"/>
              </a:solidFill>
            </a:rPr>
            <a:t>уроки  образовательно-предметной  направленности  </a:t>
          </a:r>
        </a:p>
      </dsp:txBody>
      <dsp:txXfrm rot="5400000">
        <a:off x="3091249" y="-308229"/>
        <a:ext cx="1124490" cy="4885010"/>
      </dsp:txXfrm>
    </dsp:sp>
    <dsp:sp modelId="{9F637CE0-BC9B-4679-A4AB-59BC7BBB4D99}">
      <dsp:nvSpPr>
        <dsp:cNvPr id="0" name=""/>
        <dsp:cNvSpPr/>
      </dsp:nvSpPr>
      <dsp:spPr>
        <a:xfrm rot="5400000">
          <a:off x="-259497" y="3618772"/>
          <a:ext cx="1729985" cy="1210989"/>
        </a:xfrm>
        <a:prstGeom prst="chevron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/>
            <a:t>3</a:t>
          </a:r>
        </a:p>
      </dsp:txBody>
      <dsp:txXfrm rot="5400000">
        <a:off x="-259497" y="3618772"/>
        <a:ext cx="1729985" cy="1210989"/>
      </dsp:txXfrm>
    </dsp:sp>
    <dsp:sp modelId="{DB721270-56B0-4414-912E-EC4B1F48E6D9}">
      <dsp:nvSpPr>
        <dsp:cNvPr id="0" name=""/>
        <dsp:cNvSpPr/>
      </dsp:nvSpPr>
      <dsp:spPr>
        <a:xfrm rot="5400000">
          <a:off x="2852728" y="1479014"/>
          <a:ext cx="1601532" cy="48850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50000"/>
              <a:hueOff val="-307796"/>
              <a:satOff val="20520"/>
              <a:lumOff val="2679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rgbClr val="1F0FBB"/>
              </a:solidFill>
            </a:rPr>
            <a:t> уроки  образовательно-тренировочной направленности</a:t>
          </a:r>
          <a:endParaRPr lang="ru-RU" sz="1800" b="1" kern="1200" dirty="0">
            <a:solidFill>
              <a:srgbClr val="1F0FBB"/>
            </a:solidFill>
          </a:endParaRPr>
        </a:p>
      </dsp:txBody>
      <dsp:txXfrm rot="5400000">
        <a:off x="2852728" y="1479014"/>
        <a:ext cx="1601532" cy="4885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2F73637B-0841-44EA-A51D-903DBF470E96}" type="datetimeFigureOut">
              <a:rPr lang="ru-RU"/>
              <a:pPr>
                <a:defRPr/>
              </a:pPr>
              <a:t>12.04.2021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802F4252-835E-45E4-993B-B4EC56AFC9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93281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3BB06-B7AF-4CF6-88FA-D799508B39BA}" type="datetimeFigureOut">
              <a:rPr lang="ru-RU"/>
              <a:pPr>
                <a:defRPr/>
              </a:pPr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441E9-0609-4379-A86E-65505DF7CE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7559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E9167-517E-436D-AC35-F15DC265CA66}" type="datetimeFigureOut">
              <a:rPr lang="ru-RU"/>
              <a:pPr>
                <a:defRPr/>
              </a:pPr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B8715-2D85-4498-B4DB-66208E1373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8656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1CB7B-DFC9-4F95-9864-FC7EAF895D4A}" type="datetimeFigureOut">
              <a:rPr lang="ru-RU"/>
              <a:pPr>
                <a:defRPr/>
              </a:pPr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2218E-138C-484F-9641-104008AD68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9070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6EE3F739-19A4-4190-A1FA-67EFCD502D1C}"/>
              </a:ext>
            </a:extLst>
          </p:cNvPr>
          <p:cNvSpPr/>
          <p:nvPr userDrawn="1"/>
        </p:nvSpPr>
        <p:spPr>
          <a:xfrm>
            <a:off x="0" y="1"/>
            <a:ext cx="9144000" cy="1825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исунок 6">
            <a:extLst>
              <a:ext uri="{FF2B5EF4-FFF2-40B4-BE49-F238E27FC236}">
                <a16:creationId xmlns="" xmlns:a16="http://schemas.microsoft.com/office/drawing/2014/main" id="{86409E55-BC35-47A1-8E1D-C84F1F8839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8039" y="593725"/>
            <a:ext cx="4117181" cy="2857398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743751F-5479-412E-84EF-955FC9844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000" y="593726"/>
            <a:ext cx="3863962" cy="103887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9A74BD7-8B5C-49BC-B03B-A549B6105B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42273" y="1944689"/>
            <a:ext cx="3863578" cy="481488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E2C0238A-CE92-48A9-B41C-AC423CC575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151" y="3833813"/>
            <a:ext cx="4117181" cy="2925762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5D3B8627-E627-4634-B66D-3D27D79305E7}"/>
              </a:ext>
            </a:extLst>
          </p:cNvPr>
          <p:cNvSpPr/>
          <p:nvPr userDrawn="1"/>
        </p:nvSpPr>
        <p:spPr>
          <a:xfrm>
            <a:off x="0" y="6399000"/>
            <a:ext cx="9144000" cy="459000"/>
          </a:xfrm>
          <a:prstGeom prst="rect">
            <a:avLst/>
          </a:prstGeom>
          <a:solidFill>
            <a:schemeClr val="accent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59971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9F06B0F-577D-4331-87CF-A0A833AA949D}"/>
              </a:ext>
            </a:extLst>
          </p:cNvPr>
          <p:cNvSpPr/>
          <p:nvPr userDrawn="1"/>
        </p:nvSpPr>
        <p:spPr>
          <a:xfrm>
            <a:off x="7204501" y="0"/>
            <a:ext cx="2104925" cy="6860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52" y="375113"/>
            <a:ext cx="5029549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061" y="1314450"/>
            <a:ext cx="5029549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49968" y="365125"/>
            <a:ext cx="2970782" cy="61277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169632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CDB69-425C-4123-8DAD-2C9A380AC3F2}" type="datetimeFigureOut">
              <a:rPr lang="ru-RU"/>
              <a:pPr>
                <a:defRPr/>
              </a:pPr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96D95-C1D7-4C3B-BF40-D2999C6B2B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5505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4EE04-25B0-4C2B-B7F7-BE780833F102}" type="datetimeFigureOut">
              <a:rPr lang="ru-RU"/>
              <a:pPr>
                <a:defRPr/>
              </a:pPr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EE00D-E3B3-48FA-8E1C-40E62526B2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5480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E0819-7A68-468C-A62D-302E1E165ADD}" type="datetimeFigureOut">
              <a:rPr lang="ru-RU"/>
              <a:pPr>
                <a:defRPr/>
              </a:pPr>
              <a:t>12.04.2021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62F46-7620-402D-B975-9631623073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7162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345E7-8473-46FD-81C6-7D777E377422}" type="datetimeFigureOut">
              <a:rPr lang="ru-RU"/>
              <a:pPr>
                <a:defRPr/>
              </a:pPr>
              <a:t>12.04.2021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73E61-C529-4776-AC4D-BE6F2BFB6B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9365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D775E-F2E3-4427-97B5-0374B97E11CA}" type="datetimeFigureOut">
              <a:rPr lang="ru-RU"/>
              <a:pPr>
                <a:defRPr/>
              </a:pPr>
              <a:t>12.04.2021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00FCB-25AC-4E72-B278-F911D37DE7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2972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52931-38ED-4D18-91D9-59D1774F5DF5}" type="datetimeFigureOut">
              <a:rPr lang="ru-RU"/>
              <a:pPr>
                <a:defRPr/>
              </a:pPr>
              <a:t>12.04.2021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2A2EE-4395-4881-BD38-2476EDB28C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4265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DFB6D-8677-4646-AB99-0ABF96A52E6B}" type="datetimeFigureOut">
              <a:rPr lang="ru-RU"/>
              <a:pPr>
                <a:defRPr/>
              </a:pPr>
              <a:t>12.04.2021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0BCB4-C10B-491A-ADA7-D8B9F10FBF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7882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017EE-1B72-4BAC-99A1-5F9C0C4A0ECE}" type="datetimeFigureOut">
              <a:rPr lang="ru-RU"/>
              <a:pPr>
                <a:defRPr/>
              </a:pPr>
              <a:t>12.04.2021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DE926-8B2B-49C7-8FAB-D772A24E67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1802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BD0E36C-69F8-4CB6-906B-4F28465E096A}" type="datetimeFigureOut">
              <a:rPr lang="ru-RU"/>
              <a:pPr>
                <a:defRPr/>
              </a:pPr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BF0B18C-0555-4627-AAFD-E97A28EAC5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slide" Target="slide15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44.jpeg"/><Relationship Id="rId3" Type="http://schemas.openxmlformats.org/officeDocument/2006/relationships/image" Target="../media/image38.png"/><Relationship Id="rId7" Type="http://schemas.openxmlformats.org/officeDocument/2006/relationships/image" Target="../media/image41.jpeg"/><Relationship Id="rId12" Type="http://schemas.openxmlformats.org/officeDocument/2006/relationships/slide" Target="slide16.xml"/><Relationship Id="rId17" Type="http://schemas.openxmlformats.org/officeDocument/2006/relationships/image" Target="../media/image48.png"/><Relationship Id="rId2" Type="http://schemas.openxmlformats.org/officeDocument/2006/relationships/image" Target="../media/image37.jpe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hyperlink" Target="http://pacientesweb.com/wp-content/uploads/2012/02/lupa.png" TargetMode="External"/><Relationship Id="rId5" Type="http://schemas.openxmlformats.org/officeDocument/2006/relationships/slide" Target="slide20.xml"/><Relationship Id="rId15" Type="http://schemas.openxmlformats.org/officeDocument/2006/relationships/image" Target="../media/image46.jpeg"/><Relationship Id="rId10" Type="http://schemas.openxmlformats.org/officeDocument/2006/relationships/image" Target="../media/image43.jpeg"/><Relationship Id="rId4" Type="http://schemas.openxmlformats.org/officeDocument/2006/relationships/image" Target="../media/image39.jpeg"/><Relationship Id="rId9" Type="http://schemas.openxmlformats.org/officeDocument/2006/relationships/image" Target="../media/image42.jpeg"/><Relationship Id="rId1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" Target="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55.jpeg"/><Relationship Id="rId7" Type="http://schemas.openxmlformats.org/officeDocument/2006/relationships/image" Target="../media/image43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Relationship Id="rId6" Type="http://schemas.openxmlformats.org/officeDocument/2006/relationships/slide" Target="slide21.xml"/><Relationship Id="rId5" Type="http://schemas.openxmlformats.org/officeDocument/2006/relationships/image" Target="../media/image57.jpeg"/><Relationship Id="rId10" Type="http://schemas.openxmlformats.org/officeDocument/2006/relationships/image" Target="../media/image59.jpeg"/><Relationship Id="rId4" Type="http://schemas.openxmlformats.org/officeDocument/2006/relationships/image" Target="../media/image56.jpeg"/><Relationship Id="rId9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slide" Target="slide22.xml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dpomos.ru/curs/1528472/%23card" TargetMode="Externa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pomos.ru/curs/1528557/%23card" TargetMode="External"/><Relationship Id="rId2" Type="http://schemas.openxmlformats.org/officeDocument/2006/relationships/slideLayout" Target="../slideLayouts/slideLayout5.xml"/><Relationship Id="rId1" Type="http://schemas.openxmlformats.org/officeDocument/2006/relationships/video" Target="file:///I:\!&#1059;&#1056;&#1054;&#1050;%20&#1060;&#1048;&#1047;&#1050;&#1059;&#1051;&#1068;&#1058;&#1059;&#1056;&#1067;%202021\&#1050;&#1059;&#1056;&#1057;%20&#1044;&#1055;&#1054;.mp4" TargetMode="Externa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hyperlink" Target="http://www.academyviner.com/" TargetMode="Externa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hyperlink" Target="mailto:sportacademy@list.ru" TargetMode="External"/><Relationship Id="rId5" Type="http://schemas.openxmlformats.org/officeDocument/2006/relationships/image" Target="../media/image73.jpeg"/><Relationship Id="rId4" Type="http://schemas.openxmlformats.org/officeDocument/2006/relationships/hyperlink" Target="https://old.zakupki.mos.ru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олилиния: фигура 29">
            <a:extLst>
              <a:ext uri="{FF2B5EF4-FFF2-40B4-BE49-F238E27FC236}">
                <a16:creationId xmlns="" xmlns:a16="http://schemas.microsoft.com/office/drawing/2014/main" id="{01C009CD-FB4C-4C09-8327-31277BE0B9C8}"/>
              </a:ext>
            </a:extLst>
          </p:cNvPr>
          <p:cNvSpPr/>
          <p:nvPr/>
        </p:nvSpPr>
        <p:spPr>
          <a:xfrm>
            <a:off x="3712500" y="-6297"/>
            <a:ext cx="5348250" cy="6900297"/>
          </a:xfrm>
          <a:custGeom>
            <a:avLst/>
            <a:gdLst>
              <a:gd name="connsiteX0" fmla="*/ 1286359 w 6834753"/>
              <a:gd name="connsiteY0" fmla="*/ 30996 h 6896745"/>
              <a:gd name="connsiteX1" fmla="*/ 0 w 6834753"/>
              <a:gd name="connsiteY1" fmla="*/ 1720312 h 6896745"/>
              <a:gd name="connsiteX2" fmla="*/ 2278251 w 6834753"/>
              <a:gd name="connsiteY2" fmla="*/ 2960176 h 6896745"/>
              <a:gd name="connsiteX3" fmla="*/ 898902 w 6834753"/>
              <a:gd name="connsiteY3" fmla="*/ 3859078 h 6896745"/>
              <a:gd name="connsiteX4" fmla="*/ 4293031 w 6834753"/>
              <a:gd name="connsiteY4" fmla="*/ 6323308 h 6896745"/>
              <a:gd name="connsiteX5" fmla="*/ 4293031 w 6834753"/>
              <a:gd name="connsiteY5" fmla="*/ 6896745 h 6896745"/>
              <a:gd name="connsiteX6" fmla="*/ 6834753 w 6834753"/>
              <a:gd name="connsiteY6" fmla="*/ 6881247 h 6896745"/>
              <a:gd name="connsiteX7" fmla="*/ 6834753 w 6834753"/>
              <a:gd name="connsiteY7" fmla="*/ 0 h 6896745"/>
              <a:gd name="connsiteX8" fmla="*/ 1286359 w 6834753"/>
              <a:gd name="connsiteY8" fmla="*/ 30996 h 6896745"/>
              <a:gd name="connsiteX0" fmla="*/ 991892 w 6540286"/>
              <a:gd name="connsiteY0" fmla="*/ 30996 h 6896745"/>
              <a:gd name="connsiteX1" fmla="*/ 0 w 6540286"/>
              <a:gd name="connsiteY1" fmla="*/ 1642820 h 6896745"/>
              <a:gd name="connsiteX2" fmla="*/ 1983784 w 6540286"/>
              <a:gd name="connsiteY2" fmla="*/ 2960176 h 6896745"/>
              <a:gd name="connsiteX3" fmla="*/ 604435 w 6540286"/>
              <a:gd name="connsiteY3" fmla="*/ 3859078 h 6896745"/>
              <a:gd name="connsiteX4" fmla="*/ 3998564 w 6540286"/>
              <a:gd name="connsiteY4" fmla="*/ 6323308 h 6896745"/>
              <a:gd name="connsiteX5" fmla="*/ 3998564 w 6540286"/>
              <a:gd name="connsiteY5" fmla="*/ 6896745 h 6896745"/>
              <a:gd name="connsiteX6" fmla="*/ 6540286 w 6540286"/>
              <a:gd name="connsiteY6" fmla="*/ 6881247 h 6896745"/>
              <a:gd name="connsiteX7" fmla="*/ 6540286 w 6540286"/>
              <a:gd name="connsiteY7" fmla="*/ 0 h 6896745"/>
              <a:gd name="connsiteX8" fmla="*/ 991892 w 6540286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900649 w 6542032"/>
              <a:gd name="connsiteY3" fmla="*/ 4076055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520581 w 6542032"/>
              <a:gd name="connsiteY2" fmla="*/ 2960176 h 6896745"/>
              <a:gd name="connsiteX3" fmla="*/ 900649 w 6542032"/>
              <a:gd name="connsiteY3" fmla="*/ 4076055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684934 w 6233328"/>
              <a:gd name="connsiteY0" fmla="*/ 30996 h 6896745"/>
              <a:gd name="connsiteX1" fmla="*/ 3008 w 6233328"/>
              <a:gd name="connsiteY1" fmla="*/ 1069383 h 6896745"/>
              <a:gd name="connsiteX2" fmla="*/ 1211877 w 6233328"/>
              <a:gd name="connsiteY2" fmla="*/ 2960176 h 6896745"/>
              <a:gd name="connsiteX3" fmla="*/ 591945 w 6233328"/>
              <a:gd name="connsiteY3" fmla="*/ 4076055 h 6896745"/>
              <a:gd name="connsiteX4" fmla="*/ 3691606 w 6233328"/>
              <a:gd name="connsiteY4" fmla="*/ 6323308 h 6896745"/>
              <a:gd name="connsiteX5" fmla="*/ 3691606 w 6233328"/>
              <a:gd name="connsiteY5" fmla="*/ 6896745 h 6896745"/>
              <a:gd name="connsiteX6" fmla="*/ 6233328 w 6233328"/>
              <a:gd name="connsiteY6" fmla="*/ 6881247 h 6896745"/>
              <a:gd name="connsiteX7" fmla="*/ 6233328 w 6233328"/>
              <a:gd name="connsiteY7" fmla="*/ 0 h 6896745"/>
              <a:gd name="connsiteX8" fmla="*/ 684934 w 6233328"/>
              <a:gd name="connsiteY8" fmla="*/ 30996 h 6896745"/>
              <a:gd name="connsiteX0" fmla="*/ 684934 w 6233328"/>
              <a:gd name="connsiteY0" fmla="*/ 0 h 6896745"/>
              <a:gd name="connsiteX1" fmla="*/ 3008 w 6233328"/>
              <a:gd name="connsiteY1" fmla="*/ 1069383 h 6896745"/>
              <a:gd name="connsiteX2" fmla="*/ 1211877 w 6233328"/>
              <a:gd name="connsiteY2" fmla="*/ 2960176 h 6896745"/>
              <a:gd name="connsiteX3" fmla="*/ 591945 w 6233328"/>
              <a:gd name="connsiteY3" fmla="*/ 4076055 h 6896745"/>
              <a:gd name="connsiteX4" fmla="*/ 3691606 w 6233328"/>
              <a:gd name="connsiteY4" fmla="*/ 6323308 h 6896745"/>
              <a:gd name="connsiteX5" fmla="*/ 3691606 w 6233328"/>
              <a:gd name="connsiteY5" fmla="*/ 6896745 h 6896745"/>
              <a:gd name="connsiteX6" fmla="*/ 6233328 w 6233328"/>
              <a:gd name="connsiteY6" fmla="*/ 6881247 h 6896745"/>
              <a:gd name="connsiteX7" fmla="*/ 6233328 w 6233328"/>
              <a:gd name="connsiteY7" fmla="*/ 0 h 6896745"/>
              <a:gd name="connsiteX8" fmla="*/ 684934 w 6233328"/>
              <a:gd name="connsiteY8" fmla="*/ 0 h 6896745"/>
              <a:gd name="connsiteX0" fmla="*/ 684934 w 6233328"/>
              <a:gd name="connsiteY0" fmla="*/ 0 h 6896745"/>
              <a:gd name="connsiteX1" fmla="*/ 3008 w 6233328"/>
              <a:gd name="connsiteY1" fmla="*/ 1069383 h 6896745"/>
              <a:gd name="connsiteX2" fmla="*/ 1211877 w 6233328"/>
              <a:gd name="connsiteY2" fmla="*/ 2960176 h 6896745"/>
              <a:gd name="connsiteX3" fmla="*/ 622942 w 6233328"/>
              <a:gd name="connsiteY3" fmla="*/ 4355024 h 6896745"/>
              <a:gd name="connsiteX4" fmla="*/ 3691606 w 6233328"/>
              <a:gd name="connsiteY4" fmla="*/ 6323308 h 6896745"/>
              <a:gd name="connsiteX5" fmla="*/ 3691606 w 6233328"/>
              <a:gd name="connsiteY5" fmla="*/ 6896745 h 6896745"/>
              <a:gd name="connsiteX6" fmla="*/ 6233328 w 6233328"/>
              <a:gd name="connsiteY6" fmla="*/ 6881247 h 6896745"/>
              <a:gd name="connsiteX7" fmla="*/ 6233328 w 6233328"/>
              <a:gd name="connsiteY7" fmla="*/ 0 h 6896745"/>
              <a:gd name="connsiteX8" fmla="*/ 684934 w 6233328"/>
              <a:gd name="connsiteY8" fmla="*/ 0 h 6896745"/>
              <a:gd name="connsiteX0" fmla="*/ 301956 w 5850350"/>
              <a:gd name="connsiteY0" fmla="*/ 0 h 6896745"/>
              <a:gd name="connsiteX1" fmla="*/ 20080 w 5850350"/>
              <a:gd name="connsiteY1" fmla="*/ 1088433 h 6896745"/>
              <a:gd name="connsiteX2" fmla="*/ 828899 w 5850350"/>
              <a:gd name="connsiteY2" fmla="*/ 2960176 h 6896745"/>
              <a:gd name="connsiteX3" fmla="*/ 239964 w 5850350"/>
              <a:gd name="connsiteY3" fmla="*/ 4355024 h 6896745"/>
              <a:gd name="connsiteX4" fmla="*/ 3308628 w 5850350"/>
              <a:gd name="connsiteY4" fmla="*/ 6323308 h 6896745"/>
              <a:gd name="connsiteX5" fmla="*/ 3308628 w 5850350"/>
              <a:gd name="connsiteY5" fmla="*/ 6896745 h 6896745"/>
              <a:gd name="connsiteX6" fmla="*/ 5850350 w 5850350"/>
              <a:gd name="connsiteY6" fmla="*/ 6881247 h 6896745"/>
              <a:gd name="connsiteX7" fmla="*/ 5850350 w 5850350"/>
              <a:gd name="connsiteY7" fmla="*/ 0 h 6896745"/>
              <a:gd name="connsiteX8" fmla="*/ 301956 w 5850350"/>
              <a:gd name="connsiteY8" fmla="*/ 0 h 6896745"/>
              <a:gd name="connsiteX0" fmla="*/ 301956 w 5850350"/>
              <a:gd name="connsiteY0" fmla="*/ 0 h 6896745"/>
              <a:gd name="connsiteX1" fmla="*/ 20080 w 5850350"/>
              <a:gd name="connsiteY1" fmla="*/ 1088433 h 6896745"/>
              <a:gd name="connsiteX2" fmla="*/ 1324199 w 5850350"/>
              <a:gd name="connsiteY2" fmla="*/ 2769676 h 6896745"/>
              <a:gd name="connsiteX3" fmla="*/ 239964 w 5850350"/>
              <a:gd name="connsiteY3" fmla="*/ 4355024 h 6896745"/>
              <a:gd name="connsiteX4" fmla="*/ 3308628 w 5850350"/>
              <a:gd name="connsiteY4" fmla="*/ 6323308 h 6896745"/>
              <a:gd name="connsiteX5" fmla="*/ 3308628 w 5850350"/>
              <a:gd name="connsiteY5" fmla="*/ 6896745 h 6896745"/>
              <a:gd name="connsiteX6" fmla="*/ 5850350 w 5850350"/>
              <a:gd name="connsiteY6" fmla="*/ 6881247 h 6896745"/>
              <a:gd name="connsiteX7" fmla="*/ 5850350 w 5850350"/>
              <a:gd name="connsiteY7" fmla="*/ 0 h 6896745"/>
              <a:gd name="connsiteX8" fmla="*/ 301956 w 5850350"/>
              <a:gd name="connsiteY8" fmla="*/ 0 h 6896745"/>
              <a:gd name="connsiteX0" fmla="*/ 234674 w 5878318"/>
              <a:gd name="connsiteY0" fmla="*/ 0 h 6915795"/>
              <a:gd name="connsiteX1" fmla="*/ 48048 w 5878318"/>
              <a:gd name="connsiteY1" fmla="*/ 1107483 h 6915795"/>
              <a:gd name="connsiteX2" fmla="*/ 1352167 w 5878318"/>
              <a:gd name="connsiteY2" fmla="*/ 2788726 h 6915795"/>
              <a:gd name="connsiteX3" fmla="*/ 267932 w 5878318"/>
              <a:gd name="connsiteY3" fmla="*/ 4374074 h 6915795"/>
              <a:gd name="connsiteX4" fmla="*/ 3336596 w 5878318"/>
              <a:gd name="connsiteY4" fmla="*/ 6342358 h 6915795"/>
              <a:gd name="connsiteX5" fmla="*/ 3336596 w 5878318"/>
              <a:gd name="connsiteY5" fmla="*/ 6915795 h 6915795"/>
              <a:gd name="connsiteX6" fmla="*/ 5878318 w 5878318"/>
              <a:gd name="connsiteY6" fmla="*/ 6900297 h 6915795"/>
              <a:gd name="connsiteX7" fmla="*/ 5878318 w 5878318"/>
              <a:gd name="connsiteY7" fmla="*/ 19050 h 6915795"/>
              <a:gd name="connsiteX8" fmla="*/ 234674 w 5878318"/>
              <a:gd name="connsiteY8" fmla="*/ 0 h 6915795"/>
              <a:gd name="connsiteX0" fmla="*/ 234674 w 5878318"/>
              <a:gd name="connsiteY0" fmla="*/ 0 h 6915795"/>
              <a:gd name="connsiteX1" fmla="*/ 48048 w 5878318"/>
              <a:gd name="connsiteY1" fmla="*/ 1107483 h 6915795"/>
              <a:gd name="connsiteX2" fmla="*/ 1352167 w 5878318"/>
              <a:gd name="connsiteY2" fmla="*/ 2788726 h 6915795"/>
              <a:gd name="connsiteX3" fmla="*/ 153632 w 5878318"/>
              <a:gd name="connsiteY3" fmla="*/ 4316924 h 6915795"/>
              <a:gd name="connsiteX4" fmla="*/ 3336596 w 5878318"/>
              <a:gd name="connsiteY4" fmla="*/ 6342358 h 6915795"/>
              <a:gd name="connsiteX5" fmla="*/ 3336596 w 5878318"/>
              <a:gd name="connsiteY5" fmla="*/ 6915795 h 6915795"/>
              <a:gd name="connsiteX6" fmla="*/ 5878318 w 5878318"/>
              <a:gd name="connsiteY6" fmla="*/ 6900297 h 6915795"/>
              <a:gd name="connsiteX7" fmla="*/ 5878318 w 5878318"/>
              <a:gd name="connsiteY7" fmla="*/ 19050 h 6915795"/>
              <a:gd name="connsiteX8" fmla="*/ 234674 w 5878318"/>
              <a:gd name="connsiteY8" fmla="*/ 0 h 6915795"/>
              <a:gd name="connsiteX0" fmla="*/ 234674 w 5878318"/>
              <a:gd name="connsiteY0" fmla="*/ 0 h 6915795"/>
              <a:gd name="connsiteX1" fmla="*/ 48048 w 5878318"/>
              <a:gd name="connsiteY1" fmla="*/ 1107483 h 6915795"/>
              <a:gd name="connsiteX2" fmla="*/ 1352167 w 5878318"/>
              <a:gd name="connsiteY2" fmla="*/ 2788726 h 6915795"/>
              <a:gd name="connsiteX3" fmla="*/ 153632 w 5878318"/>
              <a:gd name="connsiteY3" fmla="*/ 4316924 h 6915795"/>
              <a:gd name="connsiteX4" fmla="*/ 2593646 w 5878318"/>
              <a:gd name="connsiteY4" fmla="*/ 6380458 h 6915795"/>
              <a:gd name="connsiteX5" fmla="*/ 3336596 w 5878318"/>
              <a:gd name="connsiteY5" fmla="*/ 6915795 h 6915795"/>
              <a:gd name="connsiteX6" fmla="*/ 5878318 w 5878318"/>
              <a:gd name="connsiteY6" fmla="*/ 6900297 h 6915795"/>
              <a:gd name="connsiteX7" fmla="*/ 5878318 w 5878318"/>
              <a:gd name="connsiteY7" fmla="*/ 19050 h 6915795"/>
              <a:gd name="connsiteX8" fmla="*/ 234674 w 5878318"/>
              <a:gd name="connsiteY8" fmla="*/ 0 h 6915795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2593646 w 5878318"/>
              <a:gd name="connsiteY4" fmla="*/ 6380458 h 6900297"/>
              <a:gd name="connsiteX5" fmla="*/ 2765096 w 5878318"/>
              <a:gd name="connsiteY5" fmla="*/ 6877695 h 6900297"/>
              <a:gd name="connsiteX6" fmla="*/ 5878318 w 5878318"/>
              <a:gd name="connsiteY6" fmla="*/ 6900297 h 6900297"/>
              <a:gd name="connsiteX7" fmla="*/ 5878318 w 5878318"/>
              <a:gd name="connsiteY7" fmla="*/ 19050 h 6900297"/>
              <a:gd name="connsiteX8" fmla="*/ 234674 w 5878318"/>
              <a:gd name="connsiteY8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2384096 w 5878318"/>
              <a:gd name="connsiteY4" fmla="*/ 6380458 h 6900297"/>
              <a:gd name="connsiteX5" fmla="*/ 2765096 w 5878318"/>
              <a:gd name="connsiteY5" fmla="*/ 6877695 h 6900297"/>
              <a:gd name="connsiteX6" fmla="*/ 5878318 w 5878318"/>
              <a:gd name="connsiteY6" fmla="*/ 6900297 h 6900297"/>
              <a:gd name="connsiteX7" fmla="*/ 5878318 w 5878318"/>
              <a:gd name="connsiteY7" fmla="*/ 19050 h 6900297"/>
              <a:gd name="connsiteX8" fmla="*/ 234674 w 5878318"/>
              <a:gd name="connsiteY8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563367 w 5878318"/>
              <a:gd name="connsiteY4" fmla="*/ 565785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1115817 w 5878318"/>
              <a:gd name="connsiteY4" fmla="*/ 56769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91782 w 5878318"/>
              <a:gd name="connsiteY3" fmla="*/ 4412174 h 6900297"/>
              <a:gd name="connsiteX4" fmla="*/ 1115817 w 5878318"/>
              <a:gd name="connsiteY4" fmla="*/ 56769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91782 w 5878318"/>
              <a:gd name="connsiteY3" fmla="*/ 4412174 h 6900297"/>
              <a:gd name="connsiteX4" fmla="*/ 1115817 w 5878318"/>
              <a:gd name="connsiteY4" fmla="*/ 56769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91782 w 5878318"/>
              <a:gd name="connsiteY3" fmla="*/ 4412174 h 6900297"/>
              <a:gd name="connsiteX4" fmla="*/ 1058667 w 5878318"/>
              <a:gd name="connsiteY4" fmla="*/ 57150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72732 w 5878318"/>
              <a:gd name="connsiteY3" fmla="*/ 4431224 h 6900297"/>
              <a:gd name="connsiteX4" fmla="*/ 1058667 w 5878318"/>
              <a:gd name="connsiteY4" fmla="*/ 57150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64867 w 5878318"/>
              <a:gd name="connsiteY2" fmla="*/ 2763326 h 6900297"/>
              <a:gd name="connsiteX3" fmla="*/ 572732 w 5878318"/>
              <a:gd name="connsiteY3" fmla="*/ 4431224 h 6900297"/>
              <a:gd name="connsiteX4" fmla="*/ 1058667 w 5878318"/>
              <a:gd name="connsiteY4" fmla="*/ 57150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05905 w 5911491"/>
              <a:gd name="connsiteY3" fmla="*/ 4431224 h 6900297"/>
              <a:gd name="connsiteX4" fmla="*/ 1091840 w 5911491"/>
              <a:gd name="connsiteY4" fmla="*/ 57150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091840 w 5911491"/>
              <a:gd name="connsiteY4" fmla="*/ 57150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94805 w 5911491"/>
              <a:gd name="connsiteY3" fmla="*/ 431057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11491" h="6900297">
                <a:moveTo>
                  <a:pt x="267847" y="0"/>
                </a:moveTo>
                <a:cubicBezTo>
                  <a:pt x="-62784" y="537275"/>
                  <a:pt x="-10908" y="771686"/>
                  <a:pt x="30421" y="1107483"/>
                </a:cubicBezTo>
                <a:cubicBezTo>
                  <a:pt x="102746" y="1686086"/>
                  <a:pt x="1315383" y="1859258"/>
                  <a:pt x="1398040" y="2763326"/>
                </a:cubicBezTo>
                <a:cubicBezTo>
                  <a:pt x="1480697" y="3667394"/>
                  <a:pt x="819922" y="3546637"/>
                  <a:pt x="669405" y="4304224"/>
                </a:cubicBezTo>
                <a:cubicBezTo>
                  <a:pt x="518888" y="5061811"/>
                  <a:pt x="669296" y="5447278"/>
                  <a:pt x="1231540" y="5778500"/>
                </a:cubicBezTo>
                <a:cubicBezTo>
                  <a:pt x="1857284" y="6122422"/>
                  <a:pt x="2118819" y="6024212"/>
                  <a:pt x="2417269" y="6380458"/>
                </a:cubicBezTo>
                <a:cubicBezTo>
                  <a:pt x="2715719" y="6736704"/>
                  <a:pt x="2671269" y="6711949"/>
                  <a:pt x="2798269" y="6877695"/>
                </a:cubicBezTo>
                <a:lnTo>
                  <a:pt x="5911491" y="6900297"/>
                </a:lnTo>
                <a:lnTo>
                  <a:pt x="5911491" y="19050"/>
                </a:lnTo>
                <a:lnTo>
                  <a:pt x="267847" y="0"/>
                </a:lnTo>
                <a:close/>
              </a:path>
            </a:pathLst>
          </a:cu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="" xmlns:a16="http://schemas.microsoft.com/office/drawing/2014/main" id="{0457E147-2F53-48D4-8F04-C3F1502156C3}"/>
              </a:ext>
            </a:extLst>
          </p:cNvPr>
          <p:cNvSpPr/>
          <p:nvPr/>
        </p:nvSpPr>
        <p:spPr>
          <a:xfrm>
            <a:off x="3930750" y="-51297"/>
            <a:ext cx="5348250" cy="6900297"/>
          </a:xfrm>
          <a:custGeom>
            <a:avLst/>
            <a:gdLst>
              <a:gd name="connsiteX0" fmla="*/ 1286359 w 6834753"/>
              <a:gd name="connsiteY0" fmla="*/ 30996 h 6896745"/>
              <a:gd name="connsiteX1" fmla="*/ 0 w 6834753"/>
              <a:gd name="connsiteY1" fmla="*/ 1720312 h 6896745"/>
              <a:gd name="connsiteX2" fmla="*/ 2278251 w 6834753"/>
              <a:gd name="connsiteY2" fmla="*/ 2960176 h 6896745"/>
              <a:gd name="connsiteX3" fmla="*/ 898902 w 6834753"/>
              <a:gd name="connsiteY3" fmla="*/ 3859078 h 6896745"/>
              <a:gd name="connsiteX4" fmla="*/ 4293031 w 6834753"/>
              <a:gd name="connsiteY4" fmla="*/ 6323308 h 6896745"/>
              <a:gd name="connsiteX5" fmla="*/ 4293031 w 6834753"/>
              <a:gd name="connsiteY5" fmla="*/ 6896745 h 6896745"/>
              <a:gd name="connsiteX6" fmla="*/ 6834753 w 6834753"/>
              <a:gd name="connsiteY6" fmla="*/ 6881247 h 6896745"/>
              <a:gd name="connsiteX7" fmla="*/ 6834753 w 6834753"/>
              <a:gd name="connsiteY7" fmla="*/ 0 h 6896745"/>
              <a:gd name="connsiteX8" fmla="*/ 1286359 w 6834753"/>
              <a:gd name="connsiteY8" fmla="*/ 30996 h 6896745"/>
              <a:gd name="connsiteX0" fmla="*/ 991892 w 6540286"/>
              <a:gd name="connsiteY0" fmla="*/ 30996 h 6896745"/>
              <a:gd name="connsiteX1" fmla="*/ 0 w 6540286"/>
              <a:gd name="connsiteY1" fmla="*/ 1642820 h 6896745"/>
              <a:gd name="connsiteX2" fmla="*/ 1983784 w 6540286"/>
              <a:gd name="connsiteY2" fmla="*/ 2960176 h 6896745"/>
              <a:gd name="connsiteX3" fmla="*/ 604435 w 6540286"/>
              <a:gd name="connsiteY3" fmla="*/ 3859078 h 6896745"/>
              <a:gd name="connsiteX4" fmla="*/ 3998564 w 6540286"/>
              <a:gd name="connsiteY4" fmla="*/ 6323308 h 6896745"/>
              <a:gd name="connsiteX5" fmla="*/ 3998564 w 6540286"/>
              <a:gd name="connsiteY5" fmla="*/ 6896745 h 6896745"/>
              <a:gd name="connsiteX6" fmla="*/ 6540286 w 6540286"/>
              <a:gd name="connsiteY6" fmla="*/ 6881247 h 6896745"/>
              <a:gd name="connsiteX7" fmla="*/ 6540286 w 6540286"/>
              <a:gd name="connsiteY7" fmla="*/ 0 h 6896745"/>
              <a:gd name="connsiteX8" fmla="*/ 991892 w 6540286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900649 w 6542032"/>
              <a:gd name="connsiteY3" fmla="*/ 4076055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520581 w 6542032"/>
              <a:gd name="connsiteY2" fmla="*/ 2960176 h 6896745"/>
              <a:gd name="connsiteX3" fmla="*/ 900649 w 6542032"/>
              <a:gd name="connsiteY3" fmla="*/ 4076055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684934 w 6233328"/>
              <a:gd name="connsiteY0" fmla="*/ 30996 h 6896745"/>
              <a:gd name="connsiteX1" fmla="*/ 3008 w 6233328"/>
              <a:gd name="connsiteY1" fmla="*/ 1069383 h 6896745"/>
              <a:gd name="connsiteX2" fmla="*/ 1211877 w 6233328"/>
              <a:gd name="connsiteY2" fmla="*/ 2960176 h 6896745"/>
              <a:gd name="connsiteX3" fmla="*/ 591945 w 6233328"/>
              <a:gd name="connsiteY3" fmla="*/ 4076055 h 6896745"/>
              <a:gd name="connsiteX4" fmla="*/ 3691606 w 6233328"/>
              <a:gd name="connsiteY4" fmla="*/ 6323308 h 6896745"/>
              <a:gd name="connsiteX5" fmla="*/ 3691606 w 6233328"/>
              <a:gd name="connsiteY5" fmla="*/ 6896745 h 6896745"/>
              <a:gd name="connsiteX6" fmla="*/ 6233328 w 6233328"/>
              <a:gd name="connsiteY6" fmla="*/ 6881247 h 6896745"/>
              <a:gd name="connsiteX7" fmla="*/ 6233328 w 6233328"/>
              <a:gd name="connsiteY7" fmla="*/ 0 h 6896745"/>
              <a:gd name="connsiteX8" fmla="*/ 684934 w 6233328"/>
              <a:gd name="connsiteY8" fmla="*/ 30996 h 6896745"/>
              <a:gd name="connsiteX0" fmla="*/ 684934 w 6233328"/>
              <a:gd name="connsiteY0" fmla="*/ 0 h 6896745"/>
              <a:gd name="connsiteX1" fmla="*/ 3008 w 6233328"/>
              <a:gd name="connsiteY1" fmla="*/ 1069383 h 6896745"/>
              <a:gd name="connsiteX2" fmla="*/ 1211877 w 6233328"/>
              <a:gd name="connsiteY2" fmla="*/ 2960176 h 6896745"/>
              <a:gd name="connsiteX3" fmla="*/ 591945 w 6233328"/>
              <a:gd name="connsiteY3" fmla="*/ 4076055 h 6896745"/>
              <a:gd name="connsiteX4" fmla="*/ 3691606 w 6233328"/>
              <a:gd name="connsiteY4" fmla="*/ 6323308 h 6896745"/>
              <a:gd name="connsiteX5" fmla="*/ 3691606 w 6233328"/>
              <a:gd name="connsiteY5" fmla="*/ 6896745 h 6896745"/>
              <a:gd name="connsiteX6" fmla="*/ 6233328 w 6233328"/>
              <a:gd name="connsiteY6" fmla="*/ 6881247 h 6896745"/>
              <a:gd name="connsiteX7" fmla="*/ 6233328 w 6233328"/>
              <a:gd name="connsiteY7" fmla="*/ 0 h 6896745"/>
              <a:gd name="connsiteX8" fmla="*/ 684934 w 6233328"/>
              <a:gd name="connsiteY8" fmla="*/ 0 h 6896745"/>
              <a:gd name="connsiteX0" fmla="*/ 684934 w 6233328"/>
              <a:gd name="connsiteY0" fmla="*/ 0 h 6896745"/>
              <a:gd name="connsiteX1" fmla="*/ 3008 w 6233328"/>
              <a:gd name="connsiteY1" fmla="*/ 1069383 h 6896745"/>
              <a:gd name="connsiteX2" fmla="*/ 1211877 w 6233328"/>
              <a:gd name="connsiteY2" fmla="*/ 2960176 h 6896745"/>
              <a:gd name="connsiteX3" fmla="*/ 622942 w 6233328"/>
              <a:gd name="connsiteY3" fmla="*/ 4355024 h 6896745"/>
              <a:gd name="connsiteX4" fmla="*/ 3691606 w 6233328"/>
              <a:gd name="connsiteY4" fmla="*/ 6323308 h 6896745"/>
              <a:gd name="connsiteX5" fmla="*/ 3691606 w 6233328"/>
              <a:gd name="connsiteY5" fmla="*/ 6896745 h 6896745"/>
              <a:gd name="connsiteX6" fmla="*/ 6233328 w 6233328"/>
              <a:gd name="connsiteY6" fmla="*/ 6881247 h 6896745"/>
              <a:gd name="connsiteX7" fmla="*/ 6233328 w 6233328"/>
              <a:gd name="connsiteY7" fmla="*/ 0 h 6896745"/>
              <a:gd name="connsiteX8" fmla="*/ 684934 w 6233328"/>
              <a:gd name="connsiteY8" fmla="*/ 0 h 6896745"/>
              <a:gd name="connsiteX0" fmla="*/ 301956 w 5850350"/>
              <a:gd name="connsiteY0" fmla="*/ 0 h 6896745"/>
              <a:gd name="connsiteX1" fmla="*/ 20080 w 5850350"/>
              <a:gd name="connsiteY1" fmla="*/ 1088433 h 6896745"/>
              <a:gd name="connsiteX2" fmla="*/ 828899 w 5850350"/>
              <a:gd name="connsiteY2" fmla="*/ 2960176 h 6896745"/>
              <a:gd name="connsiteX3" fmla="*/ 239964 w 5850350"/>
              <a:gd name="connsiteY3" fmla="*/ 4355024 h 6896745"/>
              <a:gd name="connsiteX4" fmla="*/ 3308628 w 5850350"/>
              <a:gd name="connsiteY4" fmla="*/ 6323308 h 6896745"/>
              <a:gd name="connsiteX5" fmla="*/ 3308628 w 5850350"/>
              <a:gd name="connsiteY5" fmla="*/ 6896745 h 6896745"/>
              <a:gd name="connsiteX6" fmla="*/ 5850350 w 5850350"/>
              <a:gd name="connsiteY6" fmla="*/ 6881247 h 6896745"/>
              <a:gd name="connsiteX7" fmla="*/ 5850350 w 5850350"/>
              <a:gd name="connsiteY7" fmla="*/ 0 h 6896745"/>
              <a:gd name="connsiteX8" fmla="*/ 301956 w 5850350"/>
              <a:gd name="connsiteY8" fmla="*/ 0 h 6896745"/>
              <a:gd name="connsiteX0" fmla="*/ 301956 w 5850350"/>
              <a:gd name="connsiteY0" fmla="*/ 0 h 6896745"/>
              <a:gd name="connsiteX1" fmla="*/ 20080 w 5850350"/>
              <a:gd name="connsiteY1" fmla="*/ 1088433 h 6896745"/>
              <a:gd name="connsiteX2" fmla="*/ 1324199 w 5850350"/>
              <a:gd name="connsiteY2" fmla="*/ 2769676 h 6896745"/>
              <a:gd name="connsiteX3" fmla="*/ 239964 w 5850350"/>
              <a:gd name="connsiteY3" fmla="*/ 4355024 h 6896745"/>
              <a:gd name="connsiteX4" fmla="*/ 3308628 w 5850350"/>
              <a:gd name="connsiteY4" fmla="*/ 6323308 h 6896745"/>
              <a:gd name="connsiteX5" fmla="*/ 3308628 w 5850350"/>
              <a:gd name="connsiteY5" fmla="*/ 6896745 h 6896745"/>
              <a:gd name="connsiteX6" fmla="*/ 5850350 w 5850350"/>
              <a:gd name="connsiteY6" fmla="*/ 6881247 h 6896745"/>
              <a:gd name="connsiteX7" fmla="*/ 5850350 w 5850350"/>
              <a:gd name="connsiteY7" fmla="*/ 0 h 6896745"/>
              <a:gd name="connsiteX8" fmla="*/ 301956 w 5850350"/>
              <a:gd name="connsiteY8" fmla="*/ 0 h 6896745"/>
              <a:gd name="connsiteX0" fmla="*/ 234674 w 5878318"/>
              <a:gd name="connsiteY0" fmla="*/ 0 h 6915795"/>
              <a:gd name="connsiteX1" fmla="*/ 48048 w 5878318"/>
              <a:gd name="connsiteY1" fmla="*/ 1107483 h 6915795"/>
              <a:gd name="connsiteX2" fmla="*/ 1352167 w 5878318"/>
              <a:gd name="connsiteY2" fmla="*/ 2788726 h 6915795"/>
              <a:gd name="connsiteX3" fmla="*/ 267932 w 5878318"/>
              <a:gd name="connsiteY3" fmla="*/ 4374074 h 6915795"/>
              <a:gd name="connsiteX4" fmla="*/ 3336596 w 5878318"/>
              <a:gd name="connsiteY4" fmla="*/ 6342358 h 6915795"/>
              <a:gd name="connsiteX5" fmla="*/ 3336596 w 5878318"/>
              <a:gd name="connsiteY5" fmla="*/ 6915795 h 6915795"/>
              <a:gd name="connsiteX6" fmla="*/ 5878318 w 5878318"/>
              <a:gd name="connsiteY6" fmla="*/ 6900297 h 6915795"/>
              <a:gd name="connsiteX7" fmla="*/ 5878318 w 5878318"/>
              <a:gd name="connsiteY7" fmla="*/ 19050 h 6915795"/>
              <a:gd name="connsiteX8" fmla="*/ 234674 w 5878318"/>
              <a:gd name="connsiteY8" fmla="*/ 0 h 6915795"/>
              <a:gd name="connsiteX0" fmla="*/ 234674 w 5878318"/>
              <a:gd name="connsiteY0" fmla="*/ 0 h 6915795"/>
              <a:gd name="connsiteX1" fmla="*/ 48048 w 5878318"/>
              <a:gd name="connsiteY1" fmla="*/ 1107483 h 6915795"/>
              <a:gd name="connsiteX2" fmla="*/ 1352167 w 5878318"/>
              <a:gd name="connsiteY2" fmla="*/ 2788726 h 6915795"/>
              <a:gd name="connsiteX3" fmla="*/ 153632 w 5878318"/>
              <a:gd name="connsiteY3" fmla="*/ 4316924 h 6915795"/>
              <a:gd name="connsiteX4" fmla="*/ 3336596 w 5878318"/>
              <a:gd name="connsiteY4" fmla="*/ 6342358 h 6915795"/>
              <a:gd name="connsiteX5" fmla="*/ 3336596 w 5878318"/>
              <a:gd name="connsiteY5" fmla="*/ 6915795 h 6915795"/>
              <a:gd name="connsiteX6" fmla="*/ 5878318 w 5878318"/>
              <a:gd name="connsiteY6" fmla="*/ 6900297 h 6915795"/>
              <a:gd name="connsiteX7" fmla="*/ 5878318 w 5878318"/>
              <a:gd name="connsiteY7" fmla="*/ 19050 h 6915795"/>
              <a:gd name="connsiteX8" fmla="*/ 234674 w 5878318"/>
              <a:gd name="connsiteY8" fmla="*/ 0 h 6915795"/>
              <a:gd name="connsiteX0" fmla="*/ 234674 w 5878318"/>
              <a:gd name="connsiteY0" fmla="*/ 0 h 6915795"/>
              <a:gd name="connsiteX1" fmla="*/ 48048 w 5878318"/>
              <a:gd name="connsiteY1" fmla="*/ 1107483 h 6915795"/>
              <a:gd name="connsiteX2" fmla="*/ 1352167 w 5878318"/>
              <a:gd name="connsiteY2" fmla="*/ 2788726 h 6915795"/>
              <a:gd name="connsiteX3" fmla="*/ 153632 w 5878318"/>
              <a:gd name="connsiteY3" fmla="*/ 4316924 h 6915795"/>
              <a:gd name="connsiteX4" fmla="*/ 2593646 w 5878318"/>
              <a:gd name="connsiteY4" fmla="*/ 6380458 h 6915795"/>
              <a:gd name="connsiteX5" fmla="*/ 3336596 w 5878318"/>
              <a:gd name="connsiteY5" fmla="*/ 6915795 h 6915795"/>
              <a:gd name="connsiteX6" fmla="*/ 5878318 w 5878318"/>
              <a:gd name="connsiteY6" fmla="*/ 6900297 h 6915795"/>
              <a:gd name="connsiteX7" fmla="*/ 5878318 w 5878318"/>
              <a:gd name="connsiteY7" fmla="*/ 19050 h 6915795"/>
              <a:gd name="connsiteX8" fmla="*/ 234674 w 5878318"/>
              <a:gd name="connsiteY8" fmla="*/ 0 h 6915795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2593646 w 5878318"/>
              <a:gd name="connsiteY4" fmla="*/ 6380458 h 6900297"/>
              <a:gd name="connsiteX5" fmla="*/ 2765096 w 5878318"/>
              <a:gd name="connsiteY5" fmla="*/ 6877695 h 6900297"/>
              <a:gd name="connsiteX6" fmla="*/ 5878318 w 5878318"/>
              <a:gd name="connsiteY6" fmla="*/ 6900297 h 6900297"/>
              <a:gd name="connsiteX7" fmla="*/ 5878318 w 5878318"/>
              <a:gd name="connsiteY7" fmla="*/ 19050 h 6900297"/>
              <a:gd name="connsiteX8" fmla="*/ 234674 w 5878318"/>
              <a:gd name="connsiteY8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2384096 w 5878318"/>
              <a:gd name="connsiteY4" fmla="*/ 6380458 h 6900297"/>
              <a:gd name="connsiteX5" fmla="*/ 2765096 w 5878318"/>
              <a:gd name="connsiteY5" fmla="*/ 6877695 h 6900297"/>
              <a:gd name="connsiteX6" fmla="*/ 5878318 w 5878318"/>
              <a:gd name="connsiteY6" fmla="*/ 6900297 h 6900297"/>
              <a:gd name="connsiteX7" fmla="*/ 5878318 w 5878318"/>
              <a:gd name="connsiteY7" fmla="*/ 19050 h 6900297"/>
              <a:gd name="connsiteX8" fmla="*/ 234674 w 5878318"/>
              <a:gd name="connsiteY8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563367 w 5878318"/>
              <a:gd name="connsiteY4" fmla="*/ 565785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1115817 w 5878318"/>
              <a:gd name="connsiteY4" fmla="*/ 56769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91782 w 5878318"/>
              <a:gd name="connsiteY3" fmla="*/ 4412174 h 6900297"/>
              <a:gd name="connsiteX4" fmla="*/ 1115817 w 5878318"/>
              <a:gd name="connsiteY4" fmla="*/ 56769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91782 w 5878318"/>
              <a:gd name="connsiteY3" fmla="*/ 4412174 h 6900297"/>
              <a:gd name="connsiteX4" fmla="*/ 1115817 w 5878318"/>
              <a:gd name="connsiteY4" fmla="*/ 56769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91782 w 5878318"/>
              <a:gd name="connsiteY3" fmla="*/ 4412174 h 6900297"/>
              <a:gd name="connsiteX4" fmla="*/ 1058667 w 5878318"/>
              <a:gd name="connsiteY4" fmla="*/ 57150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72732 w 5878318"/>
              <a:gd name="connsiteY3" fmla="*/ 4431224 h 6900297"/>
              <a:gd name="connsiteX4" fmla="*/ 1058667 w 5878318"/>
              <a:gd name="connsiteY4" fmla="*/ 57150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64867 w 5878318"/>
              <a:gd name="connsiteY2" fmla="*/ 2763326 h 6900297"/>
              <a:gd name="connsiteX3" fmla="*/ 572732 w 5878318"/>
              <a:gd name="connsiteY3" fmla="*/ 4431224 h 6900297"/>
              <a:gd name="connsiteX4" fmla="*/ 1058667 w 5878318"/>
              <a:gd name="connsiteY4" fmla="*/ 57150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05905 w 5911491"/>
              <a:gd name="connsiteY3" fmla="*/ 4431224 h 6900297"/>
              <a:gd name="connsiteX4" fmla="*/ 1091840 w 5911491"/>
              <a:gd name="connsiteY4" fmla="*/ 57150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091840 w 5911491"/>
              <a:gd name="connsiteY4" fmla="*/ 57150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94805 w 5911491"/>
              <a:gd name="connsiteY3" fmla="*/ 431057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11491" h="6900297">
                <a:moveTo>
                  <a:pt x="267847" y="0"/>
                </a:moveTo>
                <a:cubicBezTo>
                  <a:pt x="-62784" y="537275"/>
                  <a:pt x="-10908" y="771686"/>
                  <a:pt x="30421" y="1107483"/>
                </a:cubicBezTo>
                <a:cubicBezTo>
                  <a:pt x="102746" y="1686086"/>
                  <a:pt x="1315383" y="1859258"/>
                  <a:pt x="1398040" y="2763326"/>
                </a:cubicBezTo>
                <a:cubicBezTo>
                  <a:pt x="1480697" y="3667394"/>
                  <a:pt x="819922" y="3546637"/>
                  <a:pt x="669405" y="4304224"/>
                </a:cubicBezTo>
                <a:cubicBezTo>
                  <a:pt x="518888" y="5061811"/>
                  <a:pt x="669296" y="5447278"/>
                  <a:pt x="1231540" y="5778500"/>
                </a:cubicBezTo>
                <a:cubicBezTo>
                  <a:pt x="1857284" y="6122422"/>
                  <a:pt x="2118819" y="6024212"/>
                  <a:pt x="2417269" y="6380458"/>
                </a:cubicBezTo>
                <a:cubicBezTo>
                  <a:pt x="2715719" y="6736704"/>
                  <a:pt x="2671269" y="6711949"/>
                  <a:pt x="2798269" y="6877695"/>
                </a:cubicBezTo>
                <a:lnTo>
                  <a:pt x="5911491" y="6900297"/>
                </a:lnTo>
                <a:lnTo>
                  <a:pt x="5911491" y="19050"/>
                </a:lnTo>
                <a:lnTo>
                  <a:pt x="2678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	 </a:t>
            </a:r>
          </a:p>
          <a:p>
            <a:pPr>
              <a:buNone/>
            </a:pP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B72969-8567-490C-A9E2-92C86A6A4966}"/>
              </a:ext>
            </a:extLst>
          </p:cNvPr>
          <p:cNvSpPr txBox="1"/>
          <p:nvPr/>
        </p:nvSpPr>
        <p:spPr>
          <a:xfrm>
            <a:off x="3779912" y="908720"/>
            <a:ext cx="5364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Гимнастика в образовании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091CEF1-B026-4460-85DB-E6E27091DDEE}"/>
              </a:ext>
            </a:extLst>
          </p:cNvPr>
          <p:cNvSpPr/>
          <p:nvPr/>
        </p:nvSpPr>
        <p:spPr>
          <a:xfrm>
            <a:off x="2884500" y="1314000"/>
            <a:ext cx="337500" cy="270000"/>
          </a:xfrm>
          <a:prstGeom prst="rect">
            <a:avLst/>
          </a:prstGeom>
          <a:solidFill>
            <a:schemeClr val="accent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="" xmlns:a16="http://schemas.microsoft.com/office/drawing/2014/main" id="{F7329957-12D8-4A21-80E0-F51EBF1576DE}"/>
              </a:ext>
            </a:extLst>
          </p:cNvPr>
          <p:cNvSpPr/>
          <p:nvPr/>
        </p:nvSpPr>
        <p:spPr>
          <a:xfrm>
            <a:off x="3863251" y="1899000"/>
            <a:ext cx="252155" cy="315000"/>
          </a:xfrm>
          <a:prstGeom prst="triangle">
            <a:avLst/>
          </a:prstGeom>
          <a:solidFill>
            <a:schemeClr val="accent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E07C3386-8F08-4520-8F57-561F8005391A}"/>
              </a:ext>
            </a:extLst>
          </p:cNvPr>
          <p:cNvSpPr/>
          <p:nvPr/>
        </p:nvSpPr>
        <p:spPr>
          <a:xfrm>
            <a:off x="3343345" y="858600"/>
            <a:ext cx="202500" cy="270000"/>
          </a:xfrm>
          <a:prstGeom prst="ellipse">
            <a:avLst/>
          </a:prstGeom>
          <a:solidFill>
            <a:schemeClr val="accent4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8" name="Хорда 7">
            <a:extLst>
              <a:ext uri="{FF2B5EF4-FFF2-40B4-BE49-F238E27FC236}">
                <a16:creationId xmlns="" xmlns:a16="http://schemas.microsoft.com/office/drawing/2014/main" id="{C34DCA2E-1C0A-45C1-9FCE-E59F58180955}"/>
              </a:ext>
            </a:extLst>
          </p:cNvPr>
          <p:cNvSpPr/>
          <p:nvPr/>
        </p:nvSpPr>
        <p:spPr>
          <a:xfrm>
            <a:off x="3840874" y="2911499"/>
            <a:ext cx="252155" cy="1147502"/>
          </a:xfrm>
          <a:custGeom>
            <a:avLst/>
            <a:gdLst>
              <a:gd name="connsiteX0" fmla="*/ 485715 w 501336"/>
              <a:gd name="connsiteY0" fmla="*/ 911452 h 1352811"/>
              <a:gd name="connsiteX1" fmla="*/ 39718 w 501336"/>
              <a:gd name="connsiteY1" fmla="*/ 1041782 h 1352811"/>
              <a:gd name="connsiteX2" fmla="*/ 1227 w 501336"/>
              <a:gd name="connsiteY2" fmla="*/ 609567 h 1352811"/>
              <a:gd name="connsiteX3" fmla="*/ 250668 w 501336"/>
              <a:gd name="connsiteY3" fmla="*/ -1 h 1352811"/>
              <a:gd name="connsiteX4" fmla="*/ 485715 w 501336"/>
              <a:gd name="connsiteY4" fmla="*/ 911452 h 1352811"/>
              <a:gd name="connsiteX0" fmla="*/ 485715 w 485850"/>
              <a:gd name="connsiteY0" fmla="*/ 911453 h 1352914"/>
              <a:gd name="connsiteX1" fmla="*/ 39718 w 485850"/>
              <a:gd name="connsiteY1" fmla="*/ 1041783 h 1352914"/>
              <a:gd name="connsiteX2" fmla="*/ 1227 w 485850"/>
              <a:gd name="connsiteY2" fmla="*/ 609568 h 1352914"/>
              <a:gd name="connsiteX3" fmla="*/ 250668 w 485850"/>
              <a:gd name="connsiteY3" fmla="*/ 0 h 1352914"/>
              <a:gd name="connsiteX4" fmla="*/ 485715 w 485850"/>
              <a:gd name="connsiteY4" fmla="*/ 911453 h 1352914"/>
              <a:gd name="connsiteX0" fmla="*/ 485715 w 486430"/>
              <a:gd name="connsiteY0" fmla="*/ 911453 h 1352914"/>
              <a:gd name="connsiteX1" fmla="*/ 39718 w 486430"/>
              <a:gd name="connsiteY1" fmla="*/ 1041783 h 1352914"/>
              <a:gd name="connsiteX2" fmla="*/ 1227 w 486430"/>
              <a:gd name="connsiteY2" fmla="*/ 609568 h 1352914"/>
              <a:gd name="connsiteX3" fmla="*/ 250668 w 486430"/>
              <a:gd name="connsiteY3" fmla="*/ 0 h 1352914"/>
              <a:gd name="connsiteX4" fmla="*/ 485715 w 486430"/>
              <a:gd name="connsiteY4" fmla="*/ 911453 h 1352914"/>
              <a:gd name="connsiteX0" fmla="*/ 485715 w 486852"/>
              <a:gd name="connsiteY0" fmla="*/ 911453 h 1352914"/>
              <a:gd name="connsiteX1" fmla="*/ 39718 w 486852"/>
              <a:gd name="connsiteY1" fmla="*/ 1041783 h 1352914"/>
              <a:gd name="connsiteX2" fmla="*/ 1227 w 486852"/>
              <a:gd name="connsiteY2" fmla="*/ 609568 h 1352914"/>
              <a:gd name="connsiteX3" fmla="*/ 250668 w 486852"/>
              <a:gd name="connsiteY3" fmla="*/ 0 h 1352914"/>
              <a:gd name="connsiteX4" fmla="*/ 485715 w 486852"/>
              <a:gd name="connsiteY4" fmla="*/ 911453 h 1352914"/>
              <a:gd name="connsiteX0" fmla="*/ 273849 w 327098"/>
              <a:gd name="connsiteY0" fmla="*/ 1147673 h 1373058"/>
              <a:gd name="connsiteX1" fmla="*/ 41212 w 327098"/>
              <a:gd name="connsiteY1" fmla="*/ 1041783 h 1373058"/>
              <a:gd name="connsiteX2" fmla="*/ 2721 w 327098"/>
              <a:gd name="connsiteY2" fmla="*/ 609568 h 1373058"/>
              <a:gd name="connsiteX3" fmla="*/ 252162 w 327098"/>
              <a:gd name="connsiteY3" fmla="*/ 0 h 1373058"/>
              <a:gd name="connsiteX4" fmla="*/ 273849 w 327098"/>
              <a:gd name="connsiteY4" fmla="*/ 1147673 h 1373058"/>
              <a:gd name="connsiteX0" fmla="*/ 241727 w 294976"/>
              <a:gd name="connsiteY0" fmla="*/ 1147673 h 1373322"/>
              <a:gd name="connsiteX1" fmla="*/ 9090 w 294976"/>
              <a:gd name="connsiteY1" fmla="*/ 1041783 h 1373322"/>
              <a:gd name="connsiteX2" fmla="*/ 46799 w 294976"/>
              <a:gd name="connsiteY2" fmla="*/ 601948 h 1373322"/>
              <a:gd name="connsiteX3" fmla="*/ 220040 w 294976"/>
              <a:gd name="connsiteY3" fmla="*/ 0 h 1373322"/>
              <a:gd name="connsiteX4" fmla="*/ 241727 w 294976"/>
              <a:gd name="connsiteY4" fmla="*/ 1147673 h 1373322"/>
              <a:gd name="connsiteX0" fmla="*/ 258102 w 311351"/>
              <a:gd name="connsiteY0" fmla="*/ 1147673 h 1373850"/>
              <a:gd name="connsiteX1" fmla="*/ 25465 w 311351"/>
              <a:gd name="connsiteY1" fmla="*/ 1041783 h 1373850"/>
              <a:gd name="connsiteX2" fmla="*/ 9834 w 311351"/>
              <a:gd name="connsiteY2" fmla="*/ 586708 h 1373850"/>
              <a:gd name="connsiteX3" fmla="*/ 236415 w 311351"/>
              <a:gd name="connsiteY3" fmla="*/ 0 h 1373850"/>
              <a:gd name="connsiteX4" fmla="*/ 258102 w 311351"/>
              <a:gd name="connsiteY4" fmla="*/ 1147673 h 1373850"/>
              <a:gd name="connsiteX0" fmla="*/ 258102 w 311351"/>
              <a:gd name="connsiteY0" fmla="*/ 1147673 h 1373850"/>
              <a:gd name="connsiteX1" fmla="*/ 25465 w 311351"/>
              <a:gd name="connsiteY1" fmla="*/ 1041783 h 1373850"/>
              <a:gd name="connsiteX2" fmla="*/ 9834 w 311351"/>
              <a:gd name="connsiteY2" fmla="*/ 586708 h 1373850"/>
              <a:gd name="connsiteX3" fmla="*/ 236415 w 311351"/>
              <a:gd name="connsiteY3" fmla="*/ 0 h 1373850"/>
              <a:gd name="connsiteX4" fmla="*/ 258102 w 311351"/>
              <a:gd name="connsiteY4" fmla="*/ 1147673 h 1373850"/>
              <a:gd name="connsiteX0" fmla="*/ 250854 w 304103"/>
              <a:gd name="connsiteY0" fmla="*/ 1147673 h 1375555"/>
              <a:gd name="connsiteX1" fmla="*/ 18217 w 304103"/>
              <a:gd name="connsiteY1" fmla="*/ 1041783 h 1375555"/>
              <a:gd name="connsiteX2" fmla="*/ 2586 w 304103"/>
              <a:gd name="connsiteY2" fmla="*/ 586708 h 1375555"/>
              <a:gd name="connsiteX3" fmla="*/ 229167 w 304103"/>
              <a:gd name="connsiteY3" fmla="*/ 0 h 1375555"/>
              <a:gd name="connsiteX4" fmla="*/ 250854 w 304103"/>
              <a:gd name="connsiteY4" fmla="*/ 1147673 h 1375555"/>
              <a:gd name="connsiteX0" fmla="*/ 250854 w 320610"/>
              <a:gd name="connsiteY0" fmla="*/ 1147673 h 1375555"/>
              <a:gd name="connsiteX1" fmla="*/ 18217 w 320610"/>
              <a:gd name="connsiteY1" fmla="*/ 1041783 h 1375555"/>
              <a:gd name="connsiteX2" fmla="*/ 2586 w 320610"/>
              <a:gd name="connsiteY2" fmla="*/ 586708 h 1375555"/>
              <a:gd name="connsiteX3" fmla="*/ 229167 w 320610"/>
              <a:gd name="connsiteY3" fmla="*/ 0 h 1375555"/>
              <a:gd name="connsiteX4" fmla="*/ 250854 w 320610"/>
              <a:gd name="connsiteY4" fmla="*/ 1147673 h 137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610" h="1375555">
                <a:moveTo>
                  <a:pt x="250854" y="1147673"/>
                </a:moveTo>
                <a:cubicBezTo>
                  <a:pt x="179005" y="1670840"/>
                  <a:pt x="29308" y="1143421"/>
                  <a:pt x="18217" y="1041783"/>
                </a:cubicBezTo>
                <a:cubicBezTo>
                  <a:pt x="-301" y="872089"/>
                  <a:pt x="-2995" y="738367"/>
                  <a:pt x="2586" y="586708"/>
                </a:cubicBezTo>
                <a:cubicBezTo>
                  <a:pt x="15318" y="240725"/>
                  <a:pt x="100320" y="0"/>
                  <a:pt x="229167" y="0"/>
                </a:cubicBezTo>
                <a:cubicBezTo>
                  <a:pt x="376096" y="273338"/>
                  <a:pt x="317285" y="447615"/>
                  <a:pt x="250854" y="1147673"/>
                </a:cubicBezTo>
                <a:close/>
              </a:path>
            </a:pathLst>
          </a:cu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="" xmlns:a16="http://schemas.microsoft.com/office/drawing/2014/main" id="{F317B666-44C3-4487-A0DF-D5A5852ABDCE}"/>
              </a:ext>
            </a:extLst>
          </p:cNvPr>
          <p:cNvSpPr/>
          <p:nvPr/>
        </p:nvSpPr>
        <p:spPr>
          <a:xfrm rot="16531375">
            <a:off x="3973005" y="2706376"/>
            <a:ext cx="908160" cy="113792"/>
          </a:xfrm>
          <a:custGeom>
            <a:avLst/>
            <a:gdLst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85310"/>
              <a:gd name="connsiteX1" fmla="*/ 739140 w 4335780"/>
              <a:gd name="connsiteY1" fmla="*/ 0 h 785310"/>
              <a:gd name="connsiteX2" fmla="*/ 1432560 w 4335780"/>
              <a:gd name="connsiteY2" fmla="*/ 731520 h 785310"/>
              <a:gd name="connsiteX3" fmla="*/ 2179320 w 4335780"/>
              <a:gd name="connsiteY3" fmla="*/ 15240 h 785310"/>
              <a:gd name="connsiteX4" fmla="*/ 2880360 w 4335780"/>
              <a:gd name="connsiteY4" fmla="*/ 746760 h 785310"/>
              <a:gd name="connsiteX5" fmla="*/ 3611880 w 4335780"/>
              <a:gd name="connsiteY5" fmla="*/ 22860 h 785310"/>
              <a:gd name="connsiteX6" fmla="*/ 4335780 w 4335780"/>
              <a:gd name="connsiteY6" fmla="*/ 754380 h 785310"/>
              <a:gd name="connsiteX0" fmla="*/ 0 w 4335780"/>
              <a:gd name="connsiteY0" fmla="*/ 756950 h 810740"/>
              <a:gd name="connsiteX1" fmla="*/ 739140 w 4335780"/>
              <a:gd name="connsiteY1" fmla="*/ 25430 h 810740"/>
              <a:gd name="connsiteX2" fmla="*/ 1432560 w 4335780"/>
              <a:gd name="connsiteY2" fmla="*/ 756950 h 810740"/>
              <a:gd name="connsiteX3" fmla="*/ 2179320 w 4335780"/>
              <a:gd name="connsiteY3" fmla="*/ 40670 h 810740"/>
              <a:gd name="connsiteX4" fmla="*/ 2880360 w 4335780"/>
              <a:gd name="connsiteY4" fmla="*/ 772190 h 810740"/>
              <a:gd name="connsiteX5" fmla="*/ 3611880 w 4335780"/>
              <a:gd name="connsiteY5" fmla="*/ 48290 h 810740"/>
              <a:gd name="connsiteX6" fmla="*/ 4335780 w 4335780"/>
              <a:gd name="connsiteY6" fmla="*/ 779810 h 81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35780" h="810740">
                <a:moveTo>
                  <a:pt x="0" y="756950"/>
                </a:moveTo>
                <a:cubicBezTo>
                  <a:pt x="246380" y="513110"/>
                  <a:pt x="500380" y="25430"/>
                  <a:pt x="739140" y="25430"/>
                </a:cubicBezTo>
                <a:cubicBezTo>
                  <a:pt x="977900" y="25430"/>
                  <a:pt x="1192530" y="754410"/>
                  <a:pt x="1432560" y="756950"/>
                </a:cubicBezTo>
                <a:cubicBezTo>
                  <a:pt x="1672590" y="759490"/>
                  <a:pt x="1938020" y="38130"/>
                  <a:pt x="2179320" y="40670"/>
                </a:cubicBezTo>
                <a:cubicBezTo>
                  <a:pt x="2420620" y="43210"/>
                  <a:pt x="2636520" y="1013490"/>
                  <a:pt x="2880360" y="772190"/>
                </a:cubicBezTo>
                <a:lnTo>
                  <a:pt x="3611880" y="48290"/>
                </a:lnTo>
                <a:cubicBezTo>
                  <a:pt x="3855720" y="-193010"/>
                  <a:pt x="4094480" y="535970"/>
                  <a:pt x="4335780" y="779810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Равнобедренный треугольник 26">
            <a:extLst>
              <a:ext uri="{FF2B5EF4-FFF2-40B4-BE49-F238E27FC236}">
                <a16:creationId xmlns="" xmlns:a16="http://schemas.microsoft.com/office/drawing/2014/main" id="{90269D15-39A6-44D5-A69F-0D6D88177B66}"/>
              </a:ext>
            </a:extLst>
          </p:cNvPr>
          <p:cNvSpPr/>
          <p:nvPr/>
        </p:nvSpPr>
        <p:spPr>
          <a:xfrm>
            <a:off x="3429748" y="3744001"/>
            <a:ext cx="109658" cy="136988"/>
          </a:xfrm>
          <a:prstGeom prst="triangle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Равнобедренный треугольник 28">
            <a:extLst>
              <a:ext uri="{FF2B5EF4-FFF2-40B4-BE49-F238E27FC236}">
                <a16:creationId xmlns="" xmlns:a16="http://schemas.microsoft.com/office/drawing/2014/main" id="{EA72F473-C12A-41E5-A556-4A27F0BB46D6}"/>
              </a:ext>
            </a:extLst>
          </p:cNvPr>
          <p:cNvSpPr/>
          <p:nvPr/>
        </p:nvSpPr>
        <p:spPr>
          <a:xfrm>
            <a:off x="4308503" y="3422320"/>
            <a:ext cx="178818" cy="223385"/>
          </a:xfrm>
          <a:prstGeom prst="triangle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D2098A52-1A1C-4754-B308-424A85398574}"/>
              </a:ext>
            </a:extLst>
          </p:cNvPr>
          <p:cNvSpPr/>
          <p:nvPr/>
        </p:nvSpPr>
        <p:spPr>
          <a:xfrm>
            <a:off x="0" y="144000"/>
            <a:ext cx="502200" cy="669600"/>
          </a:xfrm>
          <a:prstGeom prst="ellipse">
            <a:avLst/>
          </a:prstGeom>
          <a:solidFill>
            <a:schemeClr val="accent5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Овал 37">
            <a:extLst>
              <a:ext uri="{FF2B5EF4-FFF2-40B4-BE49-F238E27FC236}">
                <a16:creationId xmlns="" xmlns:a16="http://schemas.microsoft.com/office/drawing/2014/main" id="{8DC5BC09-F4D4-4981-BB62-63A94980952D}"/>
              </a:ext>
            </a:extLst>
          </p:cNvPr>
          <p:cNvSpPr/>
          <p:nvPr/>
        </p:nvSpPr>
        <p:spPr>
          <a:xfrm>
            <a:off x="0" y="864000"/>
            <a:ext cx="502200" cy="669600"/>
          </a:xfrm>
          <a:prstGeom prst="ellipse">
            <a:avLst/>
          </a:prstGeom>
          <a:solidFill>
            <a:schemeClr val="accent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E54E4D73-4589-41AA-94BF-7C7BF48A8614}"/>
              </a:ext>
            </a:extLst>
          </p:cNvPr>
          <p:cNvSpPr txBox="1"/>
          <p:nvPr/>
        </p:nvSpPr>
        <p:spPr>
          <a:xfrm>
            <a:off x="4959001" y="1854001"/>
            <a:ext cx="418499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4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Программы дошкольного, начального общего и дополнительного профессионального образования</a:t>
            </a:r>
            <a:endParaRPr lang="ru-RU" sz="24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олилиния: фигура 21">
            <a:extLst>
              <a:ext uri="{FF2B5EF4-FFF2-40B4-BE49-F238E27FC236}">
                <a16:creationId xmlns="" xmlns:a16="http://schemas.microsoft.com/office/drawing/2014/main" id="{A6715CEE-6A13-49AC-9537-D9425C1C1BD6}"/>
              </a:ext>
            </a:extLst>
          </p:cNvPr>
          <p:cNvSpPr/>
          <p:nvPr/>
        </p:nvSpPr>
        <p:spPr>
          <a:xfrm rot="1483570">
            <a:off x="3008395" y="2531890"/>
            <a:ext cx="681120" cy="151723"/>
          </a:xfrm>
          <a:custGeom>
            <a:avLst/>
            <a:gdLst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85310"/>
              <a:gd name="connsiteX1" fmla="*/ 739140 w 4335780"/>
              <a:gd name="connsiteY1" fmla="*/ 0 h 785310"/>
              <a:gd name="connsiteX2" fmla="*/ 1432560 w 4335780"/>
              <a:gd name="connsiteY2" fmla="*/ 731520 h 785310"/>
              <a:gd name="connsiteX3" fmla="*/ 2179320 w 4335780"/>
              <a:gd name="connsiteY3" fmla="*/ 15240 h 785310"/>
              <a:gd name="connsiteX4" fmla="*/ 2880360 w 4335780"/>
              <a:gd name="connsiteY4" fmla="*/ 746760 h 785310"/>
              <a:gd name="connsiteX5" fmla="*/ 3611880 w 4335780"/>
              <a:gd name="connsiteY5" fmla="*/ 22860 h 785310"/>
              <a:gd name="connsiteX6" fmla="*/ 4335780 w 4335780"/>
              <a:gd name="connsiteY6" fmla="*/ 754380 h 785310"/>
              <a:gd name="connsiteX0" fmla="*/ 0 w 4335780"/>
              <a:gd name="connsiteY0" fmla="*/ 756950 h 810740"/>
              <a:gd name="connsiteX1" fmla="*/ 739140 w 4335780"/>
              <a:gd name="connsiteY1" fmla="*/ 25430 h 810740"/>
              <a:gd name="connsiteX2" fmla="*/ 1432560 w 4335780"/>
              <a:gd name="connsiteY2" fmla="*/ 756950 h 810740"/>
              <a:gd name="connsiteX3" fmla="*/ 2179320 w 4335780"/>
              <a:gd name="connsiteY3" fmla="*/ 40670 h 810740"/>
              <a:gd name="connsiteX4" fmla="*/ 2880360 w 4335780"/>
              <a:gd name="connsiteY4" fmla="*/ 772190 h 810740"/>
              <a:gd name="connsiteX5" fmla="*/ 3611880 w 4335780"/>
              <a:gd name="connsiteY5" fmla="*/ 48290 h 810740"/>
              <a:gd name="connsiteX6" fmla="*/ 4335780 w 4335780"/>
              <a:gd name="connsiteY6" fmla="*/ 779810 h 81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35780" h="810740">
                <a:moveTo>
                  <a:pt x="0" y="756950"/>
                </a:moveTo>
                <a:cubicBezTo>
                  <a:pt x="246380" y="513110"/>
                  <a:pt x="500380" y="25430"/>
                  <a:pt x="739140" y="25430"/>
                </a:cubicBezTo>
                <a:cubicBezTo>
                  <a:pt x="977900" y="25430"/>
                  <a:pt x="1192530" y="754410"/>
                  <a:pt x="1432560" y="756950"/>
                </a:cubicBezTo>
                <a:cubicBezTo>
                  <a:pt x="1672590" y="759490"/>
                  <a:pt x="1938020" y="38130"/>
                  <a:pt x="2179320" y="40670"/>
                </a:cubicBezTo>
                <a:cubicBezTo>
                  <a:pt x="2420620" y="43210"/>
                  <a:pt x="2636520" y="1013490"/>
                  <a:pt x="2880360" y="772190"/>
                </a:cubicBezTo>
                <a:lnTo>
                  <a:pt x="3611880" y="48290"/>
                </a:lnTo>
                <a:cubicBezTo>
                  <a:pt x="3855720" y="-193010"/>
                  <a:pt x="4094480" y="535970"/>
                  <a:pt x="4335780" y="77981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Рисунок 23" descr="500x800pix.jpg"/>
          <p:cNvPicPr>
            <a:picLocks noChangeAspect="1"/>
          </p:cNvPicPr>
          <p:nvPr/>
        </p:nvPicPr>
        <p:blipFill>
          <a:blip r:embed="rId2" cstate="print"/>
          <a:srcRect t="1673" b="1673"/>
          <a:stretch>
            <a:fillRect/>
          </a:stretch>
        </p:blipFill>
        <p:spPr>
          <a:xfrm>
            <a:off x="0" y="105326"/>
            <a:ext cx="4211960" cy="675267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341" name="AutoShape 5" descr="https://ssl.gstatic.com/ui/v1/icons/mail/images/cleardot.gif"/>
          <p:cNvSpPr>
            <a:spLocks noChangeAspect="1" noChangeArrowheads="1"/>
          </p:cNvSpPr>
          <p:nvPr/>
        </p:nvSpPr>
        <p:spPr bwMode="auto">
          <a:xfrm>
            <a:off x="47625" y="962025"/>
            <a:ext cx="2286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300192" y="4914001"/>
            <a:ext cx="3012558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Докладчик : Цыганкова Ольга Дмитриевна,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1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директор АНОДО «Международная Академия спорта Ирины Винер»,</a:t>
            </a:r>
            <a:endParaRPr lang="ru-RU" sz="11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Член рабочей группы «Здоровый ребенок»   Координационного совета при  Правительстве Российской Федерации по проведению в Российской Федерации  Десятилетия детства</a:t>
            </a:r>
            <a:r>
              <a:rPr lang="ru-RU" sz="11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1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4439628"/>
      </p:ext>
    </p:extLst>
  </p:cSld>
  <p:clrMapOvr>
    <a:masterClrMapping/>
  </p:clrMapOvr>
  <p:transition spd="slow" advTm="2059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1F0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Объем часов занятий физической культурой в неделю  в  странах  Европы</a:t>
            </a:r>
            <a:endParaRPr lang="ru-RU" sz="2800" b="1" dirty="0">
              <a:solidFill>
                <a:srgbClr val="1F0F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half" idx="2"/>
          </p:nvPr>
        </p:nvGraphicFramePr>
        <p:xfrm>
          <a:off x="457200" y="1628798"/>
          <a:ext cx="4040188" cy="4752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4680"/>
                <a:gridCol w="1005508"/>
              </a:tblGrid>
              <a:tr h="84340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Страна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Часы в неделю</a:t>
                      </a:r>
                      <a:endParaRPr lang="ru-RU" dirty="0"/>
                    </a:p>
                  </a:txBody>
                  <a:tcPr/>
                </a:tc>
              </a:tr>
              <a:tr h="488640">
                <a:tc>
                  <a:txBody>
                    <a:bodyPr/>
                    <a:lstStyle/>
                    <a:p>
                      <a:r>
                        <a:rPr lang="ru-RU" dirty="0" smtClean="0"/>
                        <a:t>Австрия </a:t>
                      </a:r>
                      <a:endParaRPr lang="ru-RU" dirty="0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3-4 часа</a:t>
                      </a:r>
                      <a:endParaRPr lang="ru-RU" dirty="0"/>
                    </a:p>
                  </a:txBody>
                  <a:tcPr/>
                </a:tc>
              </a:tr>
              <a:tr h="488640">
                <a:tc>
                  <a:txBody>
                    <a:bodyPr/>
                    <a:lstStyle/>
                    <a:p>
                      <a:r>
                        <a:rPr lang="ru-RU" dirty="0" smtClean="0"/>
                        <a:t>Бельгия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88640">
                <a:tc>
                  <a:txBody>
                    <a:bodyPr/>
                    <a:lstStyle/>
                    <a:p>
                      <a:r>
                        <a:rPr lang="ru-RU" dirty="0" smtClean="0"/>
                        <a:t>Япония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88640">
                <a:tc>
                  <a:txBody>
                    <a:bodyPr/>
                    <a:lstStyle/>
                    <a:p>
                      <a:r>
                        <a:rPr lang="ru-RU" dirty="0" smtClean="0"/>
                        <a:t>Германия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88640">
                <a:tc>
                  <a:txBody>
                    <a:bodyPr/>
                    <a:lstStyle/>
                    <a:p>
                      <a:r>
                        <a:rPr lang="ru-RU" dirty="0" smtClean="0"/>
                        <a:t>Финляндия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88640">
                <a:tc>
                  <a:txBody>
                    <a:bodyPr/>
                    <a:lstStyle/>
                    <a:p>
                      <a:r>
                        <a:rPr lang="ru-RU" dirty="0" smtClean="0"/>
                        <a:t>Италия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88640">
                <a:tc>
                  <a:txBody>
                    <a:bodyPr/>
                    <a:lstStyle/>
                    <a:p>
                      <a:r>
                        <a:rPr lang="ru-RU" dirty="0" smtClean="0"/>
                        <a:t>Франция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 часов</a:t>
                      </a:r>
                      <a:endParaRPr lang="ru-RU" dirty="0"/>
                    </a:p>
                  </a:txBody>
                  <a:tcPr/>
                </a:tc>
              </a:tr>
              <a:tr h="488640">
                <a:tc>
                  <a:txBody>
                    <a:bodyPr/>
                    <a:lstStyle/>
                    <a:p>
                      <a:r>
                        <a:rPr lang="ru-RU" dirty="0" smtClean="0"/>
                        <a:t>Россия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2-3 часа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Содержимое 10" descr="ON1_7278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508104" y="3717032"/>
            <a:ext cx="3384376" cy="2251739"/>
          </a:xfrm>
        </p:spPr>
      </p:pic>
      <p:pic>
        <p:nvPicPr>
          <p:cNvPr id="10" name="Содержимое 7" descr="7866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72000" y="1412776"/>
            <a:ext cx="324036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5580112" y="3212976"/>
            <a:ext cx="3045024" cy="3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Франция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5580112" y="6093296"/>
            <a:ext cx="3333056" cy="3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1F0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Россия. Школа 705  г.Москвы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1F0F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0FF82343-202A-4D4B-8BA3-D03966DE8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50" y="369001"/>
            <a:ext cx="4538250" cy="1038875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Концепция модернизации преподавания  учебного предмета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«Физическая культура»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CDD73BD5-62A0-4940-808F-7C6724B8A7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88024" y="3429000"/>
            <a:ext cx="3863578" cy="2880575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 smtClean="0">
                <a:solidFill>
                  <a:srgbClr val="1F0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Приоритетами в обучении являются: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1F0FBB"/>
                </a:solidFill>
                <a:latin typeface="Times New Roman" pitchFamily="18" charset="0"/>
                <a:cs typeface="Times New Roman" pitchFamily="18" charset="0"/>
              </a:rPr>
              <a:t>получение знаний и умений выполнения базовых упражнений средствами гимнастики для правильного формирования опорно-двигательного аппарата, развития гибкости, координации, моторики..</a:t>
            </a:r>
            <a:endParaRPr lang="ru-RU" sz="2800" dirty="0" smtClean="0">
              <a:solidFill>
                <a:srgbClr val="1F0FBB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200" dirty="0"/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EE876D53-9175-4A4B-AD82-D040A0F424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151" y="1899001"/>
            <a:ext cx="4117181" cy="4860575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уровне дошкольного и начального общего образования у воспитанников и обучающихся следует обеспечить формирование познавательных интересов к занятиям физической культурой, навыков здорового образа жизни как основы физического воспитания. 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1 4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t="3730" b="3730"/>
          <a:stretch>
            <a:fillRect/>
          </a:stretch>
        </p:blipFill>
        <p:spPr>
          <a:xfrm>
            <a:off x="4572000" y="503238"/>
            <a:ext cx="4117181" cy="2857500"/>
          </a:xfrm>
        </p:spPr>
      </p:pic>
    </p:spTree>
    <p:extLst>
      <p:ext uri="{BB962C8B-B14F-4D97-AF65-F5344CB8AC3E}">
        <p14:creationId xmlns="" xmlns:p14="http://schemas.microsoft.com/office/powerpoint/2010/main" val="3278493560"/>
      </p:ext>
    </p:extLst>
  </p:cSld>
  <p:clrMapOvr>
    <a:masterClrMapping/>
  </p:clrMapOvr>
  <p:transition spd="med" advTm="39609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555776" y="2924944"/>
            <a:ext cx="6264696" cy="1200329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>
            <a:spAutoFit/>
          </a:bodyPr>
          <a:lstStyle/>
          <a:p>
            <a:pPr marL="179388">
              <a:defRPr/>
            </a:pPr>
            <a:r>
              <a:rPr lang="ru-RU" dirty="0">
                <a:solidFill>
                  <a:srgbClr val="1F0FBB"/>
                </a:solidFill>
                <a:latin typeface="Times New Roman" pitchFamily="18" charset="0"/>
                <a:cs typeface="Times New Roman" pitchFamily="18" charset="0"/>
              </a:rPr>
              <a:t>Программа разработана </a:t>
            </a:r>
            <a:r>
              <a:rPr lang="ru-RU" dirty="0" smtClean="0">
                <a:solidFill>
                  <a:srgbClr val="1F0FBB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>
                <a:solidFill>
                  <a:srgbClr val="1F0FBB"/>
                </a:solidFill>
                <a:latin typeface="Times New Roman" pitchFamily="18" charset="0"/>
                <a:cs typeface="Times New Roman" pitchFamily="18" charset="0"/>
              </a:rPr>
              <a:t>соответствии </a:t>
            </a:r>
            <a:r>
              <a:rPr lang="ru-RU" dirty="0" smtClean="0">
                <a:solidFill>
                  <a:srgbClr val="1F0FBB"/>
                </a:solidFill>
                <a:latin typeface="Times New Roman" pitchFamily="18" charset="0"/>
                <a:cs typeface="Times New Roman" pitchFamily="18" charset="0"/>
              </a:rPr>
              <a:t>  с </a:t>
            </a:r>
            <a:r>
              <a:rPr lang="ru-RU" dirty="0">
                <a:solidFill>
                  <a:srgbClr val="1F0FBB"/>
                </a:solidFill>
                <a:latin typeface="Times New Roman" pitchFamily="18" charset="0"/>
                <a:cs typeface="Times New Roman" pitchFamily="18" charset="0"/>
              </a:rPr>
              <a:t>требованиями ФГОС НОО, </a:t>
            </a:r>
            <a:r>
              <a:rPr lang="ru-RU" dirty="0" smtClean="0">
                <a:solidFill>
                  <a:srgbClr val="1F0FBB"/>
                </a:solidFill>
                <a:latin typeface="Times New Roman" pitchFamily="18" charset="0"/>
                <a:cs typeface="Times New Roman" pitchFamily="18" charset="0"/>
              </a:rPr>
              <a:t> имеет </a:t>
            </a:r>
            <a:r>
              <a:rPr lang="ru-RU" dirty="0">
                <a:solidFill>
                  <a:srgbClr val="1F0FBB"/>
                </a:solidFill>
                <a:latin typeface="Times New Roman" pitchFamily="18" charset="0"/>
                <a:cs typeface="Times New Roman" pitchFamily="18" charset="0"/>
              </a:rPr>
              <a:t>модульную структуру и рекомендована </a:t>
            </a:r>
            <a:r>
              <a:rPr lang="ru-RU" dirty="0" smtClean="0">
                <a:solidFill>
                  <a:srgbClr val="1F0FBB"/>
                </a:solidFill>
                <a:latin typeface="Times New Roman" pitchFamily="18" charset="0"/>
                <a:cs typeface="Times New Roman" pitchFamily="18" charset="0"/>
              </a:rPr>
              <a:t>Министерством   просвещения  </a:t>
            </a:r>
            <a:r>
              <a:rPr lang="ru-RU" dirty="0">
                <a:solidFill>
                  <a:srgbClr val="1F0FBB"/>
                </a:solidFill>
                <a:latin typeface="Times New Roman" pitchFamily="18" charset="0"/>
                <a:cs typeface="Times New Roman" pitchFamily="18" charset="0"/>
              </a:rPr>
              <a:t>РФ </a:t>
            </a:r>
            <a:r>
              <a:rPr lang="ru-RU" dirty="0" smtClean="0">
                <a:solidFill>
                  <a:srgbClr val="1F0FBB"/>
                </a:solidFill>
                <a:latin typeface="Times New Roman" pitchFamily="18" charset="0"/>
                <a:cs typeface="Times New Roman" pitchFamily="18" charset="0"/>
              </a:rPr>
              <a:t>для  общего </a:t>
            </a:r>
            <a:r>
              <a:rPr lang="ru-RU" dirty="0">
                <a:solidFill>
                  <a:srgbClr val="1F0FBB"/>
                </a:solidFill>
                <a:latin typeface="Times New Roman" pitchFamily="18" charset="0"/>
                <a:cs typeface="Times New Roman" pitchFamily="18" charset="0"/>
              </a:rPr>
              <a:t>начального образования</a:t>
            </a:r>
          </a:p>
        </p:txBody>
      </p:sp>
      <p:pic>
        <p:nvPicPr>
          <p:cNvPr id="4" name="Рисунок 3" descr="программа.jpg"/>
          <p:cNvPicPr>
            <a:picLocks noChangeAspect="1"/>
          </p:cNvPicPr>
          <p:nvPr/>
        </p:nvPicPr>
        <p:blipFill>
          <a:blip r:embed="rId2" cstate="print"/>
          <a:srcRect l="4009" r="29230" b="27950"/>
          <a:stretch>
            <a:fillRect/>
          </a:stretch>
        </p:blipFill>
        <p:spPr>
          <a:xfrm>
            <a:off x="611560" y="3068960"/>
            <a:ext cx="1656184" cy="252548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345" name="TextBox 10"/>
          <p:cNvSpPr txBox="1">
            <a:spLocks noChangeArrowheads="1"/>
          </p:cNvSpPr>
          <p:nvPr/>
        </p:nvSpPr>
        <p:spPr bwMode="auto">
          <a:xfrm>
            <a:off x="323528" y="5301208"/>
            <a:ext cx="2952750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Arial" charset="0"/>
              </a:rPr>
              <a:t>Рабочая программа «Физическая культура. Гимнастика, 1-4 классы» </a:t>
            </a:r>
          </a:p>
        </p:txBody>
      </p:sp>
      <p:pic>
        <p:nvPicPr>
          <p:cNvPr id="14346" name="Picture 11" descr="Y:\Полученные файлы\FGOS1.tif"/>
          <p:cNvPicPr>
            <a:picLocks noChangeAspect="1"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60350"/>
            <a:ext cx="153352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ятиугольник 13"/>
          <p:cNvSpPr/>
          <p:nvPr/>
        </p:nvSpPr>
        <p:spPr>
          <a:xfrm>
            <a:off x="3563938" y="5372100"/>
            <a:ext cx="1296987" cy="433388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6158" name="Picture 14" descr="C:\Documents and Settings\mantonova\Рабочий стол\1.tif"/>
          <p:cNvPicPr>
            <a:picLocks noChangeAspect="1" noChangeArrowheads="1"/>
          </p:cNvPicPr>
          <p:nvPr/>
        </p:nvPicPr>
        <p:blipFill>
          <a:blip r:embed="rId4" cstate="print">
            <a:lum contrast="-20000"/>
          </a:blip>
          <a:srcRect l="36901" t="33981" r="6961" b="35330"/>
          <a:stretch>
            <a:fillRect/>
          </a:stretch>
        </p:blipFill>
        <p:spPr bwMode="auto">
          <a:xfrm>
            <a:off x="5003800" y="4508500"/>
            <a:ext cx="2870200" cy="220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Содержимое 8" descr="Fizra_Viner_variant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32656"/>
            <a:ext cx="6325010" cy="23762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xmlns="" val="2144315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15BD222-B897-4BE3-B1E7-03D99D9A4A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954"/>
          <a:stretch/>
        </p:blipFill>
        <p:spPr>
          <a:xfrm>
            <a:off x="0" y="2348880"/>
            <a:ext cx="4262514" cy="29106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D929BED-7026-4952-86FC-1A4939D5D8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347864" cy="2269738"/>
          </a:xfrm>
          <a:prstGeom prst="rect">
            <a:avLst/>
          </a:prstGeom>
        </p:spPr>
      </p:pic>
      <p:pic>
        <p:nvPicPr>
          <p:cNvPr id="17" name="Содержимое 16" descr="DSC_001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355976" y="1556792"/>
            <a:ext cx="1872208" cy="2808312"/>
          </a:xfrm>
          <a:effectLst>
            <a:softEdge rad="127000"/>
          </a:effectLst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2771800" y="692696"/>
            <a:ext cx="4283968" cy="63976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 smtClean="0">
                <a:solidFill>
                  <a:srgbClr val="1F0FBB"/>
                </a:solidFill>
                <a:latin typeface="Times New Roman" pitchFamily="18" charset="0"/>
                <a:cs typeface="Times New Roman" pitchFamily="18" charset="0"/>
              </a:rPr>
              <a:t>Внеурочная деятельность</a:t>
            </a:r>
            <a:endParaRPr lang="ru-RU" dirty="0">
              <a:solidFill>
                <a:srgbClr val="1F0FB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Содержимое 15" descr="DSC_0007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6300192" y="2924944"/>
            <a:ext cx="2267744" cy="1511830"/>
          </a:xfrm>
          <a:effectLst>
            <a:softEdge rad="317500"/>
          </a:effectLst>
        </p:spPr>
      </p:pic>
      <p:pic>
        <p:nvPicPr>
          <p:cNvPr id="21" name="Picture 16" descr="C:\Users\mantonova\Desktop\программ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57" b="2957"/>
          <a:stretch>
            <a:fillRect/>
          </a:stretch>
        </p:blipFill>
        <p:spPr bwMode="auto">
          <a:xfrm>
            <a:off x="6948264" y="260648"/>
            <a:ext cx="17795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Ольга\Pictures\3.ВОСПИТАННИКИ\А на сайт\Resize of ARS_05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4483559"/>
            <a:ext cx="3563888" cy="237444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51" name="Picture 3" descr="I:\2020-2021 учебный год\ГРАНТ Президента\РЕАЛИЗАЦИЯ ПРОЕКТА\Ролики\фото 2 Денис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143412"/>
            <a:ext cx="2743341" cy="171458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52" name="Picture 4" descr="I:\2020-2021 учебный год\ГРАНТ Президента\РЕАЛИЗАЦИЯ ПРОЕКТА\Ролики\фото 3 Денис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99792" y="5143412"/>
            <a:ext cx="2743341" cy="1714588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450439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55650" y="260350"/>
            <a:ext cx="7920038" cy="54006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4544" y="89100"/>
            <a:ext cx="9109075" cy="865187"/>
          </a:xfrm>
          <a:prstGeom prst="rect">
            <a:avLst/>
          </a:prstGeom>
          <a:solidFill>
            <a:srgbClr val="377B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8312" y="126306"/>
            <a:ext cx="8785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Структура  программы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2538553296"/>
              </p:ext>
            </p:extLst>
          </p:nvPr>
        </p:nvGraphicFramePr>
        <p:xfrm>
          <a:off x="719312" y="1331263"/>
          <a:ext cx="7956376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Стрелка вправо с вырезом 11">
            <a:hlinkClick r:id="rId7" action="ppaction://hlinksldjump"/>
          </p:cNvPr>
          <p:cNvSpPr/>
          <p:nvPr/>
        </p:nvSpPr>
        <p:spPr>
          <a:xfrm>
            <a:off x="3921558" y="3527507"/>
            <a:ext cx="4968552" cy="792088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Подробнее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270785" y="4242625"/>
            <a:ext cx="4430535" cy="22107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chemeClr val="tx1"/>
                </a:solidFill>
                <a:latin typeface="Cambria" pitchFamily="18" charset="0"/>
              </a:rPr>
              <a:t>Самостоятельные занятия</a:t>
            </a:r>
          </a:p>
          <a:p>
            <a:pPr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chemeClr val="tx1"/>
                </a:solidFill>
                <a:latin typeface="Cambria" pitchFamily="18" charset="0"/>
              </a:rPr>
              <a:t>Самостоятельные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Cambria" pitchFamily="18" charset="0"/>
              </a:rPr>
              <a:t>наблюдения </a:t>
            </a:r>
            <a:br>
              <a:rPr lang="ru-RU" sz="1600" b="1" dirty="0">
                <a:solidFill>
                  <a:schemeClr val="tx1"/>
                </a:solidFill>
                <a:latin typeface="Cambria" pitchFamily="18" charset="0"/>
              </a:rPr>
            </a:br>
            <a:r>
              <a:rPr lang="ru-RU" sz="1600" b="1" dirty="0">
                <a:solidFill>
                  <a:schemeClr val="tx1"/>
                </a:solidFill>
                <a:latin typeface="Cambria" pitchFamily="18" charset="0"/>
              </a:rPr>
              <a:t>за гармоничным  физическим развитием</a:t>
            </a:r>
          </a:p>
          <a:p>
            <a:pPr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chemeClr val="tx1"/>
                </a:solidFill>
                <a:latin typeface="Cambria" pitchFamily="18" charset="0"/>
              </a:rPr>
              <a:t>Самостоятельные игры и  развлечения</a:t>
            </a:r>
          </a:p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Cambria" pitchFamily="18" charset="0"/>
              </a:rPr>
              <a:t>Музыкально-сценические,  музыкально-хореографические игры, спортивные эстафеты. Подготовка к показательным  выступлениям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877428" y="1354457"/>
            <a:ext cx="4068783" cy="4724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chemeClr val="tx1"/>
                </a:solidFill>
                <a:latin typeface="Cambria" pitchFamily="18" charset="0"/>
              </a:rPr>
              <a:t>Физкультурно-оздоровительная деятельность</a:t>
            </a:r>
          </a:p>
          <a:p>
            <a:pPr>
              <a:spcAft>
                <a:spcPts val="600"/>
              </a:spcAft>
              <a:buFont typeface="Wingdings" pitchFamily="2" charset="2"/>
              <a:buChar char="ь"/>
              <a:defRPr/>
            </a:pPr>
            <a:r>
              <a:rPr lang="ru-RU" sz="1400" dirty="0">
                <a:solidFill>
                  <a:schemeClr val="tx1"/>
                </a:solidFill>
                <a:latin typeface="Cambria" pitchFamily="18" charset="0"/>
              </a:rPr>
              <a:t>Гимнастические упражнения на укрепление </a:t>
            </a:r>
            <a:r>
              <a:rPr lang="ru-RU" sz="1400" dirty="0" smtClean="0">
                <a:solidFill>
                  <a:schemeClr val="tx1"/>
                </a:solidFill>
                <a:latin typeface="Cambria" pitchFamily="18" charset="0"/>
              </a:rPr>
              <a:t>мышц , развития эластичности мышц, подвижности суставов; формирование и укрепление </a:t>
            </a:r>
            <a:r>
              <a:rPr lang="ru-RU" sz="1400" dirty="0">
                <a:solidFill>
                  <a:schemeClr val="tx1"/>
                </a:solidFill>
                <a:latin typeface="Cambria" pitchFamily="18" charset="0"/>
              </a:rPr>
              <a:t>опорно-двигательного аппарата; развитие моторики, координации, </a:t>
            </a:r>
            <a:r>
              <a:rPr lang="ru-RU" sz="1400" dirty="0" smtClean="0">
                <a:solidFill>
                  <a:schemeClr val="tx1"/>
                </a:solidFill>
                <a:latin typeface="Cambria" pitchFamily="18" charset="0"/>
              </a:rPr>
              <a:t>гибкости, быстроты.</a:t>
            </a:r>
            <a:endParaRPr lang="ru-RU" sz="1400" dirty="0">
              <a:solidFill>
                <a:schemeClr val="tx1"/>
              </a:solidFill>
              <a:latin typeface="Cambria" pitchFamily="18" charset="0"/>
            </a:endParaRPr>
          </a:p>
          <a:p>
            <a:pPr>
              <a:spcAft>
                <a:spcPts val="600"/>
              </a:spcAft>
              <a:buFont typeface="Wingdings" pitchFamily="2" charset="2"/>
              <a:buChar char="ь"/>
              <a:defRPr/>
            </a:pPr>
            <a:r>
              <a:rPr lang="ru-RU" sz="1400" dirty="0">
                <a:solidFill>
                  <a:schemeClr val="tx1"/>
                </a:solidFill>
                <a:latin typeface="Cambria" pitchFamily="18" charset="0"/>
              </a:rPr>
              <a:t>Подводящие гимнастические упражнения</a:t>
            </a:r>
          </a:p>
          <a:p>
            <a:pPr>
              <a:spcAft>
                <a:spcPts val="600"/>
              </a:spcAft>
              <a:buFont typeface="Wingdings" pitchFamily="2" charset="2"/>
              <a:buChar char="ь"/>
              <a:defRPr/>
            </a:pPr>
            <a:r>
              <a:rPr lang="ru-RU" sz="1400" dirty="0">
                <a:solidFill>
                  <a:schemeClr val="tx1"/>
                </a:solidFill>
                <a:latin typeface="Cambria" pitchFamily="18" charset="0"/>
              </a:rPr>
              <a:t>Упражнения трудностей тела: повороты, прыжки.</a:t>
            </a:r>
          </a:p>
          <a:p>
            <a:pPr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chemeClr val="tx1"/>
                </a:solidFill>
                <a:latin typeface="Cambria" pitchFamily="18" charset="0"/>
              </a:rPr>
              <a:t>Спортивно-оздоровительная деятельность: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ru-RU" sz="1400" dirty="0">
                <a:solidFill>
                  <a:schemeClr val="tx1"/>
                </a:solidFill>
                <a:latin typeface="Cambria" pitchFamily="18" charset="0"/>
              </a:rPr>
              <a:t>Гимнастика с основами акробатики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ru-RU" sz="1400" dirty="0">
                <a:solidFill>
                  <a:schemeClr val="tx1"/>
                </a:solidFill>
                <a:latin typeface="Cambria" pitchFamily="18" charset="0"/>
              </a:rPr>
              <a:t>Основы хореографии, танцевальных движений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ru-RU" sz="1400" dirty="0">
                <a:solidFill>
                  <a:schemeClr val="tx1"/>
                </a:solidFill>
                <a:latin typeface="Cambria" pitchFamily="18" charset="0"/>
              </a:rPr>
              <a:t>Упражнения с предметами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23528" y="1266154"/>
            <a:ext cx="4248472" cy="1932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1600" b="1">
                <a:solidFill>
                  <a:schemeClr val="tx1"/>
                </a:solidFill>
                <a:latin typeface="Cambria" pitchFamily="18" charset="0"/>
              </a:rPr>
              <a:t>Физическая культура и ее базовая составляющая – гимнастика</a:t>
            </a:r>
          </a:p>
          <a:p>
            <a:pPr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1600" b="1">
                <a:solidFill>
                  <a:schemeClr val="tx1"/>
                </a:solidFill>
                <a:latin typeface="Cambria" pitchFamily="18" charset="0"/>
              </a:rPr>
              <a:t>Из истории физической культуры, гимнастики, Олимпийских игр</a:t>
            </a:r>
          </a:p>
          <a:p>
            <a:pPr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1600" b="1">
                <a:solidFill>
                  <a:schemeClr val="tx1"/>
                </a:solidFill>
                <a:latin typeface="Cambria" pitchFamily="18" charset="0"/>
              </a:rPr>
              <a:t>Методики выполнения упражнений</a:t>
            </a:r>
          </a:p>
          <a:p>
            <a:pPr>
              <a:spcAft>
                <a:spcPts val="600"/>
              </a:spcAft>
              <a:buFont typeface="Wingdings" pitchFamily="2" charset="2"/>
              <a:buChar char="v"/>
              <a:defRPr/>
            </a:pPr>
            <a:endParaRPr lang="ru-RU" sz="1600" b="1">
              <a:solidFill>
                <a:schemeClr val="tx1"/>
              </a:solidFill>
              <a:latin typeface="Cambria" pitchFamily="18" charset="0"/>
            </a:endParaRPr>
          </a:p>
        </p:txBody>
      </p:sp>
      <p:grpSp>
        <p:nvGrpSpPr>
          <p:cNvPr id="2" name="Группа 5"/>
          <p:cNvGrpSpPr/>
          <p:nvPr/>
        </p:nvGrpSpPr>
        <p:grpSpPr>
          <a:xfrm>
            <a:off x="235600" y="2958777"/>
            <a:ext cx="4213388" cy="1152129"/>
            <a:chOff x="2160031" y="501"/>
            <a:chExt cx="3636312" cy="1818156"/>
          </a:xfrm>
          <a:scene3d>
            <a:camera prst="orthographicFront"/>
            <a:lightRig rig="flat" dir="t"/>
          </a:scene3d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2160031" y="501"/>
              <a:ext cx="3636312" cy="1818156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2248786" y="89256"/>
              <a:ext cx="3458802" cy="164064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91440" bIns="91440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Способы физкультурной деятельности</a:t>
              </a:r>
            </a:p>
          </p:txBody>
        </p:sp>
      </p:grpSp>
      <p:grpSp>
        <p:nvGrpSpPr>
          <p:cNvPr id="3" name="Группа 11"/>
          <p:cNvGrpSpPr/>
          <p:nvPr/>
        </p:nvGrpSpPr>
        <p:grpSpPr>
          <a:xfrm>
            <a:off x="235645" y="151111"/>
            <a:ext cx="4139952" cy="1224135"/>
            <a:chOff x="217008" y="3365917"/>
            <a:chExt cx="3636312" cy="1818156"/>
          </a:xfrm>
          <a:scene3d>
            <a:camera prst="orthographicFront"/>
            <a:lightRig rig="flat" dir="t"/>
          </a:scene3d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217008" y="3365917"/>
              <a:ext cx="3636312" cy="1818156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2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305763" y="3454672"/>
              <a:ext cx="3458802" cy="164064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91440" bIns="91440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Знания о физической культуре</a:t>
              </a:r>
            </a:p>
          </p:txBody>
        </p:sp>
      </p:grpSp>
      <p:grpSp>
        <p:nvGrpSpPr>
          <p:cNvPr id="4" name="Группа 14"/>
          <p:cNvGrpSpPr/>
          <p:nvPr/>
        </p:nvGrpSpPr>
        <p:grpSpPr>
          <a:xfrm>
            <a:off x="4572001" y="260648"/>
            <a:ext cx="4571999" cy="1080120"/>
            <a:chOff x="4103055" y="3365917"/>
            <a:chExt cx="3636312" cy="1818156"/>
          </a:xfrm>
          <a:scene3d>
            <a:camera prst="orthographicFront"/>
            <a:lightRig rig="flat" dir="t"/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4103055" y="3365917"/>
              <a:ext cx="3636312" cy="1818156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2232385"/>
                <a:satOff val="13449"/>
                <a:lumOff val="1078"/>
                <a:alphaOff val="0"/>
              </a:schemeClr>
            </a:fillRef>
            <a:effectRef idx="2">
              <a:schemeClr val="accent4">
                <a:hueOff val="-2232385"/>
                <a:satOff val="13449"/>
                <a:lumOff val="107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4191810" y="3454672"/>
              <a:ext cx="3458802" cy="164064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91440" bIns="91440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Физическое совершенствование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150" y="115888"/>
            <a:ext cx="7308850" cy="865187"/>
          </a:xfrm>
          <a:solidFill>
            <a:schemeClr val="bg1">
              <a:alpha val="36000"/>
            </a:schemeClr>
          </a:solidFill>
        </p:spPr>
        <p:txBody>
          <a:bodyPr/>
          <a:lstStyle/>
          <a:p>
            <a:pPr>
              <a:defRPr/>
            </a:pPr>
            <a:r>
              <a:rPr lang="ru-RU" sz="2400" b="1" dirty="0" smtClean="0">
                <a:solidFill>
                  <a:srgbClr val="1F0FB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Содержание Программы  в  учебном </a:t>
            </a:r>
            <a:r>
              <a:rPr lang="ru-RU" sz="2400" b="1" dirty="0">
                <a:solidFill>
                  <a:srgbClr val="1F0FB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плане</a:t>
            </a:r>
            <a:br>
              <a:rPr lang="ru-RU" sz="2400" b="1" dirty="0">
                <a:solidFill>
                  <a:srgbClr val="1F0FB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1F0FB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урока физической </a:t>
            </a:r>
            <a:r>
              <a:rPr lang="ru-RU" sz="2400" b="1" dirty="0" smtClean="0">
                <a:solidFill>
                  <a:srgbClr val="1F0FB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культуры начальных </a:t>
            </a:r>
            <a:r>
              <a:rPr lang="ru-RU" sz="2400" b="1" dirty="0">
                <a:solidFill>
                  <a:srgbClr val="1F0FB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классов</a:t>
            </a:r>
          </a:p>
        </p:txBody>
      </p:sp>
      <p:grpSp>
        <p:nvGrpSpPr>
          <p:cNvPr id="3" name="Группа 14"/>
          <p:cNvGrpSpPr/>
          <p:nvPr/>
        </p:nvGrpSpPr>
        <p:grpSpPr>
          <a:xfrm>
            <a:off x="4699298" y="1158652"/>
            <a:ext cx="2628800" cy="792088"/>
            <a:chOff x="4103055" y="3365917"/>
            <a:chExt cx="3636312" cy="1818156"/>
          </a:xfrm>
          <a:scene3d>
            <a:camera prst="orthographicFront"/>
            <a:lightRig rig="flat" dir="t"/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4103055" y="3365917"/>
              <a:ext cx="3636312" cy="1818156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2232385"/>
                <a:satOff val="13449"/>
                <a:lumOff val="1078"/>
                <a:alphaOff val="0"/>
              </a:schemeClr>
            </a:fillRef>
            <a:effectRef idx="2">
              <a:schemeClr val="accent4">
                <a:hueOff val="-2232385"/>
                <a:satOff val="13449"/>
                <a:lumOff val="107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4191810" y="3454672"/>
              <a:ext cx="3458802" cy="164064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91440" bIns="91440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Физическое совершенствование</a:t>
              </a:r>
            </a:p>
          </p:txBody>
        </p:sp>
      </p:grpSp>
      <p:pic>
        <p:nvPicPr>
          <p:cNvPr id="7" name="Picture 2" descr="C:\Users\TSuhanova\Desktop\Виннер\2013\По программе Физкультура.Гимнастика\viner prezet new\PREZENT Viner\Layout 1_Page 8 copy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205038"/>
            <a:ext cx="2352675" cy="180022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Группа 5"/>
          <p:cNvGrpSpPr/>
          <p:nvPr/>
        </p:nvGrpSpPr>
        <p:grpSpPr>
          <a:xfrm>
            <a:off x="415429" y="4109963"/>
            <a:ext cx="2736304" cy="792089"/>
            <a:chOff x="2059023" y="501"/>
            <a:chExt cx="3737320" cy="1818156"/>
          </a:xfrm>
          <a:scene3d>
            <a:camera prst="orthographicFront"/>
            <a:lightRig rig="flat" dir="t"/>
          </a:scene3d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2160031" y="501"/>
              <a:ext cx="3636312" cy="1818156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2059023" y="504"/>
              <a:ext cx="3737320" cy="181815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91440" bIns="91440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Способы физкультурной деятельности</a:t>
              </a:r>
            </a:p>
          </p:txBody>
        </p:sp>
      </p:grpSp>
      <p:grpSp>
        <p:nvGrpSpPr>
          <p:cNvPr id="8" name="Группа 40"/>
          <p:cNvGrpSpPr/>
          <p:nvPr/>
        </p:nvGrpSpPr>
        <p:grpSpPr>
          <a:xfrm rot="10800000">
            <a:off x="489000" y="3230953"/>
            <a:ext cx="931049" cy="812905"/>
            <a:chOff x="1691679" y="2420888"/>
            <a:chExt cx="3810001" cy="2857499"/>
          </a:xfrm>
          <a:scene3d>
            <a:camera prst="orthographicFront">
              <a:rot lat="0" lon="0" rev="10800000"/>
            </a:camera>
            <a:lightRig rig="threePt" dir="t"/>
          </a:scene3d>
        </p:grpSpPr>
        <p:pic>
          <p:nvPicPr>
            <p:cNvPr id="81927" name="Picture 7" descr="http://pacientesweb.com/wp-content/uploads/2012/02/lupa.pn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1680" y="2420888"/>
              <a:ext cx="3810001" cy="2857499"/>
            </a:xfrm>
            <a:prstGeom prst="rect">
              <a:avLst/>
            </a:prstGeom>
            <a:noFill/>
          </p:spPr>
        </p:pic>
        <p:grpSp>
          <p:nvGrpSpPr>
            <p:cNvPr id="15" name="Группа 39"/>
            <p:cNvGrpSpPr/>
            <p:nvPr/>
          </p:nvGrpSpPr>
          <p:grpSpPr>
            <a:xfrm>
              <a:off x="3635898" y="3068959"/>
              <a:ext cx="1224135" cy="936103"/>
              <a:chOff x="3563888" y="2852936"/>
              <a:chExt cx="1296144" cy="1296144"/>
            </a:xfrm>
          </p:grpSpPr>
          <p:cxnSp>
            <p:nvCxnSpPr>
              <p:cNvPr id="26" name="Прямая соединительная линия 25"/>
              <p:cNvCxnSpPr/>
              <p:nvPr/>
            </p:nvCxnSpPr>
            <p:spPr>
              <a:xfrm>
                <a:off x="4211960" y="2852936"/>
                <a:ext cx="0" cy="1296144"/>
              </a:xfrm>
              <a:prstGeom prst="line">
                <a:avLst/>
              </a:prstGeom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>
              <a:xfrm>
                <a:off x="3563888" y="3501008"/>
                <a:ext cx="1296144" cy="0"/>
              </a:xfrm>
              <a:prstGeom prst="line">
                <a:avLst/>
              </a:prstGeom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8" name="Прямоугольник 57">
            <a:hlinkClick r:id="" action="ppaction://noaction"/>
          </p:cNvPr>
          <p:cNvSpPr/>
          <p:nvPr/>
        </p:nvSpPr>
        <p:spPr>
          <a:xfrm>
            <a:off x="1042988" y="5734050"/>
            <a:ext cx="1079500" cy="792163"/>
          </a:xfrm>
          <a:prstGeom prst="rect">
            <a:avLst/>
          </a:prstGeom>
          <a:solidFill>
            <a:schemeClr val="bg1">
              <a:lumMod val="7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9464" name="Picture 25" descr="Layout 1_Page 77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492375"/>
            <a:ext cx="180022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2" descr="C:\Users\TSuhanova\Desktop\Виннер\2013\По программе Физкультура.Гимнастика\viner prezet new\PREZENT Viner\Layout 1_Page 47 copy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652963"/>
            <a:ext cx="2592387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AutoShape 38"/>
          <p:cNvSpPr>
            <a:spLocks noChangeArrowheads="1"/>
          </p:cNvSpPr>
          <p:nvPr/>
        </p:nvSpPr>
        <p:spPr bwMode="auto">
          <a:xfrm>
            <a:off x="5508625" y="4005263"/>
            <a:ext cx="2376488" cy="7191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1E5E2A"/>
              </a:gs>
              <a:gs pos="50000">
                <a:srgbClr val="40CC5B"/>
              </a:gs>
              <a:gs pos="100000">
                <a:srgbClr val="1E5E2A"/>
              </a:gs>
            </a:gsLst>
            <a:lin ang="5400000" scaled="1"/>
          </a:gradFill>
          <a:ln w="9525">
            <a:solidFill>
              <a:srgbClr val="40CC5B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21543" name="Text Box 39"/>
          <p:cNvSpPr txBox="1">
            <a:spLocks noChangeArrowheads="1"/>
          </p:cNvSpPr>
          <p:nvPr/>
        </p:nvSpPr>
        <p:spPr bwMode="auto">
          <a:xfrm>
            <a:off x="5724525" y="4221163"/>
            <a:ext cx="2016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Подвижные  игры</a:t>
            </a:r>
          </a:p>
        </p:txBody>
      </p:sp>
      <p:pic>
        <p:nvPicPr>
          <p:cNvPr id="19468" name="Picture 40" descr="ON1_029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013325"/>
            <a:ext cx="2484437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 descr="D:\Виннер\2013\По программе Физкультура.Гимнастика\viner prezet new\PREZENT Viner\Layout 1_Page 36 copy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825" y="5013325"/>
            <a:ext cx="2159000" cy="16510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C:\Users\TSuhanova\Desktop\Виннер\2013\По программе Физкультура.Гимнастика\viner prezet new\PREZENT Viner\Layout 1_Page 37 copy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1050" y="5516563"/>
            <a:ext cx="1511300" cy="1157287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Группа 46"/>
          <p:cNvGrpSpPr/>
          <p:nvPr/>
        </p:nvGrpSpPr>
        <p:grpSpPr>
          <a:xfrm rot="7176419">
            <a:off x="910472" y="5626606"/>
            <a:ext cx="931049" cy="812905"/>
            <a:chOff x="1691680" y="2420888"/>
            <a:chExt cx="3810000" cy="2857500"/>
          </a:xfrm>
          <a:scene3d>
            <a:camera prst="orthographicFront">
              <a:rot lat="0" lon="10800000" rev="0"/>
            </a:camera>
            <a:lightRig rig="threePt" dir="t"/>
          </a:scene3d>
        </p:grpSpPr>
        <p:pic>
          <p:nvPicPr>
            <p:cNvPr id="48" name="Picture 7" descr="http://pacientesweb.com/wp-content/uploads/2012/02/lupa.png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1680" y="2420888"/>
              <a:ext cx="3810000" cy="2857500"/>
            </a:xfrm>
            <a:prstGeom prst="rect">
              <a:avLst/>
            </a:prstGeom>
            <a:noFill/>
          </p:spPr>
        </p:pic>
        <p:grpSp>
          <p:nvGrpSpPr>
            <p:cNvPr id="19" name="Группа 39"/>
            <p:cNvGrpSpPr/>
            <p:nvPr/>
          </p:nvGrpSpPr>
          <p:grpSpPr>
            <a:xfrm>
              <a:off x="3635896" y="3068960"/>
              <a:ext cx="1224136" cy="936104"/>
              <a:chOff x="3563888" y="2852936"/>
              <a:chExt cx="1296144" cy="1296144"/>
            </a:xfrm>
          </p:grpSpPr>
          <p:cxnSp>
            <p:nvCxnSpPr>
              <p:cNvPr id="50" name="Прямая соединительная линия 49"/>
              <p:cNvCxnSpPr/>
              <p:nvPr/>
            </p:nvCxnSpPr>
            <p:spPr>
              <a:xfrm>
                <a:off x="4211960" y="2852936"/>
                <a:ext cx="0" cy="1296144"/>
              </a:xfrm>
              <a:prstGeom prst="line">
                <a:avLst/>
              </a:prstGeom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>
              <a:xfrm>
                <a:off x="3563888" y="3501008"/>
                <a:ext cx="1296144" cy="0"/>
              </a:xfrm>
              <a:prstGeom prst="line">
                <a:avLst/>
              </a:prstGeom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Овал 5"/>
          <p:cNvSpPr>
            <a:spLocks noChangeArrowheads="1"/>
          </p:cNvSpPr>
          <p:nvPr/>
        </p:nvSpPr>
        <p:spPr bwMode="auto">
          <a:xfrm>
            <a:off x="2124075" y="5661025"/>
            <a:ext cx="1079500" cy="287338"/>
          </a:xfrm>
          <a:prstGeom prst="ellipse">
            <a:avLst/>
          </a:prstGeom>
          <a:noFill/>
          <a:ln w="28575" algn="ctr">
            <a:solidFill>
              <a:srgbClr val="953735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11" name="Picture 2" descr="C:\Users\TSuhanova\Desktop\Виннер\2013\По программе Физкультура.Гимнастика\viner prezet new\PREZENT Viner\Page 94 copy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80063" y="2133600"/>
            <a:ext cx="1657350" cy="1268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74" name="Picture 46" descr="Page 68 copy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844675"/>
            <a:ext cx="1871663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ON2_345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>
            <a:off x="3419872" y="3212976"/>
            <a:ext cx="1840727" cy="122410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TopRight"/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19476" name="Группа 41"/>
          <p:cNvGrpSpPr>
            <a:grpSpLocks/>
          </p:cNvGrpSpPr>
          <p:nvPr/>
        </p:nvGrpSpPr>
        <p:grpSpPr bwMode="auto">
          <a:xfrm rot="-7397005">
            <a:off x="5160962" y="2982913"/>
            <a:ext cx="930275" cy="812800"/>
            <a:chOff x="1691680" y="2420888"/>
            <a:chExt cx="3810000" cy="2857500"/>
          </a:xfrm>
        </p:grpSpPr>
        <p:pic>
          <p:nvPicPr>
            <p:cNvPr id="19479" name="Picture 7" descr="http://pacientesweb.com/wp-content/uploads/2012/02/lupa.png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2420888"/>
              <a:ext cx="3810000" cy="285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480" name="Группа 39"/>
            <p:cNvGrpSpPr>
              <a:grpSpLocks/>
            </p:cNvGrpSpPr>
            <p:nvPr/>
          </p:nvGrpSpPr>
          <p:grpSpPr bwMode="auto">
            <a:xfrm>
              <a:off x="3635896" y="3068960"/>
              <a:ext cx="1224136" cy="936104"/>
              <a:chOff x="3563888" y="2852936"/>
              <a:chExt cx="1296144" cy="1296144"/>
            </a:xfrm>
          </p:grpSpPr>
          <p:cxnSp>
            <p:nvCxnSpPr>
              <p:cNvPr id="45" name="Прямая соединительная линия 44"/>
              <p:cNvCxnSpPr/>
              <p:nvPr/>
            </p:nvCxnSpPr>
            <p:spPr>
              <a:xfrm>
                <a:off x="4212725" y="2850599"/>
                <a:ext cx="0" cy="1298237"/>
              </a:xfrm>
              <a:prstGeom prst="line">
                <a:avLst/>
              </a:prstGeom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/>
              <p:cNvCxnSpPr/>
              <p:nvPr/>
            </p:nvCxnSpPr>
            <p:spPr>
              <a:xfrm>
                <a:off x="3565614" y="3499717"/>
                <a:ext cx="1294223" cy="0"/>
              </a:xfrm>
              <a:prstGeom prst="line">
                <a:avLst/>
              </a:prstGeom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9477" name="Picture 5" descr="NOS_193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92313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Группа 3"/>
          <p:cNvGrpSpPr/>
          <p:nvPr/>
        </p:nvGrpSpPr>
        <p:grpSpPr>
          <a:xfrm>
            <a:off x="1176264" y="1445989"/>
            <a:ext cx="2699792" cy="792089"/>
            <a:chOff x="179500" y="3366419"/>
            <a:chExt cx="3636312" cy="1818156"/>
          </a:xfrm>
          <a:scene3d>
            <a:camera prst="orthographicFront"/>
            <a:lightRig rig="flat" dir="t"/>
          </a:scene3d>
        </p:grpSpPr>
        <p:sp>
          <p:nvSpPr>
            <p:cNvPr id="13" name="Скругленный прямоугольник 4"/>
            <p:cNvSpPr/>
            <p:nvPr/>
          </p:nvSpPr>
          <p:spPr>
            <a:xfrm>
              <a:off x="179500" y="3366419"/>
              <a:ext cx="3636312" cy="1818156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2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268255" y="3455174"/>
              <a:ext cx="3458802" cy="16406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91440" bIns="91440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Знания о физической культуре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charset="0"/>
              <a:buNone/>
              <a:defRPr/>
            </a:pPr>
            <a:r>
              <a:rPr lang="ru-RU" sz="2000" dirty="0">
                <a:solidFill>
                  <a:srgbClr val="1F0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400" dirty="0">
                <a:solidFill>
                  <a:srgbClr val="1F0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Одной из обязательных частей урока является подвижная игра:  </a:t>
            </a:r>
          </a:p>
          <a:p>
            <a:pPr algn="just">
              <a:buFont typeface="Arial" charset="0"/>
              <a:buNone/>
              <a:defRPr/>
            </a:pPr>
            <a:endParaRPr lang="ru-RU" sz="2000" dirty="0">
              <a:solidFill>
                <a:srgbClr val="1F0F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AutoShape 38"/>
          <p:cNvSpPr>
            <a:spLocks noGrp="1" noChangeArrowheads="1"/>
          </p:cNvSpPr>
          <p:nvPr>
            <p:ph type="title"/>
          </p:nvPr>
        </p:nvSpPr>
        <p:spPr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0CC5B">
                  <a:gamma/>
                  <a:shade val="46275"/>
                  <a:invGamma/>
                </a:srgbClr>
              </a:gs>
              <a:gs pos="50000">
                <a:srgbClr val="40CC5B"/>
              </a:gs>
              <a:gs pos="100000">
                <a:srgbClr val="40CC5B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solidFill>
              <a:srgbClr val="40CC5B"/>
            </a:solidFill>
            <a:rou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Подвижные игры</a:t>
            </a:r>
          </a:p>
        </p:txBody>
      </p:sp>
      <p:pic>
        <p:nvPicPr>
          <p:cNvPr id="28676" name="Picture 2" descr="C:\Users\TSuhanova\Desktop\Виннер\2013\По программе Физкультура.Гимнастика\viner prezet new\PREZENT Viner\Layout 1_Page 47 copy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54721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5651500" y="1773238"/>
          <a:ext cx="3492500" cy="3311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25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25171">
                <a:tc>
                  <a:txBody>
                    <a:bodyPr/>
                    <a:lstStyle/>
                    <a:p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Музыкально - сценические игры;</a:t>
                      </a:r>
                    </a:p>
                  </a:txBody>
                  <a:tcPr marL="91456" marR="91456" marT="45708" marB="45708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5171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музыкально - хореографические игры;</a:t>
                      </a:r>
                    </a:p>
                  </a:txBody>
                  <a:tcPr marL="91456" marR="91456" marT="45708" marB="4570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6013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спортивные эстафеты;</a:t>
                      </a:r>
                    </a:p>
                  </a:txBody>
                  <a:tcPr marL="91456" marR="91456" marT="45708" marB="45708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25171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подготовка к показательным выступлениям.</a:t>
                      </a:r>
                    </a:p>
                  </a:txBody>
                  <a:tcPr marL="91456" marR="91456" marT="45708" marB="4570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2" name="Рисунок 11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4797152"/>
            <a:ext cx="2771800" cy="18722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Рисунок 12" descr="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4797152"/>
            <a:ext cx="2785492" cy="18693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 descr="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4653136"/>
            <a:ext cx="2832870" cy="220486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2189600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Y:\Полученные файлы\prezent Viner\bok-4.tif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-323850" y="6350"/>
            <a:ext cx="2592388" cy="6851650"/>
          </a:xfrm>
        </p:spPr>
      </p:pic>
      <p:sp>
        <p:nvSpPr>
          <p:cNvPr id="7" name="Прямоугольник 6"/>
          <p:cNvSpPr/>
          <p:nvPr/>
        </p:nvSpPr>
        <p:spPr>
          <a:xfrm>
            <a:off x="2268538" y="404664"/>
            <a:ext cx="6875462" cy="8651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ТИПЫ   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УРОКОВ 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2360079950"/>
              </p:ext>
            </p:extLst>
          </p:nvPr>
        </p:nvGraphicFramePr>
        <p:xfrm>
          <a:off x="2483768" y="1707752"/>
          <a:ext cx="609600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724249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8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B4ABED57-F93B-4082-BC22-7E0C211C3347}"/>
              </a:ext>
            </a:extLst>
          </p:cNvPr>
          <p:cNvSpPr/>
          <p:nvPr/>
        </p:nvSpPr>
        <p:spPr>
          <a:xfrm>
            <a:off x="539552" y="548680"/>
            <a:ext cx="8424936" cy="5040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Уроки образовательно-познавательной направленности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H:\2015\2015\ОБРАЗОВАНИЕ\ВЕБИНАРЫ\PREZENT Viner УЧЕБНИК\Layout 1_Page 36 copy.jpg">
            <a:extLst>
              <a:ext uri="{FF2B5EF4-FFF2-40B4-BE49-F238E27FC236}">
                <a16:creationId xmlns:a16="http://schemas.microsoft.com/office/drawing/2014/main" xmlns="" id="{567200CE-7DE1-4968-9D8B-78ED9458C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96752"/>
            <a:ext cx="3742619" cy="272607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:\2015\2015\ОБРАЗОВАНИЕ\ВЕБИНАРЫ\PREZENT Viner УЧЕБНИК\Layout 1_Page 32 copy.jpg">
            <a:extLst>
              <a:ext uri="{FF2B5EF4-FFF2-40B4-BE49-F238E27FC236}">
                <a16:creationId xmlns:a16="http://schemas.microsoft.com/office/drawing/2014/main" xmlns="" id="{9D78CF54-9F06-47EC-98DA-45872DCEB5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07504" y="1052736"/>
            <a:ext cx="3742619" cy="2862578"/>
          </a:xfr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1" name="Picture 2" descr="H:\2015\2015\ОБРАЗОВАНИЕ\ВЕБИНАРЫ\PREZENT Viner УЧЕБНИК\Layout 1_Page 33 copy.jpg">
            <a:extLst>
              <a:ext uri="{FF2B5EF4-FFF2-40B4-BE49-F238E27FC236}">
                <a16:creationId xmlns:a16="http://schemas.microsoft.com/office/drawing/2014/main" xmlns="" id="{5086517B-A790-4638-A4BA-D5E810F99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5548" y="2636912"/>
            <a:ext cx="2353200" cy="18002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:\2015\2015\ОБРАЗОВАНИЕ\ВЕБИНАРЫ\PREZENT Viner УЧЕБНИК\Layout 1_Page 10 copy.jpg">
            <a:extLst>
              <a:ext uri="{FF2B5EF4-FFF2-40B4-BE49-F238E27FC236}">
                <a16:creationId xmlns:a16="http://schemas.microsoft.com/office/drawing/2014/main" xmlns="" id="{6ADF23D7-B55A-4BA2-9E2F-F3A0487B3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409728"/>
            <a:ext cx="3200353" cy="244827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TSuhanova\Desktop\Виннер\2013\По программе Физкультура.Гимнастика\viner prezet new\PREZENT Viner\Layout 1_Page 37 copy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67512" y="2564904"/>
            <a:ext cx="2376488" cy="1819275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grpSp>
        <p:nvGrpSpPr>
          <p:cNvPr id="13" name="Группа 3"/>
          <p:cNvGrpSpPr>
            <a:grpSpLocks/>
          </p:cNvGrpSpPr>
          <p:nvPr/>
        </p:nvGrpSpPr>
        <p:grpSpPr bwMode="auto">
          <a:xfrm>
            <a:off x="0" y="4437111"/>
            <a:ext cx="5460093" cy="2420888"/>
            <a:chOff x="2699792" y="3645024"/>
            <a:chExt cx="4069320" cy="2421687"/>
          </a:xfrm>
        </p:grpSpPr>
        <p:pic>
          <p:nvPicPr>
            <p:cNvPr id="14" name="Picture 2" descr="C:\Users\TSuhanova\Desktop\Виннер\2013\По программе Физкультура.Гимнастика\viner prezet new\PREZENT Viner\Layout 1_Page 34 copy.jpg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699792" y="3645024"/>
              <a:ext cx="2164541" cy="16561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  <p:pic>
          <p:nvPicPr>
            <p:cNvPr id="15" name="Picture 2" descr="C:\Users\TSuhanova\Desktop\Виннер\2013\По программе Физкультура.Гимнастика\viner prezet new\PREZENT Viner\Layout 1_Page 35 copy.jpg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604571" y="4410527"/>
              <a:ext cx="2164541" cy="16561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</p:grpSp>
    </p:spTree>
    <p:extLst>
      <p:ext uri="{BB962C8B-B14F-4D97-AF65-F5344CB8AC3E}">
        <p14:creationId xmlns:p14="http://schemas.microsoft.com/office/powerpoint/2010/main" xmlns="" val="1540787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1084982"/>
          </a:xfrm>
        </p:spPr>
        <p:txBody>
          <a:bodyPr/>
          <a:lstStyle/>
          <a:p>
            <a:r>
              <a:rPr lang="ru-RU" sz="3200" b="1" dirty="0" smtClean="0">
                <a:solidFill>
                  <a:srgbClr val="1F0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Гимнастика-</a:t>
            </a:r>
            <a:br>
              <a:rPr lang="ru-RU" sz="3200" b="1" dirty="0" smtClean="0">
                <a:solidFill>
                  <a:srgbClr val="1F0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1F0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базовое направление физической культуры</a:t>
            </a:r>
            <a:endParaRPr lang="ru-RU" sz="3200" b="1" dirty="0">
              <a:solidFill>
                <a:srgbClr val="1F0F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27784" y="1772816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1547664" y="1556792"/>
            <a:ext cx="7416824" cy="4536504"/>
          </a:xfrm>
        </p:spPr>
        <p:txBody>
          <a:bodyPr/>
          <a:lstStyle/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«Физкультура и спорт –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это не какая-то развлекушка»,-</a:t>
            </a:r>
          </a:p>
          <a:p>
            <a:pPr algn="r">
              <a:buNone/>
            </a:pP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В.В. Путин </a:t>
            </a:r>
          </a:p>
          <a:p>
            <a:pPr algn="r"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на заседании Совета при Президенте РФ </a:t>
            </a:r>
          </a:p>
          <a:p>
            <a:pPr algn="r"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по развитию физической культуры и спорта </a:t>
            </a:r>
          </a:p>
          <a:p>
            <a:pPr algn="r"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27 марта 2019 г.</a:t>
            </a:r>
          </a:p>
          <a:p>
            <a:pPr algn="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" name="Содержимое 19" descr="ON1_742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337003"/>
            <a:ext cx="5292080" cy="3520997"/>
          </a:xfr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3" descr="H:\2015\2015\ОБРАЗОВАНИЕ\ВЕБИНАРЫ\PREZENT Viner УЧЕБНИК\Layout 1_Page 38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5" y="1556793"/>
            <a:ext cx="5400600" cy="383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ADC084D2-6EE0-4A52-BFF9-A308A4712695}"/>
              </a:ext>
            </a:extLst>
          </p:cNvPr>
          <p:cNvSpPr/>
          <p:nvPr/>
        </p:nvSpPr>
        <p:spPr>
          <a:xfrm>
            <a:off x="539552" y="692696"/>
            <a:ext cx="8424936" cy="5040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Уроки с 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образовательно-предметной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направленностью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Ольга\Pictures\7. УРОК ФИЗКУЛЬТУРЫ\СЕНЯ И БЭЛА\JUL_0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340768"/>
            <a:ext cx="1224136" cy="2572579"/>
          </a:xfrm>
          <a:prstGeom prst="rect">
            <a:avLst/>
          </a:prstGeom>
          <a:noFill/>
        </p:spPr>
      </p:pic>
      <p:pic>
        <p:nvPicPr>
          <p:cNvPr id="3075" name="Picture 3" descr="C:\Users\Ольга\Pictures\7. УРОК ФИЗКУЛЬТУРЫ\СЕНЯ И БЭЛА\JUL_03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1556792"/>
            <a:ext cx="1533622" cy="2337991"/>
          </a:xfrm>
          <a:prstGeom prst="rect">
            <a:avLst/>
          </a:prstGeom>
          <a:noFill/>
        </p:spPr>
      </p:pic>
      <p:pic>
        <p:nvPicPr>
          <p:cNvPr id="10" name="Picture 2" descr="C:\Users\TSuhanova\Desktop\Виннер\2013\По программе Физкультура.Гимнастика\viner prezet new\PREZENT Viner\Layout 1_Page 39 copy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3933056"/>
            <a:ext cx="3825501" cy="2924944"/>
          </a:xfrm>
          <a:prstGeom prst="rect">
            <a:avLst/>
          </a:prstGeom>
          <a:ln>
            <a:solidFill>
              <a:srgbClr val="31568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37A4D9B0-601B-4807-B46E-BF33D09A12A6}"/>
              </a:ext>
            </a:extLst>
          </p:cNvPr>
          <p:cNvSpPr/>
          <p:nvPr/>
        </p:nvSpPr>
        <p:spPr>
          <a:xfrm>
            <a:off x="719064" y="476672"/>
            <a:ext cx="8424936" cy="5040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Уроки с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образовательно-тренировочной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направленностью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H:\2015\2015\ОБРАЗОВАНИЕ\ВЕБИНАРЫ\PREZENT Viner УЧЕБНИК\Layout 1_Page 107 copy.jpg">
            <a:extLst>
              <a:ext uri="{FF2B5EF4-FFF2-40B4-BE49-F238E27FC236}">
                <a16:creationId xmlns:a16="http://schemas.microsoft.com/office/drawing/2014/main" xmlns="" id="{BEE773D4-08BB-46FF-A845-C62730D718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3240360" cy="247868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Ольга\Pictures\6.viner учебник new\учебник  Viner\viner prezet new\Layout 1_Page 80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684" y="3829361"/>
            <a:ext cx="3959316" cy="3028639"/>
          </a:xfrm>
          <a:prstGeom prst="rect">
            <a:avLst/>
          </a:prstGeom>
          <a:noFill/>
          <a:effectLst>
            <a:softEdge rad="317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099" name="Picture 3" descr="C:\Users\Ольга\Pictures\6.viner учебник new\учебник  Viner\viner учебник new\viner prezet new\Page 95 cop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196752"/>
            <a:ext cx="3312368" cy="2533964"/>
          </a:xfrm>
          <a:prstGeom prst="rect">
            <a:avLst/>
          </a:prstGeom>
          <a:noFill/>
          <a:effectLst>
            <a:softEdge rad="317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icture 4" descr="Layout 1_Page 64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789040"/>
            <a:ext cx="3707904" cy="2837140"/>
          </a:xfrm>
          <a:prstGeom prst="rect">
            <a:avLst/>
          </a:prstGeom>
          <a:ln>
            <a:solidFill>
              <a:srgbClr val="31568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TSuhanova\Desktop\Виннер\2013\По программе Физкультура.Гимнастика\viner prezet new\PREZENT Viner\Layout 1_Page 65 cop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5204214"/>
            <a:ext cx="2161109" cy="1653786"/>
          </a:xfrm>
          <a:prstGeom prst="rect">
            <a:avLst/>
          </a:prstGeom>
          <a:ln>
            <a:solidFill>
              <a:srgbClr val="31568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9190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67F58977-A97F-43BE-A8ED-4CD040BA9F22}"/>
              </a:ext>
            </a:extLst>
          </p:cNvPr>
          <p:cNvSpPr/>
          <p:nvPr/>
        </p:nvSpPr>
        <p:spPr>
          <a:xfrm>
            <a:off x="827584" y="332656"/>
            <a:ext cx="7848872" cy="93610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МЕТОДИЧЕСКИЕ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РЕКОМЕНДАЦИИ  ПО  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ИСПОЛЬЗОВАНИЮ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ПРОГРАММЫ   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ПРАКТИКЕ   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РАБОТЫ </a:t>
            </a:r>
          </a:p>
        </p:txBody>
      </p:sp>
      <p:pic>
        <p:nvPicPr>
          <p:cNvPr id="3" name="Picture 15" descr="C:\Users\mantonova\Desktop\методическое пособие.jpg">
            <a:extLst>
              <a:ext uri="{FF2B5EF4-FFF2-40B4-BE49-F238E27FC236}">
                <a16:creationId xmlns:a16="http://schemas.microsoft.com/office/drawing/2014/main" xmlns="" id="{653A931C-FA13-49DD-A75A-AFB374C7A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16100"/>
            <a:ext cx="3240088" cy="42767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2F99426-338E-419B-BDEC-516F4ED0E7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2675" t="13583" r="28738" b="16811"/>
          <a:stretch/>
        </p:blipFill>
        <p:spPr>
          <a:xfrm>
            <a:off x="4499992" y="1556792"/>
            <a:ext cx="4464496" cy="4725248"/>
          </a:xfrm>
          <a:prstGeom prst="rect">
            <a:avLst/>
          </a:prstGeom>
        </p:spPr>
      </p:pic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xmlns="" id="{FC6A236C-574A-4A1B-AEF0-58C061E4B5F0}"/>
              </a:ext>
            </a:extLst>
          </p:cNvPr>
          <p:cNvSpPr/>
          <p:nvPr/>
        </p:nvSpPr>
        <p:spPr>
          <a:xfrm>
            <a:off x="3707904" y="3429000"/>
            <a:ext cx="1008112" cy="7920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7674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3072C2"/>
          </a:solidFill>
        </p:spPr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Программа дополнительного профессионального образования  (повышение квалификации)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556792"/>
            <a:ext cx="4040188" cy="63976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dirty="0" smtClean="0">
                <a:solidFill>
                  <a:srgbClr val="1F0FBB"/>
                </a:solidFill>
                <a:latin typeface="Times New Roman" pitchFamily="18" charset="0"/>
                <a:cs typeface="Times New Roman" pitchFamily="18" charset="0"/>
              </a:rPr>
              <a:t>Физическое развитие детей в условиях реализации ФГОС ДО</a:t>
            </a:r>
            <a:endParaRPr lang="ru-RU" sz="1800" dirty="0">
              <a:solidFill>
                <a:srgbClr val="1F0FB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834880" cy="3951288"/>
          </a:xfrm>
        </p:spPr>
        <p:txBody>
          <a:bodyPr/>
          <a:lstStyle/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Обучение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проводится в очном формате.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Направление подготовки: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"Физическое развитие детей в условиях реализации ФГОС ДО" </a:t>
            </a:r>
            <a:r>
              <a:rPr lang="ru-RU" sz="14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https://www.dpomos.ru/curs/1528472/#card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Форма проведения: 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Очная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Краткое описание: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Цель реализации программы - совершенствование профессиональных компетенций обучающихся в области физического развития в условиях реализации ФГОС ДО в рамках программы "Основы физического воспитания в дошкольном детстве" под ред. И.А. Винер.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Для кого этот курс: 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Воспитатель/педагог дошкольного образования, учитель физической культуры .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 результатам успешного окончания курса выдается документ установленного образца.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DSCN079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32040" y="1700808"/>
            <a:ext cx="4041775" cy="3031331"/>
          </a:xfr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3072C2"/>
          </a:solidFill>
        </p:spPr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Программа дополнительного профессионального образования  (повышение квалификации)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556792"/>
            <a:ext cx="4040188" cy="63976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1F0FBB"/>
                </a:solidFill>
                <a:latin typeface="Times New Roman" pitchFamily="18" charset="0"/>
                <a:cs typeface="Times New Roman" pitchFamily="18" charset="0"/>
              </a:rPr>
              <a:t>"Физическая культура. Гимнастика" 1-4 класс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834880" cy="3951288"/>
          </a:xfrm>
        </p:spPr>
        <p:txBody>
          <a:bodyPr/>
          <a:lstStyle/>
          <a:p>
            <a:pPr>
              <a:buNone/>
            </a:pPr>
            <a:r>
              <a:rPr lang="ru-RU" sz="1400" b="1" dirty="0" smtClean="0"/>
              <a:t>Обучение </a:t>
            </a:r>
            <a:r>
              <a:rPr lang="ru-RU" sz="1400" b="1" dirty="0" smtClean="0">
                <a:solidFill>
                  <a:srgbClr val="1F0FBB"/>
                </a:solidFill>
              </a:rPr>
              <a:t>проводится в дистанционном формате</a:t>
            </a:r>
            <a:r>
              <a:rPr lang="ru-RU" sz="1400" b="1" dirty="0" smtClean="0"/>
              <a:t>. </a:t>
            </a:r>
            <a:endParaRPr lang="ru-RU" sz="1400" dirty="0" smtClean="0"/>
          </a:p>
          <a:p>
            <a:pPr>
              <a:buNone/>
            </a:pPr>
            <a:r>
              <a:rPr lang="ru-RU" sz="1400" b="1" dirty="0" smtClean="0"/>
              <a:t>Направление подготовки: </a:t>
            </a:r>
            <a:r>
              <a:rPr lang="ru-RU" sz="1400" dirty="0" smtClean="0"/>
              <a:t> «Физическая культура. Гимнастика" 1-4 класс» </a:t>
            </a:r>
            <a:r>
              <a:rPr lang="ru-RU" sz="1400" b="1" u="sng" dirty="0" smtClean="0">
                <a:hlinkClick r:id="rId3"/>
              </a:rPr>
              <a:t>https://www.dpomos.ru/curs/1528557/#card</a:t>
            </a:r>
            <a:r>
              <a:rPr lang="ru-RU" sz="1400" b="1" dirty="0" smtClean="0"/>
              <a:t>    </a:t>
            </a:r>
            <a:endParaRPr lang="ru-RU" sz="1400" dirty="0" smtClean="0"/>
          </a:p>
          <a:p>
            <a:pPr>
              <a:buNone/>
            </a:pPr>
            <a:r>
              <a:rPr lang="ru-RU" sz="1400" b="1" dirty="0" smtClean="0"/>
              <a:t>Форма проведения: </a:t>
            </a:r>
            <a:r>
              <a:rPr lang="ru-RU" sz="1400" dirty="0" smtClean="0"/>
              <a:t>Дистанционная с проверкой преподавателем .</a:t>
            </a:r>
          </a:p>
          <a:p>
            <a:pPr>
              <a:buNone/>
            </a:pPr>
            <a:r>
              <a:rPr lang="ru-RU" sz="1400" b="1" dirty="0" smtClean="0"/>
              <a:t>Краткое описание:  </a:t>
            </a:r>
            <a:r>
              <a:rPr lang="ru-RU" sz="1400" dirty="0" smtClean="0"/>
              <a:t>Цель реализации программы - совершенствование профессиональных компетенций обучающихся в области физической культуры: </a:t>
            </a:r>
          </a:p>
          <a:p>
            <a:pPr>
              <a:buNone/>
            </a:pPr>
            <a:r>
              <a:rPr lang="ru-RU" sz="1400" dirty="0" smtClean="0"/>
              <a:t>Гимнастика 1-4 классы. </a:t>
            </a:r>
          </a:p>
          <a:p>
            <a:pPr>
              <a:buNone/>
            </a:pPr>
            <a:r>
              <a:rPr lang="ru-RU" sz="1400" dirty="0" smtClean="0"/>
              <a:t>Программа реализуется с использованием дистанционных образовательных технологий. </a:t>
            </a:r>
          </a:p>
          <a:p>
            <a:pPr>
              <a:buNone/>
            </a:pPr>
            <a:r>
              <a:rPr lang="ru-RU" sz="1400" b="1" dirty="0" smtClean="0"/>
              <a:t>По результатам успешного окончания курса выдается документ установленного образца.</a:t>
            </a:r>
            <a:endParaRPr lang="ru-RU" sz="1400" dirty="0" smtClean="0"/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КУРС ДПО.mp4">
            <a:hlinkClick r:id="" action="ppaction://media"/>
          </p:cNvPr>
          <p:cNvPicPr>
            <a:picLocks noGrp="1" noRot="1" noChangeAspect="1"/>
          </p:cNvPicPr>
          <p:nvPr>
            <p:ph sz="quarter" idx="4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220072" y="2276872"/>
            <a:ext cx="3716337" cy="27872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7200800" cy="66888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ОБУЧЕНИЕ  ПЕДАГОГОВ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323528" y="1268760"/>
            <a:ext cx="6624736" cy="5399550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Обучение по онлайн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программам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ДПО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под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ред. И.А.Винер-Усмановой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Запись на сайте   </a:t>
            </a: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www.academyviner.com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  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Для юридических лиц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договоры-оферты:</a:t>
            </a:r>
          </a:p>
          <a:p>
            <a:r>
              <a:rPr lang="ru-RU" sz="1600" dirty="0" smtClean="0"/>
              <a:t>-номер </a:t>
            </a:r>
            <a:r>
              <a:rPr lang="ru-RU" sz="1600" dirty="0" smtClean="0"/>
              <a:t>оферты </a:t>
            </a:r>
            <a:r>
              <a:rPr lang="ru-RU" sz="1600" b="1" dirty="0" smtClean="0"/>
              <a:t>0140301-21</a:t>
            </a:r>
          </a:p>
          <a:p>
            <a:r>
              <a:rPr lang="ru-RU" sz="1600" dirty="0" smtClean="0"/>
              <a:t>номер </a:t>
            </a:r>
            <a:r>
              <a:rPr lang="ru-RU" sz="1600" dirty="0" smtClean="0"/>
              <a:t>оферты   </a:t>
            </a:r>
            <a:r>
              <a:rPr lang="ru-RU" sz="1600" b="1" dirty="0" smtClean="0"/>
              <a:t>0140254-21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 портале</a:t>
            </a: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  </a:t>
            </a:r>
            <a:r>
              <a:rPr lang="ru-RU" sz="16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https://old.zakupki.mos.ru</a:t>
            </a:r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Артикул: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00001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"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Курсы дополнительной профессиональной программы в сфере физической культуры (он-лайн)".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АНОДО «Международная Академия спорта Ирины Винер». Образовательная лицензия </a:t>
            </a:r>
            <a:endParaRPr lang="en-US" sz="16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 039591 от 24 августа 2018 г.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Ольга\Рабочий стол\значок эл.почт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000" y="5814001"/>
            <a:ext cx="551560" cy="735413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C9E907B-B846-4614-813A-FCA231AA11B1}"/>
              </a:ext>
            </a:extLst>
          </p:cNvPr>
          <p:cNvSpPr txBox="1"/>
          <p:nvPr/>
        </p:nvSpPr>
        <p:spPr>
          <a:xfrm>
            <a:off x="758250" y="6084001"/>
            <a:ext cx="215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CC"/>
                </a:solidFill>
                <a:hlinkClick r:id="rId6"/>
              </a:rPr>
              <a:t>sportacademy@list.ru</a:t>
            </a:r>
            <a:r>
              <a:rPr lang="en-US" sz="1400" b="1" dirty="0" smtClean="0">
                <a:solidFill>
                  <a:srgbClr val="0000CC"/>
                </a:solidFill>
              </a:rPr>
              <a:t>   </a:t>
            </a:r>
            <a:endParaRPr lang="en-US" sz="1400" b="1" dirty="0">
              <a:solidFill>
                <a:srgbClr val="0000CC"/>
              </a:solidFill>
            </a:endParaRPr>
          </a:p>
        </p:txBody>
      </p:sp>
      <p:pic>
        <p:nvPicPr>
          <p:cNvPr id="33795" name="Picture 3" descr="C:\Users\Ольга\Рабочий стол\telephone_iconre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6021288"/>
            <a:ext cx="379650" cy="506200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C9E907B-B846-4614-813A-FCA231AA11B1}"/>
              </a:ext>
            </a:extLst>
          </p:cNvPr>
          <p:cNvSpPr txBox="1"/>
          <p:nvPr/>
        </p:nvSpPr>
        <p:spPr>
          <a:xfrm>
            <a:off x="2817000" y="6129001"/>
            <a:ext cx="2547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CC"/>
                </a:solidFill>
              </a:rPr>
              <a:t>         </a:t>
            </a:r>
            <a:r>
              <a:rPr lang="en-US" sz="1400" b="1" dirty="0" smtClean="0">
                <a:solidFill>
                  <a:srgbClr val="0000CC"/>
                </a:solidFill>
              </a:rPr>
              <a:t>+7 (495)211-28-39   </a:t>
            </a:r>
            <a:endParaRPr lang="en-US" sz="1400" b="1" dirty="0">
              <a:solidFill>
                <a:srgbClr val="0000CC"/>
              </a:solidFill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7164288" y="764704"/>
          <a:ext cx="2097065" cy="2964086"/>
        </p:xfrm>
        <a:graphic>
          <a:graphicData uri="http://schemas.openxmlformats.org/presentationml/2006/ole">
            <p:oleObj spid="_x0000_s5122" name="PDF" r:id="rId8" imgW="0" imgH="0" progId="FoxitPhantomPDF.Document">
              <p:embed/>
            </p:oleObj>
          </a:graphicData>
        </a:graphic>
      </p:graphicFrame>
    </p:spTree>
  </p:cSld>
  <p:clrMapOvr>
    <a:masterClrMapping/>
  </p:clrMapOvr>
  <p:transition spd="med" advTm="0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3072C2"/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/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Программа дошкольного образования «Основы  физического воспитания в дошкольном детстве» 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1F0FBB"/>
                </a:solidFill>
                <a:latin typeface="Times New Roman" pitchFamily="18" charset="0"/>
                <a:cs typeface="Times New Roman" pitchFamily="18" charset="0"/>
              </a:rPr>
              <a:t>Целевые ориентиры Программы дошкольного образования под редакцией И.А.Винер-Усмановой выступают основаниями преемственности дошкольного и начального общего образования</a:t>
            </a:r>
            <a:endParaRPr lang="ru-RU" sz="2400" b="1" dirty="0">
              <a:solidFill>
                <a:srgbClr val="1F0FB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C:\Users\Ольга\Pictures\2014-2015 уч.год\ФОТО со съемки Гимнастика для всех\Патриция и мальчик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63" y="1749195"/>
            <a:ext cx="4402137" cy="4227973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1F0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1F0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1F0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1F0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1F0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1F0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1F0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Программа «Физическая </a:t>
            </a:r>
            <a:r>
              <a:rPr lang="ru-RU" sz="3600" b="1" dirty="0" smtClean="0">
                <a:solidFill>
                  <a:srgbClr val="1F0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культура. </a:t>
            </a:r>
            <a:r>
              <a:rPr lang="ru-RU" sz="3600" b="1" dirty="0" smtClean="0">
                <a:solidFill>
                  <a:srgbClr val="1F0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Гимнастика» 1-4   </a:t>
            </a:r>
            <a:r>
              <a:rPr lang="ru-RU" sz="3600" b="1" dirty="0" smtClean="0">
                <a:solidFill>
                  <a:srgbClr val="1F0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/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244280" cy="4525963"/>
          </a:xfrm>
        </p:spPr>
        <p:txBody>
          <a:bodyPr/>
          <a:lstStyle/>
          <a:p>
            <a:pPr>
              <a:buNone/>
            </a:pPr>
            <a:endParaRPr lang="ru-RU" sz="2400" b="1" i="1" dirty="0" smtClean="0">
              <a:solidFill>
                <a:srgbClr val="1F0FB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i="1" dirty="0" smtClean="0">
                <a:solidFill>
                  <a:srgbClr val="1F0FBB"/>
                </a:solidFill>
                <a:latin typeface="Times New Roman" pitchFamily="18" charset="0"/>
                <a:cs typeface="Times New Roman" pitchFamily="18" charset="0"/>
              </a:rPr>
              <a:t>Обзор </a:t>
            </a:r>
            <a:r>
              <a:rPr lang="ru-RU" sz="2400" b="1" i="1" dirty="0" smtClean="0">
                <a:solidFill>
                  <a:srgbClr val="1F0FBB"/>
                </a:solidFill>
                <a:latin typeface="Times New Roman" pitchFamily="18" charset="0"/>
                <a:cs typeface="Times New Roman" pitchFamily="18" charset="0"/>
              </a:rPr>
              <a:t>возможностей практического применения авторской образовательной программы Ирины </a:t>
            </a:r>
            <a:r>
              <a:rPr lang="ru-RU" sz="2400" b="1" i="1" dirty="0" smtClean="0">
                <a:solidFill>
                  <a:srgbClr val="1F0FBB"/>
                </a:solidFill>
                <a:latin typeface="Times New Roman" pitchFamily="18" charset="0"/>
                <a:cs typeface="Times New Roman" pitchFamily="18" charset="0"/>
              </a:rPr>
              <a:t>Винер-Усмановой</a:t>
            </a:r>
            <a:endParaRPr lang="ru-RU" sz="2400" i="1" dirty="0">
              <a:solidFill>
                <a:srgbClr val="1F0FB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Fizra_Viner_variant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267744" y="4365104"/>
            <a:ext cx="6325010" cy="2376264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Рисунок 7" descr="программа.jpg"/>
          <p:cNvPicPr>
            <a:picLocks noChangeAspect="1"/>
          </p:cNvPicPr>
          <p:nvPr/>
        </p:nvPicPr>
        <p:blipFill>
          <a:blip r:embed="rId3" cstate="print"/>
          <a:srcRect l="5484" t="1157" r="29230" b="27950"/>
          <a:stretch>
            <a:fillRect/>
          </a:stretch>
        </p:blipFill>
        <p:spPr>
          <a:xfrm>
            <a:off x="4860032" y="1916832"/>
            <a:ext cx="1584176" cy="226832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0" name="Picture 15" descr="C:\Users\mantonova\Desktop\методическое пособи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916832"/>
            <a:ext cx="1638137" cy="216205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7544" y="980728"/>
            <a:ext cx="4029844" cy="3312367"/>
          </a:xfrm>
        </p:spPr>
        <p:txBody>
          <a:bodyPr/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Классификация упражнений по их преимущественному воздействию на развитие отдельных качеств (способностей) человека. По этому признаку  в программе  представлены   упражнения для развития скоростных, координационных способностей, гибкости, сенсорно-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перцептивных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интеллектуальных, эстетических и волевых способностей и т.д.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5782B9-000C-4C03-B12C-407AE8B88756}"/>
              </a:ext>
            </a:extLst>
          </p:cNvPr>
          <p:cNvSpPr txBox="1"/>
          <p:nvPr/>
        </p:nvSpPr>
        <p:spPr>
          <a:xfrm>
            <a:off x="755576" y="332656"/>
            <a:ext cx="7970038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Гармоничное  развитие детей  средствами  гимнастики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Содержимое 13" descr="Page 50 copy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652120" y="4985218"/>
            <a:ext cx="2448272" cy="1872782"/>
          </a:xfrm>
          <a:effectLst>
            <a:softEdge rad="127000"/>
          </a:effectLst>
        </p:spPr>
      </p:pic>
      <p:pic>
        <p:nvPicPr>
          <p:cNvPr id="17" name="Содержимое 7" descr="Layout 1_Page 80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32040" y="1052736"/>
            <a:ext cx="2808313" cy="214819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Содержимое 10" descr="Layout 1_Page 91 cop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156176" y="2996952"/>
            <a:ext cx="2782942" cy="212878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Ольга\Pictures\2021 год\Турнир клубный\Отбор\Resize of DSC_0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293096"/>
            <a:ext cx="2937706" cy="195847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6" name="Picture 6" descr="C:\Users\Ольга\Pictures\3.ВОСПИТАННИКИ\А на сайт\Resize of ARS_14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4077072"/>
            <a:ext cx="2879551" cy="191850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5782B9-000C-4C03-B12C-407AE8B88756}"/>
              </a:ext>
            </a:extLst>
          </p:cNvPr>
          <p:cNvSpPr txBox="1"/>
          <p:nvPr/>
        </p:nvSpPr>
        <p:spPr>
          <a:xfrm>
            <a:off x="707098" y="509010"/>
            <a:ext cx="797003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Сенситивные периоды развития детей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5" descr="8">
            <a:extLst>
              <a:ext uri="{FF2B5EF4-FFF2-40B4-BE49-F238E27FC236}">
                <a16:creationId xmlns:a16="http://schemas.microsoft.com/office/drawing/2014/main" xmlns="" id="{ABFD83D6-3182-4348-85BD-B4D3A4F0F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3861048"/>
            <a:ext cx="2721472" cy="1274735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283968" y="1052736"/>
            <a:ext cx="4860032" cy="4896544"/>
          </a:xfrm>
        </p:spPr>
        <p:txBody>
          <a:bodyPr/>
          <a:lstStyle/>
          <a:p>
            <a:r>
              <a:rPr lang="ru-RU" sz="2000" b="1" dirty="0" smtClean="0">
                <a:solidFill>
                  <a:srgbClr val="1F0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Сенситивные периоды (</a:t>
            </a:r>
            <a:r>
              <a:rPr lang="ru-RU" sz="2000" dirty="0" smtClean="0">
                <a:solidFill>
                  <a:srgbClr val="1F0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 лат. </a:t>
            </a:r>
            <a:r>
              <a:rPr lang="ru-RU" sz="2000" dirty="0" err="1" smtClean="0">
                <a:solidFill>
                  <a:srgbClr val="1F0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sensitivus</a:t>
            </a:r>
            <a:r>
              <a:rPr lang="ru-RU" sz="2000" dirty="0" smtClean="0">
                <a:solidFill>
                  <a:srgbClr val="1F0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чувствительный) − периоды интенсивных количественных и качественных изменений отдельных его органов и структур в процессе биологического созревания организма. Если в эти периоды оказывать педагогическое воздействие, то эффект в развитии соответствующих двигательных способностей значительно превысит результат, достигаемый в периоды относительной стабилизации</a:t>
            </a:r>
            <a:endParaRPr lang="ru-RU" sz="2000" dirty="0">
              <a:solidFill>
                <a:srgbClr val="1F0F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Содержимое 14" descr="DSC_00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5536" y="4653136"/>
            <a:ext cx="2804120" cy="1869413"/>
          </a:xfrm>
          <a:effectLst>
            <a:softEdge rad="127000"/>
          </a:effectLst>
        </p:spPr>
      </p:pic>
      <p:pic>
        <p:nvPicPr>
          <p:cNvPr id="22" name="Содержимое 21" descr="DSC_0015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79512" y="1268760"/>
            <a:ext cx="4038600" cy="2692400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12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Содержимое 13" descr="1 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03648" y="4913784"/>
            <a:ext cx="3456384" cy="194421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Содержимое 16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6016" y="3429000"/>
            <a:ext cx="4096456" cy="230425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Содержимое 19" descr="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11960" y="1052736"/>
            <a:ext cx="4128459" cy="232225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Содержимое 7"/>
          <p:cNvSpPr>
            <a:spLocks noGrp="1"/>
          </p:cNvSpPr>
          <p:nvPr>
            <p:ph sz="half" idx="2"/>
          </p:nvPr>
        </p:nvSpPr>
        <p:spPr>
          <a:xfrm>
            <a:off x="457200" y="1196753"/>
            <a:ext cx="4040188" cy="3888432"/>
          </a:xfrm>
        </p:spPr>
        <p:txBody>
          <a:bodyPr/>
          <a:lstStyle/>
          <a:p>
            <a:r>
              <a:rPr lang="ru-RU" sz="1600" dirty="0" smtClean="0">
                <a:solidFill>
                  <a:srgbClr val="1F0FBB"/>
                </a:solidFill>
                <a:latin typeface="Times New Roman" pitchFamily="18" charset="0"/>
                <a:cs typeface="Times New Roman" pitchFamily="18" charset="0"/>
              </a:rPr>
              <a:t>Целенаправленные физические упражнения, применяемые в сенситивный период, позволяют избирательно и значительно развить данную двигательную способность. </a:t>
            </a:r>
          </a:p>
          <a:p>
            <a:r>
              <a:rPr lang="ru-RU" sz="1600" dirty="0" smtClean="0">
                <a:solidFill>
                  <a:srgbClr val="1F0FBB"/>
                </a:solidFill>
                <a:latin typeface="Times New Roman" pitchFamily="18" charset="0"/>
                <a:cs typeface="Times New Roman" pitchFamily="18" charset="0"/>
              </a:rPr>
              <a:t>Если сенситивный период по какой-либо причине «пропущен», то последствия этого необратимы, т. е. к нему нельзя вернуться; </a:t>
            </a:r>
          </a:p>
          <a:p>
            <a:r>
              <a:rPr lang="ru-RU" sz="1600" dirty="0" smtClean="0">
                <a:solidFill>
                  <a:srgbClr val="1F0FBB"/>
                </a:solidFill>
                <a:latin typeface="Times New Roman" pitchFamily="18" charset="0"/>
                <a:cs typeface="Times New Roman" pitchFamily="18" charset="0"/>
              </a:rPr>
              <a:t>При отсутствии целенаправленных воздействий на данную двигательную способность в сенситивный период темпы прироста ее уровня остаются среднестатистическими для данного возрастного периода</a:t>
            </a:r>
            <a:endParaRPr lang="ru-RU" sz="1600" dirty="0">
              <a:solidFill>
                <a:srgbClr val="1F0FB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25782B9-000C-4C03-B12C-407AE8B88756}"/>
              </a:ext>
            </a:extLst>
          </p:cNvPr>
          <p:cNvSpPr txBox="1"/>
          <p:nvPr/>
        </p:nvSpPr>
        <p:spPr>
          <a:xfrm>
            <a:off x="683568" y="116632"/>
            <a:ext cx="7970038" cy="954107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Обобщение основных характеристик двигательных способностей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686800" cy="1380907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СТАТИСТИКА   ЗАБОЛЕВАНИЙ ДЕТЕЙ </a:t>
            </a: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>2.45. ЗАБОЛЕВАЕМОСТЬ ДЕТЕЙ В ВОЗРАСТЕ 0</a:t>
            </a: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</a:rPr>
              <a:t>–</a:t>
            </a: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</a:rPr>
              <a:t>14 лет   ПО ОСНОВНЫМ КЛАССАМ И ГРУППАМ БОЛЕЗНЕЙ  </a:t>
            </a: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>(зарегистрировано заболеваний у пациентов с диагнозом, установленным впервые в жизни)</a:t>
            </a:r>
            <a:br>
              <a:rPr lang="ru-RU" sz="1800" dirty="0" smtClean="0">
                <a:solidFill>
                  <a:srgbClr val="002060"/>
                </a:solidFill>
              </a:rPr>
            </a:br>
            <a:endParaRPr lang="ru-RU" sz="1800" b="1" dirty="0" smtClean="0">
              <a:solidFill>
                <a:srgbClr val="002060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859501" y="1764000"/>
          <a:ext cx="7357499" cy="472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6833"/>
                <a:gridCol w="598253"/>
                <a:gridCol w="731947"/>
                <a:gridCol w="884042"/>
                <a:gridCol w="846016"/>
                <a:gridCol w="769970"/>
                <a:gridCol w="765219"/>
                <a:gridCol w="765219"/>
              </a:tblGrid>
              <a:tr h="1197129"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Arial"/>
                          <a:ea typeface="Times New Roman"/>
                          <a:cs typeface="Times New Roman"/>
                        </a:rPr>
                        <a:t>Заболевания</a:t>
                      </a:r>
                      <a:endParaRPr lang="ru-RU" sz="18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ru-RU" sz="1800" dirty="0" smtClean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 smtClean="0">
                          <a:latin typeface="Arial"/>
                          <a:ea typeface="Times New Roman"/>
                          <a:cs typeface="Times New Roman"/>
                        </a:rPr>
                        <a:t>2005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ru-RU" sz="1800" dirty="0" smtClean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 smtClean="0">
                          <a:latin typeface="Arial"/>
                          <a:ea typeface="Times New Roman"/>
                          <a:cs typeface="Times New Roman"/>
                        </a:rPr>
                        <a:t>2010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ru-RU" sz="1800" dirty="0" smtClean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 smtClean="0">
                          <a:latin typeface="Arial"/>
                          <a:ea typeface="Times New Roman"/>
                          <a:cs typeface="Times New Roman"/>
                        </a:rPr>
                        <a:t>2015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ru-RU" sz="1800" dirty="0" smtClean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 smtClean="0">
                          <a:latin typeface="Arial"/>
                          <a:ea typeface="Times New Roman"/>
                          <a:cs typeface="Times New Roman"/>
                        </a:rPr>
                        <a:t>2016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ru-RU" sz="1800" dirty="0" smtClean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 smtClean="0">
                          <a:latin typeface="Arial"/>
                          <a:ea typeface="Times New Roman"/>
                          <a:cs typeface="Times New Roman"/>
                        </a:rPr>
                        <a:t>2017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ru-RU" sz="1800" dirty="0" smtClean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 smtClean="0">
                          <a:latin typeface="Arial"/>
                          <a:ea typeface="Times New Roman"/>
                          <a:cs typeface="Times New Roman"/>
                        </a:rPr>
                        <a:t>2018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ru-RU" sz="18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700" dirty="0" smtClean="0">
                          <a:latin typeface="Times New Roman"/>
                          <a:ea typeface="Times New Roman"/>
                          <a:cs typeface="Times New Roman"/>
                        </a:rPr>
                        <a:t>Рост</a:t>
                      </a:r>
                      <a:endParaRPr lang="ru-RU" sz="1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081277">
                <a:tc>
                  <a:txBody>
                    <a:bodyPr/>
                    <a:lstStyle/>
                    <a:p>
                      <a:pPr marL="360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/>
                          <a:ea typeface="Times New Roman"/>
                          <a:cs typeface="Times New Roman"/>
                        </a:rPr>
                        <a:t>Болезни </a:t>
                      </a:r>
                      <a:r>
                        <a:rPr lang="ru-RU" sz="1400" dirty="0">
                          <a:latin typeface="Arial"/>
                          <a:ea typeface="Times New Roman"/>
                          <a:cs typeface="Times New Roman"/>
                        </a:rPr>
                        <a:t>эндокринной системы, расстройства питания, нарушения обмена </a:t>
                      </a:r>
                      <a:r>
                        <a:rPr lang="ru-RU" sz="1400" dirty="0" smtClean="0">
                          <a:latin typeface="Arial"/>
                          <a:ea typeface="Times New Roman"/>
                          <a:cs typeface="Times New Roman"/>
                        </a:rPr>
                        <a:t>веществ, из них: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ts val="8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/>
                          <a:ea typeface="Times New Roman"/>
                          <a:cs typeface="Times New Roman"/>
                        </a:rPr>
                        <a:t>385,3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ts val="8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/>
                          <a:ea typeface="Times New Roman"/>
                          <a:cs typeface="Times New Roman"/>
                        </a:rPr>
                        <a:t>357,3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ts val="8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/>
                          <a:ea typeface="Times New Roman"/>
                          <a:cs typeface="Times New Roman"/>
                        </a:rPr>
                        <a:t>367,0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ts val="8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/>
                          <a:ea typeface="Times New Roman"/>
                          <a:cs typeface="Times New Roman"/>
                        </a:rPr>
                        <a:t>391,5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ts val="8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/>
                          <a:ea typeface="Times New Roman"/>
                          <a:cs typeface="Times New Roman"/>
                        </a:rPr>
                        <a:t>385,8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ts val="8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/>
                          <a:ea typeface="Times New Roman"/>
                          <a:cs typeface="Times New Roman"/>
                        </a:rPr>
                        <a:t>395,5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ts val="8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</a:tr>
              <a:tr h="554359">
                <a:tc>
                  <a:txBody>
                    <a:bodyPr/>
                    <a:lstStyle/>
                    <a:p>
                      <a:pPr marL="360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/>
                          <a:ea typeface="Times New Roman"/>
                          <a:cs typeface="Times New Roman"/>
                        </a:rPr>
                        <a:t>          -сахарный диабет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ts val="8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/>
                          <a:ea typeface="Times New Roman"/>
                          <a:cs typeface="Times New Roman"/>
                        </a:rPr>
                        <a:t>2,7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ts val="8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/>
                          <a:ea typeface="Times New Roman"/>
                          <a:cs typeface="Times New Roman"/>
                        </a:rPr>
                        <a:t>3,1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ts val="8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/>
                          <a:ea typeface="Times New Roman"/>
                          <a:cs typeface="Times New Roman"/>
                        </a:rPr>
                        <a:t>4,7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ts val="8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/>
                          <a:ea typeface="Times New Roman"/>
                          <a:cs typeface="Times New Roman"/>
                        </a:rPr>
                        <a:t>5,3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ts val="8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/>
                          <a:ea typeface="Times New Roman"/>
                          <a:cs typeface="Times New Roman"/>
                        </a:rPr>
                        <a:t>5,2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ts val="8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/>
                          <a:ea typeface="Times New Roman"/>
                          <a:cs typeface="Times New Roman"/>
                        </a:rPr>
                        <a:t>5,4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ts val="8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</a:tr>
              <a:tr h="810958">
                <a:tc>
                  <a:txBody>
                    <a:bodyPr/>
                    <a:lstStyle/>
                    <a:p>
                      <a:pPr marL="360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dirty="0" smtClean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60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/>
                          <a:ea typeface="Times New Roman"/>
                          <a:cs typeface="Times New Roman"/>
                        </a:rPr>
                        <a:t>          -ожирение</a:t>
                      </a:r>
                    </a:p>
                    <a:p>
                      <a:pPr marL="360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ts val="8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/>
                          <a:ea typeface="Times New Roman"/>
                          <a:cs typeface="Times New Roman"/>
                        </a:rPr>
                        <a:t>55,8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ts val="8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/>
                          <a:ea typeface="Times New Roman"/>
                          <a:cs typeface="Times New Roman"/>
                        </a:rPr>
                        <a:t>69,2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ts val="8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/>
                          <a:ea typeface="Times New Roman"/>
                          <a:cs typeface="Times New Roman"/>
                        </a:rPr>
                        <a:t>93,2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ts val="8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/>
                          <a:ea typeface="Times New Roman"/>
                          <a:cs typeface="Times New Roman"/>
                        </a:rPr>
                        <a:t>91,8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ts val="8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/>
                          <a:ea typeface="Times New Roman"/>
                          <a:cs typeface="Times New Roman"/>
                        </a:rPr>
                        <a:t>90,8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ts val="8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/>
                          <a:ea typeface="Times New Roman"/>
                          <a:cs typeface="Times New Roman"/>
                        </a:rPr>
                        <a:t>97,1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ts val="8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</a:tr>
              <a:tr h="1081277">
                <a:tc>
                  <a:txBody>
                    <a:bodyPr/>
                    <a:lstStyle/>
                    <a:p>
                      <a:pPr marL="360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/>
                          <a:ea typeface="Times New Roman"/>
                          <a:cs typeface="Times New Roman"/>
                        </a:rPr>
                        <a:t>Болезни </a:t>
                      </a:r>
                      <a:r>
                        <a:rPr lang="ru-RU" sz="1400" dirty="0">
                          <a:latin typeface="Arial"/>
                          <a:ea typeface="Times New Roman"/>
                          <a:cs typeface="Times New Roman"/>
                        </a:rPr>
                        <a:t>костно-мышечной системы и соединительной </a:t>
                      </a:r>
                      <a:r>
                        <a:rPr lang="ru-RU" sz="1400" dirty="0" smtClean="0">
                          <a:latin typeface="Arial"/>
                          <a:ea typeface="Times New Roman"/>
                          <a:cs typeface="Times New Roman"/>
                        </a:rPr>
                        <a:t>ткани</a:t>
                      </a:r>
                    </a:p>
                    <a:p>
                      <a:pPr marL="360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ts val="8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/>
                          <a:ea typeface="Times New Roman"/>
                          <a:cs typeface="Times New Roman"/>
                        </a:rPr>
                        <a:t>823,7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ts val="8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/>
                          <a:ea typeface="Times New Roman"/>
                          <a:cs typeface="Times New Roman"/>
                        </a:rPr>
                        <a:t>825,7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ts val="8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/>
                          <a:ea typeface="Times New Roman"/>
                          <a:cs typeface="Times New Roman"/>
                        </a:rPr>
                        <a:t>818,7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ts val="8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/>
                          <a:ea typeface="Times New Roman"/>
                          <a:cs typeface="Times New Roman"/>
                        </a:rPr>
                        <a:t>800,6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ts val="8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/>
                          <a:ea typeface="Times New Roman"/>
                          <a:cs typeface="Times New Roman"/>
                        </a:rPr>
                        <a:t>811,1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ts val="8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/>
                          <a:ea typeface="Times New Roman"/>
                          <a:cs typeface="Times New Roman"/>
                        </a:rPr>
                        <a:t>826,4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ts val="8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B7B6-909C-4269-89F9-0326688F66C7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6" name="Стрелка вниз 5"/>
          <p:cNvSpPr/>
          <p:nvPr/>
        </p:nvSpPr>
        <p:spPr>
          <a:xfrm rot="10800000">
            <a:off x="7744500" y="5949000"/>
            <a:ext cx="262224" cy="4950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 rot="10800000">
            <a:off x="7710750" y="3519000"/>
            <a:ext cx="262224" cy="4950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трелка вниз 7"/>
          <p:cNvSpPr/>
          <p:nvPr/>
        </p:nvSpPr>
        <p:spPr>
          <a:xfrm rot="10800000">
            <a:off x="7710750" y="4104000"/>
            <a:ext cx="262224" cy="4950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трелка вниз 8"/>
          <p:cNvSpPr/>
          <p:nvPr/>
        </p:nvSpPr>
        <p:spPr>
          <a:xfrm rot="10800000">
            <a:off x="7744500" y="4869000"/>
            <a:ext cx="262224" cy="4950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 spd="slow" advTm="25100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sz="2400" b="1" dirty="0" smtClean="0">
                <a:solidFill>
                  <a:srgbClr val="1F0FBB"/>
                </a:solidFill>
                <a:latin typeface="Times New Roman" pitchFamily="18" charset="0"/>
                <a:cs typeface="Times New Roman" pitchFamily="18" charset="0"/>
              </a:rPr>
              <a:t>Профилактика заболеваний костно-мышечной системы </a:t>
            </a:r>
            <a:endParaRPr lang="ru-RU" sz="2400" b="1" dirty="0">
              <a:solidFill>
                <a:srgbClr val="1F0FB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Содержимое 6" descr="img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39552" y="1340768"/>
            <a:ext cx="3096344" cy="232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4860032" y="3645024"/>
            <a:ext cx="3744416" cy="3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1F0FB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Результат –правильная осанка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1F0FBB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1F0FBB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7" name="Содержимое 16" descr="Layout 1_Page 77 copy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79512" y="4077072"/>
            <a:ext cx="3635484" cy="2780928"/>
          </a:xfrm>
        </p:spPr>
      </p:pic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323528" y="3645024"/>
            <a:ext cx="3744416" cy="3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0FBB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Система  профилактики заболеваний  через упражнения гимнастики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1F0FBB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 bwMode="auto">
          <a:xfrm>
            <a:off x="323528" y="1052736"/>
            <a:ext cx="4104456" cy="3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1F0FB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Возможные  заболевания позвоночника: сколиоз, поясничный лордоз, грудной кифоз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0FBB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1F0FBB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4" name="Содержимое 23" descr="Layout 1_Page 111 copy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6372200" y="1772816"/>
            <a:ext cx="2343763" cy="1792838"/>
          </a:xfrm>
        </p:spPr>
      </p:pic>
      <p:pic>
        <p:nvPicPr>
          <p:cNvPr id="23" name="Содержимое 13" descr="DSC_00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427984" y="3933056"/>
            <a:ext cx="4041775" cy="269451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Содержимое 7" descr="Layout 1_Page 49 cop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355977" y="908720"/>
            <a:ext cx="2376264" cy="181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3472</TotalTime>
  <Words>746</Words>
  <Application>Microsoft Office PowerPoint</Application>
  <PresentationFormat>Экран (4:3)</PresentationFormat>
  <Paragraphs>195</Paragraphs>
  <Slides>25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Тема Office</vt:lpstr>
      <vt:lpstr>PDF</vt:lpstr>
      <vt:lpstr>Слайд 1</vt:lpstr>
      <vt:lpstr>Гимнастика-  базовое направление физической культуры</vt:lpstr>
      <vt:lpstr>Программа дошкольного образования «Основы  физического воспитания в дошкольном детстве» </vt:lpstr>
      <vt:lpstr>   Программа «Физическая культура. Гимнастика» 1-4   класс   </vt:lpstr>
      <vt:lpstr>Слайд 5</vt:lpstr>
      <vt:lpstr>Сенситивные периоды (от лат. sensitivus – чувствительный) − периоды интенсивных количественных и качественных изменений отдельных его органов и структур в процессе биологического созревания организма. Если в эти периоды оказывать педагогическое воздействие, то эффект в развитии соответствующих двигательных способностей значительно превысит результат, достигаемый в периоды относительной стабилизации</vt:lpstr>
      <vt:lpstr>Слайд 7</vt:lpstr>
      <vt:lpstr> СТАТИСТИКА   ЗАБОЛЕВАНИЙ ДЕТЕЙ   2.45. ЗАБОЛЕВАЕМОСТЬ ДЕТЕЙ В ВОЗРАСТЕ 0 – 14 лет   ПО ОСНОВНЫМ КЛАССАМ И ГРУППАМ БОЛЕЗНЕЙ   (зарегистрировано заболеваний у пациентов с диагнозом, установленным впервые в жизни) </vt:lpstr>
      <vt:lpstr>Профилактика заболеваний костно-мышечной системы </vt:lpstr>
      <vt:lpstr>Объем часов занятий физической культурой в неделю  в  странах  Европы</vt:lpstr>
      <vt:lpstr>Концепция модернизации преподавания  учебного предмета  «Физическая культура»</vt:lpstr>
      <vt:lpstr>Слайд 12</vt:lpstr>
      <vt:lpstr>Слайд 13</vt:lpstr>
      <vt:lpstr>Слайд 14</vt:lpstr>
      <vt:lpstr>Слайд 15</vt:lpstr>
      <vt:lpstr>Содержание Программы  в  учебном плане урока физической культуры начальных классов</vt:lpstr>
      <vt:lpstr>Подвижные игры</vt:lpstr>
      <vt:lpstr>Слайд 18</vt:lpstr>
      <vt:lpstr>Слайд 19</vt:lpstr>
      <vt:lpstr>Слайд 20</vt:lpstr>
      <vt:lpstr>Слайд 21</vt:lpstr>
      <vt:lpstr>Слайд 22</vt:lpstr>
      <vt:lpstr>Программа дополнительного профессионального образования  (повышение квалификации)</vt:lpstr>
      <vt:lpstr>Программа дополнительного профессионального образования  (повышение квалификации)</vt:lpstr>
      <vt:lpstr>ОБУЧЕНИЕ  ПЕДАГОГОВ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Физическая культура.Гимнастика</dc:title>
  <dc:creator>Цыганкова</dc:creator>
  <cp:lastModifiedBy>Ольга</cp:lastModifiedBy>
  <cp:revision>375</cp:revision>
  <dcterms:created xsi:type="dcterms:W3CDTF">2013-02-19T06:45:32Z</dcterms:created>
  <dcterms:modified xsi:type="dcterms:W3CDTF">2021-04-12T14:03:53Z</dcterms:modified>
</cp:coreProperties>
</file>