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63" r:id="rId2"/>
    <p:sldId id="270" r:id="rId3"/>
    <p:sldId id="266" r:id="rId4"/>
    <p:sldId id="262" r:id="rId5"/>
    <p:sldId id="267" r:id="rId6"/>
    <p:sldId id="268" r:id="rId7"/>
    <p:sldId id="269" r:id="rId8"/>
    <p:sldId id="265" r:id="rId9"/>
    <p:sldId id="264" r:id="rId10"/>
    <p:sldId id="271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без заголовка" id="{CF9F87D5-665D-4987-8894-DB0CC7FCFF79}">
          <p14:sldIdLst>
            <p14:sldId id="263"/>
            <p14:sldId id="270"/>
            <p14:sldId id="266"/>
            <p14:sldId id="262"/>
            <p14:sldId id="267"/>
            <p14:sldId id="268"/>
            <p14:sldId id="269"/>
            <p14:sldId id="265"/>
            <p14:sldId id="264"/>
            <p14:sldId id="27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 autoAdjust="0"/>
    <p:restoredTop sz="94676" autoAdjust="0"/>
  </p:normalViewPr>
  <p:slideViewPr>
    <p:cSldViewPr>
      <p:cViewPr varScale="1">
        <p:scale>
          <a:sx n="69" d="100"/>
          <a:sy n="69" d="100"/>
        </p:scale>
        <p:origin x="77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42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261506-D364-451A-B611-9B3CBDCDEEF9}" type="datetimeFigureOut">
              <a:rPr lang="ru-RU" smtClean="0"/>
              <a:t>22.04.2017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8C0769-E386-4150-88AA-E72AC7B108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79656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22.04.2017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microsoft.com/office/2007/relationships/hdphoto" Target="../media/hdphoto1.wdp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997" y="580338"/>
            <a:ext cx="1574006" cy="1840550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1563" y="5661248"/>
            <a:ext cx="3420874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Заголовок 1"/>
          <p:cNvSpPr txBox="1">
            <a:spLocks/>
          </p:cNvSpPr>
          <p:nvPr/>
        </p:nvSpPr>
        <p:spPr>
          <a:xfrm>
            <a:off x="1403648" y="2884512"/>
            <a:ext cx="6336704" cy="140858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b="1" dirty="0" smtClean="0">
                <a:latin typeface="Book Antiqua" panose="02040602050305030304" pitchFamily="18" charset="0"/>
                <a:cs typeface="Arial" panose="020B0604020202020204" pitchFamily="34" charset="0"/>
              </a:rPr>
              <a:t>«Футбол в школе» </a:t>
            </a:r>
            <a:endParaRPr lang="ru-RU" sz="4800" b="1" dirty="0"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8046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34" y="90485"/>
            <a:ext cx="699740" cy="818235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986" y="260648"/>
            <a:ext cx="1995510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521" y="-8511"/>
            <a:ext cx="850958" cy="989239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794171" y="1035381"/>
            <a:ext cx="7488832" cy="30538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latin typeface="Book Antiqua" panose="02040602050305030304" pitchFamily="18" charset="0"/>
                <a:cs typeface="Arial" panose="020B0604020202020204" pitchFamily="34" charset="0"/>
              </a:rPr>
              <a:t>Основные приоритетные задачи проекта:  </a:t>
            </a:r>
            <a:endParaRPr lang="ru-RU" sz="2400" b="1" dirty="0"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7504" y="1412776"/>
            <a:ext cx="8928992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2000" b="1" dirty="0">
                <a:solidFill>
                  <a:srgbClr val="0070C0"/>
                </a:solidFill>
                <a:latin typeface="Book Antiqua" panose="02040602050305030304" pitchFamily="18" charset="0"/>
              </a:rPr>
              <a:t>п</a:t>
            </a:r>
            <a:r>
              <a:rPr lang="ru-RU" sz="2000" b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риобщение детей через футбол к разносторонней двигательной активности;</a:t>
            </a:r>
          </a:p>
          <a:p>
            <a:endParaRPr lang="ru-RU" sz="2000" b="1" dirty="0" smtClean="0">
              <a:solidFill>
                <a:srgbClr val="0070C0"/>
              </a:solidFill>
              <a:latin typeface="Book Antiqua" panose="0204060205030503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2000" b="1" dirty="0">
                <a:solidFill>
                  <a:srgbClr val="0070C0"/>
                </a:solidFill>
                <a:latin typeface="Book Antiqua" panose="02040602050305030304" pitchFamily="18" charset="0"/>
              </a:rPr>
              <a:t>ф</a:t>
            </a:r>
            <a:r>
              <a:rPr lang="ru-RU" sz="2000" b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ормирование системы непрерывного  футбольного образования </a:t>
            </a:r>
          </a:p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(урок физкультуры на основе футбола + внеурочная деятельность и дополнительное образование);</a:t>
            </a:r>
          </a:p>
          <a:p>
            <a:endParaRPr lang="ru-RU" sz="2000" b="1" dirty="0" smtClean="0">
              <a:solidFill>
                <a:srgbClr val="0070C0"/>
              </a:solidFill>
              <a:latin typeface="Book Antiqua" panose="0204060205030503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2000" b="1" dirty="0">
                <a:solidFill>
                  <a:srgbClr val="0070C0"/>
                </a:solidFill>
                <a:latin typeface="Book Antiqua" panose="02040602050305030304" pitchFamily="18" charset="0"/>
              </a:rPr>
              <a:t>с</a:t>
            </a:r>
            <a:r>
              <a:rPr lang="ru-RU" sz="2000" b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оздание условий для занятий в секциях футбола;</a:t>
            </a:r>
          </a:p>
          <a:p>
            <a:pPr marL="285750" indent="-285750">
              <a:buFontTx/>
              <a:buChar char="-"/>
            </a:pPr>
            <a:endParaRPr lang="ru-RU" sz="2000" b="1" dirty="0" smtClean="0">
              <a:solidFill>
                <a:srgbClr val="0070C0"/>
              </a:solidFill>
              <a:latin typeface="Book Antiqua" panose="0204060205030503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2000" b="1" dirty="0">
                <a:solidFill>
                  <a:srgbClr val="0070C0"/>
                </a:solidFill>
                <a:latin typeface="Book Antiqua" panose="02040602050305030304" pitchFamily="18" charset="0"/>
              </a:rPr>
              <a:t>с</a:t>
            </a:r>
            <a:r>
              <a:rPr lang="ru-RU" sz="2000" b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оздание системы всероссийских соревнований по футболу/фестивалей;</a:t>
            </a:r>
          </a:p>
          <a:p>
            <a:endParaRPr lang="ru-RU" sz="2000" b="1" dirty="0" smtClean="0">
              <a:solidFill>
                <a:srgbClr val="0070C0"/>
              </a:solidFill>
              <a:latin typeface="Book Antiqua" panose="0204060205030503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2000" b="1" dirty="0">
                <a:solidFill>
                  <a:srgbClr val="0070C0"/>
                </a:solidFill>
                <a:latin typeface="Book Antiqua" panose="02040602050305030304" pitchFamily="18" charset="0"/>
              </a:rPr>
              <a:t>п</a:t>
            </a:r>
            <a:r>
              <a:rPr lang="ru-RU" sz="2000" b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роведение обучения и курсов повышения квалификации для педагогических работников;</a:t>
            </a:r>
          </a:p>
          <a:p>
            <a:pPr marL="285750" indent="-285750">
              <a:buFontTx/>
              <a:buChar char="-"/>
            </a:pPr>
            <a:endParaRPr lang="ru-RU" sz="2000" b="1" dirty="0" smtClean="0">
              <a:solidFill>
                <a:srgbClr val="0070C0"/>
              </a:solidFill>
              <a:latin typeface="Book Antiqua" panose="0204060205030503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2000" b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установление </a:t>
            </a:r>
            <a:r>
              <a:rPr lang="ru-RU" sz="2000" b="1" dirty="0">
                <a:solidFill>
                  <a:srgbClr val="0070C0"/>
                </a:solidFill>
                <a:latin typeface="Book Antiqua" panose="02040602050305030304" pitchFamily="18" charset="0"/>
              </a:rPr>
              <a:t>связи между школами и ДЮСШ </a:t>
            </a:r>
            <a:r>
              <a:rPr lang="ru-RU" sz="2000" b="1">
                <a:solidFill>
                  <a:srgbClr val="0070C0"/>
                </a:solidFill>
                <a:latin typeface="Book Antiqua" panose="02040602050305030304" pitchFamily="18" charset="0"/>
              </a:rPr>
              <a:t>с </a:t>
            </a:r>
            <a:r>
              <a:rPr lang="ru-RU" sz="2000" b="1" smtClean="0">
                <a:solidFill>
                  <a:srgbClr val="0070C0"/>
                </a:solidFill>
                <a:latin typeface="Book Antiqua" panose="02040602050305030304" pitchFamily="18" charset="0"/>
              </a:rPr>
              <a:t>целью </a:t>
            </a:r>
            <a:r>
              <a:rPr lang="ru-RU" sz="2000" b="1" dirty="0">
                <a:solidFill>
                  <a:srgbClr val="0070C0"/>
                </a:solidFill>
                <a:latin typeface="Book Antiqua" panose="02040602050305030304" pitchFamily="18" charset="0"/>
              </a:rPr>
              <a:t>отбора талантливых </a:t>
            </a:r>
            <a:r>
              <a:rPr lang="ru-RU" sz="2000" b="1" dirty="0" smtClean="0">
                <a:solidFill>
                  <a:srgbClr val="0070C0"/>
                </a:solidFill>
                <a:latin typeface="Book Antiqua" panose="02040602050305030304" pitchFamily="18" charset="0"/>
              </a:rPr>
              <a:t>детей</a:t>
            </a:r>
            <a:r>
              <a:rPr lang="ru-RU" sz="2000" b="1" dirty="0">
                <a:solidFill>
                  <a:srgbClr val="0070C0"/>
                </a:solidFill>
                <a:latin typeface="Book Antiqua" panose="0204060205030503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37757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34" y="90485"/>
            <a:ext cx="699740" cy="818235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986" y="260648"/>
            <a:ext cx="1995510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Заголовок 1"/>
          <p:cNvSpPr txBox="1">
            <a:spLocks/>
          </p:cNvSpPr>
          <p:nvPr/>
        </p:nvSpPr>
        <p:spPr>
          <a:xfrm>
            <a:off x="2195736" y="260648"/>
            <a:ext cx="4975857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latin typeface="Book Antiqua" panose="02040602050305030304" pitchFamily="18" charset="0"/>
                <a:cs typeface="Arial" panose="020B0604020202020204" pitchFamily="34" charset="0"/>
              </a:rPr>
              <a:t>Детские </a:t>
            </a:r>
            <a:r>
              <a:rPr lang="ru-RU" sz="2400" b="1" dirty="0">
                <a:latin typeface="Book Antiqua" panose="02040602050305030304" pitchFamily="18" charset="0"/>
                <a:cs typeface="Arial" panose="020B0604020202020204" pitchFamily="34" charset="0"/>
              </a:rPr>
              <a:t>в</a:t>
            </a:r>
            <a:r>
              <a:rPr lang="ru-RU" sz="2400" b="1" dirty="0" smtClean="0">
                <a:latin typeface="Book Antiqua" panose="02040602050305030304" pitchFamily="18" charset="0"/>
                <a:cs typeface="Arial" panose="020B0604020202020204" pitchFamily="34" charset="0"/>
              </a:rPr>
              <a:t>сероссийские соревнования по футболу</a:t>
            </a:r>
            <a:endParaRPr lang="ru-RU" sz="2400" b="1" dirty="0"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  <p:sp>
        <p:nvSpPr>
          <p:cNvPr id="23" name="Заголовок 1"/>
          <p:cNvSpPr txBox="1">
            <a:spLocks/>
          </p:cNvSpPr>
          <p:nvPr/>
        </p:nvSpPr>
        <p:spPr>
          <a:xfrm>
            <a:off x="214835" y="5373216"/>
            <a:ext cx="8677646" cy="43204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25400" cmpd="sng">
            <a:solidFill>
              <a:schemeClr val="tx1"/>
            </a:solidFill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>
                <a:latin typeface="Book Antiqua" panose="02040602050305030304" pitchFamily="18" charset="0"/>
              </a:rPr>
              <a:t>Общеобразовательные </a:t>
            </a:r>
            <a:r>
              <a:rPr lang="ru-RU" sz="1800" b="1" dirty="0" smtClean="0">
                <a:latin typeface="Book Antiqua" panose="02040602050305030304" pitchFamily="18" charset="0"/>
              </a:rPr>
              <a:t>школы, 40 500 школ </a:t>
            </a: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214834" y="2996952"/>
            <a:ext cx="4213150" cy="1368152"/>
          </a:xfrm>
          <a:prstGeom prst="rect">
            <a:avLst/>
          </a:prstGeom>
          <a:solidFill>
            <a:srgbClr val="FFC000"/>
          </a:solidFill>
          <a:ln w="25400" cmpd="sng">
            <a:solidFill>
              <a:schemeClr val="tx1"/>
            </a:solidFill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latin typeface="Book Antiqua" panose="02040602050305030304" pitchFamily="18" charset="0"/>
              </a:rPr>
              <a:t>«Кожаный мяч»</a:t>
            </a:r>
          </a:p>
          <a:p>
            <a:r>
              <a:rPr lang="ru-RU" sz="1800" b="1" dirty="0" smtClean="0">
                <a:latin typeface="Book Antiqua" panose="02040602050305030304" pitchFamily="18" charset="0"/>
              </a:rPr>
              <a:t>Более 40 000 команд</a:t>
            </a:r>
          </a:p>
          <a:p>
            <a:r>
              <a:rPr lang="ru-RU" sz="1800" b="1" dirty="0" smtClean="0">
                <a:latin typeface="Book Antiqua" panose="02040602050305030304" pitchFamily="18" charset="0"/>
              </a:rPr>
              <a:t>700 000  участников</a:t>
            </a:r>
          </a:p>
        </p:txBody>
      </p:sp>
      <p:sp>
        <p:nvSpPr>
          <p:cNvPr id="25" name="Стрелка вверх 24"/>
          <p:cNvSpPr/>
          <p:nvPr/>
        </p:nvSpPr>
        <p:spPr>
          <a:xfrm>
            <a:off x="2058897" y="4509120"/>
            <a:ext cx="4989522" cy="714167"/>
          </a:xfrm>
          <a:prstGeom prst="upArrow">
            <a:avLst>
              <a:gd name="adj1" fmla="val 50000"/>
              <a:gd name="adj2" fmla="val 60437"/>
            </a:avLst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Book Antiqua" panose="02040602050305030304" pitchFamily="18" charset="0"/>
              </a:rPr>
              <a:t>14 492 000 детей</a:t>
            </a:r>
            <a:endParaRPr lang="ru-RU" sz="2400" b="1" dirty="0" smtClean="0">
              <a:solidFill>
                <a:schemeClr val="bg1"/>
              </a:solidFill>
              <a:latin typeface="Book Antiqua" panose="020406020503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Заголовок 1"/>
          <p:cNvSpPr txBox="1">
            <a:spLocks/>
          </p:cNvSpPr>
          <p:nvPr/>
        </p:nvSpPr>
        <p:spPr>
          <a:xfrm>
            <a:off x="214835" y="1124744"/>
            <a:ext cx="8677645" cy="648072"/>
          </a:xfrm>
          <a:prstGeom prst="rect">
            <a:avLst/>
          </a:prstGeom>
          <a:solidFill>
            <a:srgbClr val="92D050"/>
          </a:solidFill>
          <a:ln w="25400" cmpd="sng">
            <a:solidFill>
              <a:schemeClr val="tx1"/>
            </a:solidFill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latin typeface="Book Antiqua" panose="02040602050305030304" pitchFamily="18" charset="0"/>
              </a:rPr>
              <a:t>Детские спортивные школы по футболу, 2 400 школ 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214834" y="5805264"/>
            <a:ext cx="2896121" cy="93610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5400" cmpd="sng">
            <a:solidFill>
              <a:schemeClr val="tx1"/>
            </a:solidFill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 smtClean="0">
                <a:latin typeface="Book Antiqua" panose="02040602050305030304" pitchFamily="18" charset="0"/>
              </a:rPr>
              <a:t>Урок  физической культуры </a:t>
            </a:r>
          </a:p>
          <a:p>
            <a:r>
              <a:rPr lang="ru-RU" sz="1600" b="1" dirty="0" smtClean="0">
                <a:latin typeface="Book Antiqua" panose="02040602050305030304" pitchFamily="18" charset="0"/>
              </a:rPr>
              <a:t>на основе футбола</a:t>
            </a: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3110955" y="5805264"/>
            <a:ext cx="2859436" cy="57606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5400" cmpd="sng">
            <a:solidFill>
              <a:schemeClr val="tx1"/>
            </a:solidFill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 smtClean="0">
                <a:latin typeface="Book Antiqua" panose="02040602050305030304" pitchFamily="18" charset="0"/>
              </a:rPr>
              <a:t>Внеурочная </a:t>
            </a:r>
          </a:p>
          <a:p>
            <a:r>
              <a:rPr lang="ru-RU" sz="1600" b="1" dirty="0" smtClean="0">
                <a:latin typeface="Book Antiqua" panose="02040602050305030304" pitchFamily="18" charset="0"/>
              </a:rPr>
              <a:t>деятельность</a:t>
            </a: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5970391" y="5805264"/>
            <a:ext cx="2922089" cy="57606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5400" cmpd="sng">
            <a:solidFill>
              <a:schemeClr val="tx1"/>
            </a:solidFill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 smtClean="0">
                <a:latin typeface="Book Antiqua" panose="02040602050305030304" pitchFamily="18" charset="0"/>
              </a:rPr>
              <a:t>Дополнительное образование</a:t>
            </a: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4716016" y="2996952"/>
            <a:ext cx="4176465" cy="1368152"/>
          </a:xfrm>
          <a:prstGeom prst="rect">
            <a:avLst/>
          </a:prstGeom>
          <a:solidFill>
            <a:schemeClr val="accent6">
              <a:lumMod val="75000"/>
            </a:schemeClr>
          </a:solidFill>
          <a:ln w="25400" cmpd="sng">
            <a:solidFill>
              <a:schemeClr val="tx1"/>
            </a:solidFill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latin typeface="Book Antiqua" panose="02040602050305030304" pitchFamily="18" charset="0"/>
              </a:rPr>
              <a:t>«Мини-футбол – в школу»</a:t>
            </a:r>
          </a:p>
          <a:p>
            <a:r>
              <a:rPr lang="ru-RU" sz="1800" b="1" dirty="0" smtClean="0">
                <a:latin typeface="Book Antiqua" panose="02040602050305030304" pitchFamily="18" charset="0"/>
              </a:rPr>
              <a:t>11 000 школ</a:t>
            </a:r>
          </a:p>
          <a:p>
            <a:r>
              <a:rPr lang="ru-RU" sz="1800" b="1" dirty="0" smtClean="0">
                <a:latin typeface="Book Antiqua" panose="02040602050305030304" pitchFamily="18" charset="0"/>
              </a:rPr>
              <a:t>1 300 000 участников</a:t>
            </a: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3110956" y="6381328"/>
            <a:ext cx="5781524" cy="36004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5400" cmpd="sng">
            <a:solidFill>
              <a:schemeClr val="tx1"/>
            </a:solidFill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 smtClean="0">
                <a:latin typeface="Book Antiqua" panose="02040602050305030304" pitchFamily="18" charset="0"/>
              </a:rPr>
              <a:t>Секция футбола</a:t>
            </a:r>
          </a:p>
        </p:txBody>
      </p:sp>
      <p:sp>
        <p:nvSpPr>
          <p:cNvPr id="2" name="Стрелка вниз 1"/>
          <p:cNvSpPr/>
          <p:nvPr/>
        </p:nvSpPr>
        <p:spPr>
          <a:xfrm>
            <a:off x="662074" y="1974299"/>
            <a:ext cx="7783167" cy="792088"/>
          </a:xfrm>
          <a:prstGeom prst="downArrow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Book Antiqua" panose="02040602050305030304" pitchFamily="18" charset="0"/>
              </a:rPr>
              <a:t>412 000 </a:t>
            </a:r>
            <a:r>
              <a:rPr lang="ru-RU" sz="2400" b="1" dirty="0" smtClean="0">
                <a:latin typeface="Book Antiqua" panose="02040602050305030304" pitchFamily="18" charset="0"/>
              </a:rPr>
              <a:t>детей</a:t>
            </a:r>
            <a:endParaRPr lang="ru-RU" sz="2400" b="1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868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34" y="90485"/>
            <a:ext cx="699740" cy="818235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986" y="260648"/>
            <a:ext cx="1995510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Заголовок 1"/>
          <p:cNvSpPr txBox="1">
            <a:spLocks/>
          </p:cNvSpPr>
          <p:nvPr/>
        </p:nvSpPr>
        <p:spPr>
          <a:xfrm>
            <a:off x="1922738" y="69197"/>
            <a:ext cx="5235870" cy="57606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latin typeface="Book Antiqua" panose="02040602050305030304" pitchFamily="18" charset="0"/>
                <a:cs typeface="Arial" panose="020B0604020202020204" pitchFamily="34" charset="0"/>
              </a:rPr>
              <a:t>От школы до футбольного клуба  </a:t>
            </a:r>
            <a:endParaRPr lang="ru-RU" sz="2400" b="1" dirty="0"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  <p:sp>
        <p:nvSpPr>
          <p:cNvPr id="23" name="Заголовок 1"/>
          <p:cNvSpPr txBox="1">
            <a:spLocks/>
          </p:cNvSpPr>
          <p:nvPr/>
        </p:nvSpPr>
        <p:spPr>
          <a:xfrm>
            <a:off x="214835" y="5373216"/>
            <a:ext cx="8677646" cy="36004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25400" cmpd="sng">
            <a:solidFill>
              <a:schemeClr val="tx1"/>
            </a:solidFill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>
                <a:latin typeface="Book Antiqua" panose="02040602050305030304" pitchFamily="18" charset="0"/>
              </a:rPr>
              <a:t>Общеобразовательные </a:t>
            </a:r>
            <a:r>
              <a:rPr lang="ru-RU" sz="1800" b="1" dirty="0" smtClean="0">
                <a:latin typeface="Book Antiqua" panose="02040602050305030304" pitchFamily="18" charset="0"/>
              </a:rPr>
              <a:t>школы, 40 500 школ, 14 492 000 детей </a:t>
            </a: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214834" y="3284984"/>
            <a:ext cx="8677646" cy="864096"/>
          </a:xfrm>
          <a:prstGeom prst="rect">
            <a:avLst/>
          </a:prstGeom>
          <a:solidFill>
            <a:srgbClr val="00B0F0"/>
          </a:solidFill>
          <a:ln w="25400" cmpd="sng">
            <a:solidFill>
              <a:schemeClr val="tx1"/>
            </a:solidFill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latin typeface="Book Antiqua" panose="02040602050305030304" pitchFamily="18" charset="0"/>
              </a:rPr>
              <a:t>Всероссийские школьные соревнования/фестивали</a:t>
            </a:r>
          </a:p>
          <a:p>
            <a:r>
              <a:rPr lang="ru-RU" sz="2400" b="1" dirty="0">
                <a:latin typeface="Book Antiqua" panose="02040602050305030304" pitchFamily="18" charset="0"/>
              </a:rPr>
              <a:t>м</a:t>
            </a:r>
            <a:r>
              <a:rPr lang="ru-RU" sz="2400" b="1" dirty="0" smtClean="0">
                <a:latin typeface="Book Antiqua" panose="02040602050305030304" pitchFamily="18" charset="0"/>
              </a:rPr>
              <a:t>альчики и девочки, различные возрастные группы</a:t>
            </a:r>
          </a:p>
        </p:txBody>
      </p:sp>
      <p:sp>
        <p:nvSpPr>
          <p:cNvPr id="25" name="Стрелка вверх 24"/>
          <p:cNvSpPr/>
          <p:nvPr/>
        </p:nvSpPr>
        <p:spPr>
          <a:xfrm>
            <a:off x="963615" y="4221088"/>
            <a:ext cx="7180086" cy="1130224"/>
          </a:xfrm>
          <a:prstGeom prst="upArrow">
            <a:avLst>
              <a:gd name="adj1" fmla="val 50000"/>
              <a:gd name="adj2" fmla="val 60437"/>
            </a:avLst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Сборные команды школ по возрастам</a:t>
            </a: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2750915" y="692696"/>
            <a:ext cx="3600400" cy="432048"/>
          </a:xfrm>
          <a:prstGeom prst="rect">
            <a:avLst/>
          </a:prstGeom>
          <a:solidFill>
            <a:srgbClr val="00B050"/>
          </a:solidFill>
          <a:ln w="25400" cmpd="sng">
            <a:solidFill>
              <a:schemeClr val="tx1"/>
            </a:solidFill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latin typeface="Book Antiqua" panose="02040602050305030304" pitchFamily="18" charset="0"/>
              </a:rPr>
              <a:t>Футбольные клубы  </a:t>
            </a:r>
          </a:p>
        </p:txBody>
      </p:sp>
      <p:sp>
        <p:nvSpPr>
          <p:cNvPr id="26" name="Заголовок 1"/>
          <p:cNvSpPr txBox="1">
            <a:spLocks/>
          </p:cNvSpPr>
          <p:nvPr/>
        </p:nvSpPr>
        <p:spPr>
          <a:xfrm>
            <a:off x="1470138" y="1628800"/>
            <a:ext cx="6167040" cy="648072"/>
          </a:xfrm>
          <a:prstGeom prst="rect">
            <a:avLst/>
          </a:prstGeom>
          <a:solidFill>
            <a:srgbClr val="92D050"/>
          </a:solidFill>
          <a:ln w="25400" cmpd="sng">
            <a:solidFill>
              <a:schemeClr val="tx1"/>
            </a:solidFill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latin typeface="Book Antiqua" panose="02040602050305030304" pitchFamily="18" charset="0"/>
              </a:rPr>
              <a:t>Детские спортивные школы по футболу</a:t>
            </a:r>
          </a:p>
          <a:p>
            <a:r>
              <a:rPr lang="ru-RU" sz="2000" b="1" dirty="0" smtClean="0">
                <a:latin typeface="Book Antiqua" panose="02040602050305030304" pitchFamily="18" charset="0"/>
              </a:rPr>
              <a:t> 2 400 школ, 412 000 детей</a:t>
            </a:r>
          </a:p>
        </p:txBody>
      </p:sp>
      <p:sp>
        <p:nvSpPr>
          <p:cNvPr id="37" name="Стрелка вверх 36"/>
          <p:cNvSpPr/>
          <p:nvPr/>
        </p:nvSpPr>
        <p:spPr>
          <a:xfrm>
            <a:off x="1861591" y="2414842"/>
            <a:ext cx="5379049" cy="798134"/>
          </a:xfrm>
          <a:prstGeom prst="upArrow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С</a:t>
            </a:r>
            <a:r>
              <a:rPr lang="ru-RU" sz="2000" b="1" dirty="0" smtClean="0">
                <a:solidFill>
                  <a:schemeClr val="bg1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елекция талантливых детей</a:t>
            </a:r>
          </a:p>
        </p:txBody>
      </p:sp>
      <p:sp>
        <p:nvSpPr>
          <p:cNvPr id="38" name="Стрелка вверх 37"/>
          <p:cNvSpPr/>
          <p:nvPr/>
        </p:nvSpPr>
        <p:spPr>
          <a:xfrm>
            <a:off x="3635351" y="1196752"/>
            <a:ext cx="1831528" cy="360042"/>
          </a:xfrm>
          <a:prstGeom prst="up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bg1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И</a:t>
            </a:r>
            <a:r>
              <a:rPr lang="ru-RU" sz="1400" b="1" dirty="0" smtClean="0">
                <a:solidFill>
                  <a:schemeClr val="bg1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гроки</a:t>
            </a:r>
            <a:endParaRPr lang="ru-RU" sz="1400" b="1" dirty="0">
              <a:solidFill>
                <a:schemeClr val="bg1"/>
              </a:solidFill>
              <a:latin typeface="Book Antiqua" panose="020406020503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214834" y="5733256"/>
            <a:ext cx="2896121" cy="93610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5400" cmpd="sng">
            <a:solidFill>
              <a:schemeClr val="tx1"/>
            </a:solidFill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 smtClean="0">
                <a:latin typeface="Book Antiqua" panose="02040602050305030304" pitchFamily="18" charset="0"/>
              </a:rPr>
              <a:t>Урок  физической культуры </a:t>
            </a:r>
          </a:p>
          <a:p>
            <a:r>
              <a:rPr lang="ru-RU" sz="1600" b="1" dirty="0" smtClean="0">
                <a:latin typeface="Book Antiqua" panose="02040602050305030304" pitchFamily="18" charset="0"/>
              </a:rPr>
              <a:t>на основе футбола</a:t>
            </a: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3110955" y="5733256"/>
            <a:ext cx="2859436" cy="57606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5400" cmpd="sng">
            <a:solidFill>
              <a:schemeClr val="tx1"/>
            </a:solidFill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 smtClean="0">
                <a:latin typeface="Book Antiqua" panose="02040602050305030304" pitchFamily="18" charset="0"/>
              </a:rPr>
              <a:t>Внеурочная </a:t>
            </a:r>
          </a:p>
          <a:p>
            <a:r>
              <a:rPr lang="ru-RU" sz="1600" b="1" dirty="0" smtClean="0">
                <a:latin typeface="Book Antiqua" panose="02040602050305030304" pitchFamily="18" charset="0"/>
              </a:rPr>
              <a:t>деятельность</a:t>
            </a: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5970391" y="5733256"/>
            <a:ext cx="2922089" cy="57606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5400" cmpd="sng">
            <a:solidFill>
              <a:schemeClr val="tx1"/>
            </a:solidFill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 smtClean="0">
                <a:latin typeface="Book Antiqua" panose="02040602050305030304" pitchFamily="18" charset="0"/>
              </a:rPr>
              <a:t>Дополнительное образование</a:t>
            </a: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3110956" y="6309320"/>
            <a:ext cx="5781524" cy="36004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25400" cmpd="sng">
            <a:solidFill>
              <a:schemeClr val="tx1"/>
            </a:solidFill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 smtClean="0">
                <a:latin typeface="Book Antiqua" panose="02040602050305030304" pitchFamily="18" charset="0"/>
              </a:rPr>
              <a:t>Секции футбола, 10 922 группы, 252 968 детей</a:t>
            </a:r>
          </a:p>
        </p:txBody>
      </p:sp>
    </p:spTree>
    <p:extLst>
      <p:ext uri="{BB962C8B-B14F-4D97-AF65-F5344CB8AC3E}">
        <p14:creationId xmlns:p14="http://schemas.microsoft.com/office/powerpoint/2010/main" val="2104901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34" y="90485"/>
            <a:ext cx="699740" cy="818235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986" y="260648"/>
            <a:ext cx="1995510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Заголовок 1"/>
          <p:cNvSpPr txBox="1">
            <a:spLocks/>
          </p:cNvSpPr>
          <p:nvPr/>
        </p:nvSpPr>
        <p:spPr>
          <a:xfrm>
            <a:off x="1922738" y="69197"/>
            <a:ext cx="5235870" cy="57606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latin typeface="Book Antiqua" panose="02040602050305030304" pitchFamily="18" charset="0"/>
                <a:cs typeface="Arial" panose="020B0604020202020204" pitchFamily="34" charset="0"/>
              </a:rPr>
              <a:t>Методические рекомендации  </a:t>
            </a:r>
            <a:endParaRPr lang="ru-RU" sz="2400" b="1" dirty="0"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764704"/>
            <a:ext cx="882166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Book Antiqua" panose="02040602050305030304" pitchFamily="18" charset="0"/>
              </a:rPr>
              <a:t>Программа</a:t>
            </a:r>
          </a:p>
          <a:p>
            <a:pPr algn="ctr"/>
            <a:r>
              <a:rPr lang="ru-RU" dirty="0">
                <a:latin typeface="Book Antiqua" panose="02040602050305030304" pitchFamily="18" charset="0"/>
              </a:rPr>
              <a:t>интегративного курса физического воспитания</a:t>
            </a:r>
          </a:p>
          <a:p>
            <a:pPr algn="ctr"/>
            <a:r>
              <a:rPr lang="ru-RU" dirty="0">
                <a:latin typeface="Book Antiqua" panose="02040602050305030304" pitchFamily="18" charset="0"/>
              </a:rPr>
              <a:t> для учащихся </a:t>
            </a:r>
            <a:r>
              <a:rPr lang="ru-RU" sz="2400" b="1" dirty="0">
                <a:latin typeface="Book Antiqua" panose="02040602050305030304" pitchFamily="18" charset="0"/>
              </a:rPr>
              <a:t>начальной школы </a:t>
            </a:r>
            <a:r>
              <a:rPr lang="ru-RU" dirty="0" smtClean="0">
                <a:latin typeface="Book Antiqua" panose="02040602050305030304" pitchFamily="18" charset="0"/>
              </a:rPr>
              <a:t>на </a:t>
            </a:r>
            <a:r>
              <a:rPr lang="ru-RU" dirty="0">
                <a:latin typeface="Book Antiqua" panose="02040602050305030304" pitchFamily="18" charset="0"/>
              </a:rPr>
              <a:t>основе футбола</a:t>
            </a:r>
          </a:p>
          <a:p>
            <a:pPr algn="ctr"/>
            <a:r>
              <a:rPr lang="ru-RU" dirty="0">
                <a:latin typeface="Book Antiqua" panose="02040602050305030304" pitchFamily="18" charset="0"/>
              </a:rPr>
              <a:t>Рекомендовано экспертным советом Министерства образования и науки  Российской Федерации по совершенствованию системы физического воспитания  в образовательных учреждениях Российской Федерации для использования в образовательном процессе общеобразовательных учреждений  по учебному предмету «Физическая культура».  Протокол   № 2 от 11 ноября 2011г. экспертного  совета Министерства образования и науки  РФ.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t="13250" r="2751" b="13250"/>
          <a:stretch/>
        </p:blipFill>
        <p:spPr>
          <a:xfrm>
            <a:off x="4810280" y="3891697"/>
            <a:ext cx="3938184" cy="27226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33" y="3910836"/>
            <a:ext cx="3624064" cy="271804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61311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34" y="90485"/>
            <a:ext cx="699740" cy="818235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986" y="260648"/>
            <a:ext cx="1995510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Заголовок 1"/>
          <p:cNvSpPr txBox="1">
            <a:spLocks/>
          </p:cNvSpPr>
          <p:nvPr/>
        </p:nvSpPr>
        <p:spPr>
          <a:xfrm>
            <a:off x="1922738" y="69197"/>
            <a:ext cx="5235870" cy="57606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latin typeface="Book Antiqua" panose="02040602050305030304" pitchFamily="18" charset="0"/>
                <a:cs typeface="Arial" panose="020B0604020202020204" pitchFamily="34" charset="0"/>
              </a:rPr>
              <a:t>Методические рекомендации  </a:t>
            </a:r>
            <a:endParaRPr lang="ru-RU" sz="2400" b="1" dirty="0"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764704"/>
            <a:ext cx="914399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Book Antiqua" panose="02040602050305030304" pitchFamily="18" charset="0"/>
              </a:rPr>
              <a:t>Программа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Book Antiqua" panose="02040602050305030304" pitchFamily="18" charset="0"/>
              </a:rPr>
              <a:t>«Интегративный курс физического воспитания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latin typeface="Book Antiqua" panose="02040602050305030304" pitchFamily="18" charset="0"/>
              </a:rPr>
              <a:t> для обучающихся </a:t>
            </a:r>
            <a:r>
              <a:rPr lang="ru-RU" sz="2400" b="1" dirty="0">
                <a:latin typeface="Book Antiqua" panose="02040602050305030304" pitchFamily="18" charset="0"/>
              </a:rPr>
              <a:t>основного общего </a:t>
            </a:r>
            <a:r>
              <a:rPr lang="ru-RU" dirty="0" smtClean="0">
                <a:latin typeface="Book Antiqua" panose="02040602050305030304" pitchFamily="18" charset="0"/>
              </a:rPr>
              <a:t>образования </a:t>
            </a:r>
            <a:r>
              <a:rPr lang="ru-RU" dirty="0">
                <a:latin typeface="Book Antiqua" panose="02040602050305030304" pitchFamily="18" charset="0"/>
              </a:rPr>
              <a:t>на основе футбола»</a:t>
            </a:r>
            <a:r>
              <a:rPr lang="ru-RU" altLang="ru-RU" dirty="0">
                <a:latin typeface="Book Antiqua" panose="02040602050305030304" pitchFamily="18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dirty="0">
                <a:latin typeface="Book Antiqua" panose="02040602050305030304" pitchFamily="18" charset="0"/>
              </a:rPr>
              <a:t>Рекомендовано экспертным советом Министерства образования и науки  Российской Федерации по совершенствованию системы физического воспитания  в образовательных учреждениях Российской Федерации для использования  в </a:t>
            </a:r>
            <a:r>
              <a:rPr lang="ru-RU" dirty="0">
                <a:latin typeface="Book Antiqua" panose="02040602050305030304" pitchFamily="18" charset="0"/>
              </a:rPr>
              <a:t>образовательном процессе общеобразовательных организаций Российской Федерации. Протокол № 11 от 28 апреля 2015 г. экспертного  совета </a:t>
            </a:r>
            <a:endParaRPr lang="ru-RU" dirty="0" smtClean="0">
              <a:latin typeface="Book Antiqua" panose="0204060205030503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 smtClean="0">
                <a:latin typeface="Book Antiqua" panose="02040602050305030304" pitchFamily="18" charset="0"/>
              </a:rPr>
              <a:t>Министерства </a:t>
            </a:r>
            <a:r>
              <a:rPr lang="ru-RU" dirty="0">
                <a:latin typeface="Book Antiqua" panose="02040602050305030304" pitchFamily="18" charset="0"/>
              </a:rPr>
              <a:t>образования науки  РФ. 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0" r="1440" b="16750"/>
          <a:stretch/>
        </p:blipFill>
        <p:spPr>
          <a:xfrm>
            <a:off x="214834" y="3573016"/>
            <a:ext cx="4409528" cy="273630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059" y="3573016"/>
            <a:ext cx="3648405" cy="273630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75674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34" y="90485"/>
            <a:ext cx="699740" cy="818235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986" y="260648"/>
            <a:ext cx="1995510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Заголовок 1"/>
          <p:cNvSpPr txBox="1">
            <a:spLocks/>
          </p:cNvSpPr>
          <p:nvPr/>
        </p:nvSpPr>
        <p:spPr>
          <a:xfrm>
            <a:off x="1922738" y="182548"/>
            <a:ext cx="5235870" cy="57606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latin typeface="Book Antiqua" panose="02040602050305030304" pitchFamily="18" charset="0"/>
                <a:cs typeface="Arial" panose="020B0604020202020204" pitchFamily="34" charset="0"/>
              </a:rPr>
              <a:t>Соревнования  </a:t>
            </a:r>
            <a:endParaRPr lang="ru-RU" sz="2400" b="1" dirty="0"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  <p:pic>
        <p:nvPicPr>
          <p:cNvPr id="8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52" y="1268760"/>
            <a:ext cx="8003232" cy="5135408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55754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34" y="90485"/>
            <a:ext cx="699740" cy="818235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986" y="260648"/>
            <a:ext cx="1995510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Заголовок 1"/>
          <p:cNvSpPr txBox="1">
            <a:spLocks/>
          </p:cNvSpPr>
          <p:nvPr/>
        </p:nvSpPr>
        <p:spPr>
          <a:xfrm>
            <a:off x="1805116" y="122587"/>
            <a:ext cx="5235870" cy="57606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latin typeface="Book Antiqua" panose="02040602050305030304" pitchFamily="18" charset="0"/>
                <a:cs typeface="Arial" panose="020B0604020202020204" pitchFamily="34" charset="0"/>
              </a:rPr>
              <a:t>Школьные фестивали футбола  </a:t>
            </a:r>
            <a:endParaRPr lang="ru-RU" sz="2400" b="1" dirty="0">
              <a:latin typeface="Book Antiqua" panose="02040602050305030304" pitchFamily="18" charset="0"/>
              <a:cs typeface="Arial" panose="020B0604020202020204" pitchFamily="34" charset="0"/>
            </a:endParaRPr>
          </a:p>
        </p:txBody>
      </p:sp>
      <p:pic>
        <p:nvPicPr>
          <p:cNvPr id="7" name="Picture 3" descr="DSCN2962"/>
          <p:cNvPicPr>
            <a:picLocks noChangeAspect="1" noChangeArrowheads="1"/>
          </p:cNvPicPr>
          <p:nvPr/>
        </p:nvPicPr>
        <p:blipFill rotWithShape="1">
          <a:blip r:embed="rId4" cstate="print">
            <a:extLst/>
          </a:blip>
          <a:srcRect t="-1450" b="30204"/>
          <a:stretch/>
        </p:blipFill>
        <p:spPr bwMode="auto">
          <a:xfrm>
            <a:off x="1994991" y="723853"/>
            <a:ext cx="4856119" cy="259228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9" name="Рисунок 4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 l="2029" r="2609" b="25052"/>
          <a:stretch>
            <a:fillRect/>
          </a:stretch>
        </p:blipFill>
        <p:spPr bwMode="auto">
          <a:xfrm>
            <a:off x="4788023" y="3429000"/>
            <a:ext cx="4224783" cy="240836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25"/>
          <a:stretch/>
        </p:blipFill>
        <p:spPr>
          <a:xfrm>
            <a:off x="395536" y="4293096"/>
            <a:ext cx="4252474" cy="234657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47377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33412" y="699075"/>
            <a:ext cx="91440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Cambria"/>
              </a:rPr>
              <a:t>Реестр примерных основных общеобразовательных программ</a:t>
            </a:r>
          </a:p>
          <a:p>
            <a:pPr algn="ctr"/>
            <a:r>
              <a:rPr lang="ru-RU" dirty="0">
                <a:latin typeface="Cambria"/>
              </a:rPr>
              <a:t>Министерство образования и науки российской </a:t>
            </a:r>
            <a:r>
              <a:rPr lang="ru-RU" dirty="0" smtClean="0">
                <a:latin typeface="Cambria"/>
              </a:rPr>
              <a:t>федерации</a:t>
            </a:r>
            <a:endParaRPr lang="ru-RU" altLang="ru-RU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ctr"/>
            <a:r>
              <a:rPr lang="ru-RU" altLang="ru-RU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ПРИМЕРНАЯ ПРОГРАММА </a:t>
            </a:r>
            <a:endParaRPr lang="ru-RU" altLang="ru-RU" sz="1400" b="1" dirty="0">
              <a:solidFill>
                <a:prstClr val="black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indent="45085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УЧЕБНОГО ПРЕДМЕТА «ФИЗИЧЕСКАЯ КУЛЬТУРА»  </a:t>
            </a:r>
            <a:r>
              <a:rPr lang="ru-RU" altLang="ru-RU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1400" b="1" dirty="0">
              <a:solidFill>
                <a:prstClr val="black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indent="45085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ОБРАЗОВАТЕЛЬНЫХ ОРГАНИЗАЦИЙ, </a:t>
            </a:r>
          </a:p>
          <a:p>
            <a:pPr indent="45085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РЕАЛИЗУЮЩИХ ПРОГРАММЫ НАЧАЛЬНОГО,</a:t>
            </a:r>
          </a:p>
          <a:p>
            <a:pPr indent="45085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ОСНОВНОГО И СРЕДНЕГО ОБЩЕГО ОБРАЗОВАНИЯ</a:t>
            </a:r>
            <a:endParaRPr lang="ru-RU" altLang="ru-RU" sz="1400" b="1" dirty="0">
              <a:solidFill>
                <a:prstClr val="black"/>
              </a:solidFill>
              <a:latin typeface="Times New Roman" panose="02020603050405020304" pitchFamily="18" charset="0"/>
              <a:ea typeface="Arial Unicode MS" panose="020B0604020202020204" pitchFamily="34" charset="-128"/>
              <a:cs typeface="Times New Roman" panose="02020603050405020304" pitchFamily="18" charset="0"/>
            </a:endParaRPr>
          </a:p>
          <a:p>
            <a:pPr algn="ctr" fontAlgn="ctr"/>
            <a:r>
              <a:rPr lang="ru-RU" altLang="ru-RU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ОДОБРЕНА решением федерального  учебно-методического </a:t>
            </a:r>
          </a:p>
          <a:p>
            <a:pPr fontAlgn="ctr"/>
            <a:r>
              <a:rPr lang="ru-RU" altLang="ru-RU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объединения по общему образованию (протокол от 20 сентября 2016 г. № 3/16)</a:t>
            </a:r>
          </a:p>
          <a:p>
            <a:pPr algn="ctr" fontAlgn="ctr">
              <a:defRPr/>
            </a:pPr>
            <a:endParaRPr lang="ru-RU" b="1" dirty="0">
              <a:solidFill>
                <a:srgbClr val="C00000"/>
              </a:solidFill>
              <a:latin typeface="Cambria"/>
            </a:endParaRPr>
          </a:p>
          <a:p>
            <a:pPr algn="ctr" fontAlgn="ctr">
              <a:defRPr/>
            </a:pPr>
            <a:r>
              <a:rPr lang="ru-RU" b="1" dirty="0">
                <a:solidFill>
                  <a:srgbClr val="C00000"/>
                </a:solidFill>
                <a:latin typeface="Cambria"/>
              </a:rPr>
              <a:t>РЕКОМЕНДУЕМАЯ УЧЕБНО – МЕТОДИЧЕСКАЯ </a:t>
            </a:r>
            <a:r>
              <a:rPr lang="ru-RU" b="1" dirty="0" smtClean="0">
                <a:solidFill>
                  <a:srgbClr val="C00000"/>
                </a:solidFill>
                <a:latin typeface="Cambria"/>
              </a:rPr>
              <a:t>ЛИТЕРАТУРА </a:t>
            </a:r>
            <a:r>
              <a:rPr lang="ru-RU" b="1" u="sng" dirty="0" smtClean="0">
                <a:solidFill>
                  <a:srgbClr val="C00000"/>
                </a:solidFill>
                <a:latin typeface="Cambria"/>
              </a:rPr>
              <a:t>(футбол)</a:t>
            </a:r>
            <a:endParaRPr lang="ru-RU" b="1" u="sng" dirty="0">
              <a:solidFill>
                <a:srgbClr val="C00000"/>
              </a:solidFill>
              <a:latin typeface="Cambria"/>
            </a:endParaRPr>
          </a:p>
          <a:p>
            <a:pPr algn="just" fontAlgn="ctr">
              <a:defRPr/>
            </a:pPr>
            <a:r>
              <a:rPr lang="ru-RU" b="1" dirty="0">
                <a:solidFill>
                  <a:prstClr val="black"/>
                </a:solidFill>
                <a:latin typeface="Cambria"/>
              </a:rPr>
              <a:t>6.</a:t>
            </a:r>
            <a:r>
              <a:rPr lang="ru-RU" b="1" dirty="0">
                <a:solidFill>
                  <a:srgbClr val="C00000"/>
                </a:solidFill>
                <a:latin typeface="Cambria"/>
              </a:rPr>
              <a:t>Грибачева М.А., Круглыхин В.А.. Программа интегративного курса физического воспитания для учащихся начальной школы на основе футбола. – М.А. </a:t>
            </a:r>
            <a:r>
              <a:rPr lang="ru-RU" b="1" dirty="0" err="1">
                <a:solidFill>
                  <a:srgbClr val="C00000"/>
                </a:solidFill>
                <a:latin typeface="Cambria"/>
              </a:rPr>
              <a:t>Грибачева</a:t>
            </a:r>
            <a:r>
              <a:rPr lang="ru-RU" b="1" dirty="0">
                <a:solidFill>
                  <a:srgbClr val="C00000"/>
                </a:solidFill>
                <a:latin typeface="Cambria"/>
              </a:rPr>
              <a:t>, В.А. Круглыхин М. - : Человек, 2011 – 248 с., </a:t>
            </a:r>
            <a:r>
              <a:rPr lang="ru-RU" b="1" dirty="0" err="1">
                <a:solidFill>
                  <a:srgbClr val="C00000"/>
                </a:solidFill>
                <a:latin typeface="Cambria"/>
              </a:rPr>
              <a:t>илл</a:t>
            </a:r>
            <a:r>
              <a:rPr lang="ru-RU" b="1" dirty="0">
                <a:solidFill>
                  <a:srgbClr val="C00000"/>
                </a:solidFill>
                <a:latin typeface="Cambria"/>
              </a:rPr>
              <a:t>.</a:t>
            </a:r>
          </a:p>
          <a:p>
            <a:pPr algn="just"/>
            <a:r>
              <a:rPr lang="ru-RU" b="1" dirty="0">
                <a:solidFill>
                  <a:prstClr val="black"/>
                </a:solidFill>
                <a:latin typeface="Cambria"/>
              </a:rPr>
              <a:t>12.</a:t>
            </a:r>
            <a:r>
              <a:rPr lang="ru-RU" b="1" dirty="0">
                <a:solidFill>
                  <a:srgbClr val="C00000"/>
                </a:solidFill>
                <a:latin typeface="Cambria"/>
              </a:rPr>
              <a:t>Круглыхин В.А. Программа «Интегративный курс физического воспитания   для обучающихся основного общего образования на основе футбола» / В.А. Круглыхин, Е.В. </a:t>
            </a:r>
            <a:r>
              <a:rPr lang="ru-RU" b="1" dirty="0" err="1">
                <a:solidFill>
                  <a:srgbClr val="C00000"/>
                </a:solidFill>
                <a:latin typeface="Cambria"/>
              </a:rPr>
              <a:t>Разова</a:t>
            </a:r>
            <a:r>
              <a:rPr lang="ru-RU" b="1" dirty="0">
                <a:solidFill>
                  <a:srgbClr val="C00000"/>
                </a:solidFill>
                <a:latin typeface="Cambria"/>
              </a:rPr>
              <a:t>, М.В. Анисимова, И.С. Бегун/ под общей редакцией </a:t>
            </a:r>
            <a:r>
              <a:rPr lang="ru-RU" b="1" dirty="0" err="1">
                <a:solidFill>
                  <a:srgbClr val="C00000"/>
                </a:solidFill>
                <a:latin typeface="Cambria"/>
              </a:rPr>
              <a:t>Н.С.Федченко</a:t>
            </a:r>
            <a:r>
              <a:rPr lang="ru-RU" b="1" dirty="0">
                <a:solidFill>
                  <a:srgbClr val="C00000"/>
                </a:solidFill>
                <a:latin typeface="Cambria"/>
              </a:rPr>
              <a:t> - М.: 2013</a:t>
            </a:r>
          </a:p>
          <a:p>
            <a:pPr algn="just"/>
            <a:r>
              <a:rPr lang="ru-RU" b="1" dirty="0">
                <a:solidFill>
                  <a:prstClr val="black"/>
                </a:solidFill>
                <a:latin typeface="Cambria"/>
              </a:rPr>
              <a:t>13.</a:t>
            </a:r>
            <a:r>
              <a:rPr lang="ru-RU" b="1" dirty="0">
                <a:solidFill>
                  <a:srgbClr val="C00000"/>
                </a:solidFill>
                <a:latin typeface="Cambria"/>
              </a:rPr>
              <a:t>Круглыхин В.А. Программа дополнительного образования по физической культуре для образовательных организаций и профессиональных образовательных организаций на основе футбола/ В.А Круглыхин., Е.В. </a:t>
            </a:r>
            <a:r>
              <a:rPr lang="ru-RU" b="1" dirty="0" err="1">
                <a:solidFill>
                  <a:srgbClr val="C00000"/>
                </a:solidFill>
                <a:latin typeface="Cambria"/>
              </a:rPr>
              <a:t>Разова</a:t>
            </a:r>
            <a:r>
              <a:rPr lang="ru-RU" b="1" dirty="0">
                <a:solidFill>
                  <a:srgbClr val="C00000"/>
                </a:solidFill>
                <a:latin typeface="Cambria"/>
              </a:rPr>
              <a:t> – М.: Советский спорт, 2015. – 186.: </a:t>
            </a:r>
            <a:r>
              <a:rPr lang="ru-RU" b="1" dirty="0" err="1">
                <a:solidFill>
                  <a:srgbClr val="C00000"/>
                </a:solidFill>
                <a:latin typeface="Cambria"/>
              </a:rPr>
              <a:t>илл</a:t>
            </a:r>
            <a:r>
              <a:rPr lang="ru-RU" b="1" dirty="0" smtClean="0">
                <a:solidFill>
                  <a:srgbClr val="C00000"/>
                </a:solidFill>
                <a:latin typeface="Cambria"/>
              </a:rPr>
              <a:t>.</a:t>
            </a:r>
            <a:r>
              <a:rPr lang="ru-RU" alt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altLang="ru-RU" sz="1000" dirty="0" smtClean="0">
                <a:solidFill>
                  <a:prstClr val="black"/>
                </a:solidFill>
                <a:latin typeface="Cambria"/>
              </a:rPr>
              <a:t> </a:t>
            </a:r>
            <a:endParaRPr lang="ru-RU" altLang="ru-RU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34" y="90485"/>
            <a:ext cx="699740" cy="818235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986" y="260648"/>
            <a:ext cx="1995510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601" y="90484"/>
            <a:ext cx="579973" cy="674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555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_mp4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6231" y="576065"/>
            <a:ext cx="9180231" cy="5589239"/>
          </a:xfrm>
        </p:spPr>
      </p:pic>
    </p:spTree>
    <p:extLst>
      <p:ext uri="{BB962C8B-B14F-4D97-AF65-F5344CB8AC3E}">
        <p14:creationId xmlns:p14="http://schemas.microsoft.com/office/powerpoint/2010/main" val="3259716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698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2795</TotalTime>
  <Words>521</Words>
  <Application>Microsoft Office PowerPoint</Application>
  <PresentationFormat>Экран (4:3)</PresentationFormat>
  <Paragraphs>74</Paragraphs>
  <Slides>10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7" baseType="lpstr">
      <vt:lpstr>Arial</vt:lpstr>
      <vt:lpstr>Arial Unicode MS</vt:lpstr>
      <vt:lpstr>Book Antiqua</vt:lpstr>
      <vt:lpstr>Calibri</vt:lpstr>
      <vt:lpstr>Cambria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Всероссийские соревнования по футболу среди вузов  на 2015 год</dc:title>
  <dc:creator>Букурова Т. В.</dc:creator>
  <cp:lastModifiedBy>Пользователь Windows</cp:lastModifiedBy>
  <cp:revision>244</cp:revision>
  <cp:lastPrinted>2017-04-13T09:38:53Z</cp:lastPrinted>
  <dcterms:created xsi:type="dcterms:W3CDTF">2014-12-23T09:23:47Z</dcterms:created>
  <dcterms:modified xsi:type="dcterms:W3CDTF">2017-04-22T17:21:20Z</dcterms:modified>
</cp:coreProperties>
</file>